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2"/>
  </p:notesMasterIdLst>
  <p:sldIdLst>
    <p:sldId id="269" r:id="rId5"/>
    <p:sldId id="424" r:id="rId6"/>
    <p:sldId id="280" r:id="rId7"/>
    <p:sldId id="271" r:id="rId8"/>
    <p:sldId id="272" r:id="rId9"/>
    <p:sldId id="273" r:id="rId10"/>
    <p:sldId id="276" r:id="rId11"/>
    <p:sldId id="317" r:id="rId12"/>
    <p:sldId id="281" r:id="rId13"/>
    <p:sldId id="282" r:id="rId14"/>
    <p:sldId id="417" r:id="rId15"/>
    <p:sldId id="285" r:id="rId16"/>
    <p:sldId id="277" r:id="rId17"/>
    <p:sldId id="420" r:id="rId18"/>
    <p:sldId id="350" r:id="rId19"/>
    <p:sldId id="286" r:id="rId20"/>
    <p:sldId id="283" r:id="rId21"/>
    <p:sldId id="284" r:id="rId22"/>
    <p:sldId id="421" r:id="rId23"/>
    <p:sldId id="287" r:id="rId24"/>
    <p:sldId id="288" r:id="rId25"/>
    <p:sldId id="415" r:id="rId26"/>
    <p:sldId id="278" r:id="rId27"/>
    <p:sldId id="422" r:id="rId28"/>
    <p:sldId id="357" r:id="rId29"/>
    <p:sldId id="423" r:id="rId30"/>
    <p:sldId id="299" r:id="rId3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71C6B18-3EB7-4D56-BDF4-8B42C4F75E2D}">
          <p14:sldIdLst>
            <p14:sldId id="269"/>
            <p14:sldId id="424"/>
            <p14:sldId id="280"/>
            <p14:sldId id="271"/>
            <p14:sldId id="272"/>
            <p14:sldId id="273"/>
            <p14:sldId id="276"/>
            <p14:sldId id="317"/>
            <p14:sldId id="281"/>
            <p14:sldId id="282"/>
            <p14:sldId id="417"/>
            <p14:sldId id="285"/>
            <p14:sldId id="277"/>
            <p14:sldId id="420"/>
            <p14:sldId id="350"/>
            <p14:sldId id="286"/>
            <p14:sldId id="283"/>
            <p14:sldId id="284"/>
            <p14:sldId id="421"/>
            <p14:sldId id="287"/>
            <p14:sldId id="288"/>
            <p14:sldId id="415"/>
            <p14:sldId id="278"/>
            <p14:sldId id="422"/>
            <p14:sldId id="357"/>
            <p14:sldId id="423"/>
            <p14:sldId id="29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702200-472A-45FC-F5F1-27894B1A47E4}" name="Mark Hoelzer" initials="" userId="S::Mark.Hoelzer@3dmoleculardesigns.com::c1aeea86-90bb-4741-b180-fb5c104fbae7" providerId="AD"/>
  <p188:author id="{30EDFC38-6880-4735-4258-1E57024FD2C6}" name="Mark Arnholt" initials="MA" userId="S::mark.arnholt@3dmoleculardesigns.com::b7de0cc5-3486-4cd8-905c-b5e2c5e5ddca" providerId="AD"/>
  <p188:author id="{308B1154-5876-5ABB-08C2-F61A9E244F39}" name="Tim Herman" initials="TH" userId="S::Tim.Herman@3dmoleculardesigns.com::c6eb9c28-9f7f-41c3-ae3b-bb69add7b3b3" providerId="AD"/>
  <p188:author id="{F6CE7366-A3CC-03E8-3F6E-FDED2B899CAC}" name="Heather Ryan" initials="HR" userId="S::Heather.Ryan@3dmoleculardesigns.com::89838025-48a8-4a20-8c26-74ae61e96ceb" providerId="AD"/>
  <p188:author id="{56CDD0CD-E822-9103-8CAF-58D8C96DCEAD}" name="Diane Herman" initials="DH" userId="S::Diane.Herman@3dmoleculardesigns.com::6fac3d8d-1371-4086-a520-9d2b26de6288" providerId="AD"/>
  <p188:author id="{DD0067E8-1D06-F072-A39A-41C102FBB7E9}" name="Ruth Hutson" initials="RH" userId="S::ruth.hutson@3dmoleculardesigns.com::b7a315b0-fa21-44f2-a340-f03b809ae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200B9"/>
    <a:srgbClr val="1CA64A"/>
    <a:srgbClr val="E65AA1"/>
    <a:srgbClr val="CF96DA"/>
    <a:srgbClr val="898989"/>
    <a:srgbClr val="6C3078"/>
    <a:srgbClr val="1EAC4C"/>
    <a:srgbClr val="40B5E6"/>
    <a:srgbClr val="0B672E"/>
    <a:srgbClr val="18A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6D18BB-8346-4AD3-A2F4-A7C9D9211C15}" v="2" dt="2025-08-26T19:50:46.7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1DA7E96E-58CF-4E0E-92A1-8DE27C57A71F}" type="datetimeFigureOut">
              <a:rPr lang="en-US" smtClean="0"/>
              <a:t>8/20/2026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8C916263-F4AD-4FDF-883C-15B909C8229B}" type="slidenum">
              <a:rPr lang="en-US" smtClean="0"/>
              <a:t>‹#›</a:t>
            </a:fld>
            <a:endParaRPr lang="en-US"/>
          </a:p>
        </p:txBody>
      </p:sp>
    </p:spTree>
    <p:extLst>
      <p:ext uri="{BB962C8B-B14F-4D97-AF65-F5344CB8AC3E}">
        <p14:creationId xmlns:p14="http://schemas.microsoft.com/office/powerpoint/2010/main" val="336404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Distribute one of each of the monomers to each student group. Give students time to examine the molecules.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Follow the onscreen prompt.</a:t>
            </a:r>
            <a:endParaRPr lang="en-US"/>
          </a:p>
          <a:p>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7</a:t>
            </a:fld>
            <a:endParaRPr lang="en-US"/>
          </a:p>
        </p:txBody>
      </p:sp>
    </p:spTree>
    <p:extLst>
      <p:ext uri="{BB962C8B-B14F-4D97-AF65-F5344CB8AC3E}">
        <p14:creationId xmlns:p14="http://schemas.microsoft.com/office/powerpoint/2010/main" val="2931081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Give students time to write in their notebook.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Draw a t in the middle of your notebook page. Label the left side, </a:t>
            </a:r>
            <a:r>
              <a:rPr lang="en-US" b="1">
                <a:solidFill>
                  <a:srgbClr val="000000"/>
                </a:solidFill>
                <a:latin typeface="Aptos Narrow" panose="020B0004020202020204" pitchFamily="34" charset="0"/>
              </a:rPr>
              <a:t>I notice</a:t>
            </a:r>
            <a:r>
              <a:rPr lang="en-US">
                <a:solidFill>
                  <a:srgbClr val="000000"/>
                </a:solidFill>
                <a:latin typeface="Aptos Narrow" panose="020B0004020202020204" pitchFamily="34" charset="0"/>
              </a:rPr>
              <a:t>, and the right side </a:t>
            </a:r>
            <a:r>
              <a:rPr lang="en-US" b="1">
                <a:solidFill>
                  <a:srgbClr val="000000"/>
                </a:solidFill>
                <a:latin typeface="Aptos Narrow" panose="020B0004020202020204" pitchFamily="34" charset="0"/>
              </a:rPr>
              <a:t>I wonder. </a:t>
            </a:r>
            <a:r>
              <a:rPr lang="en-US">
                <a:solidFill>
                  <a:srgbClr val="000000"/>
                </a:solidFill>
                <a:latin typeface="Aptos Narrow" panose="020B0004020202020204" pitchFamily="34" charset="0"/>
              </a:rPr>
              <a:t>Write one list of things </a:t>
            </a:r>
            <a:r>
              <a:rPr lang="en-US" b="1">
                <a:solidFill>
                  <a:srgbClr val="000000"/>
                </a:solidFill>
                <a:latin typeface="Aptos Narrow" panose="020B0004020202020204" pitchFamily="34" charset="0"/>
              </a:rPr>
              <a:t>you noticed </a:t>
            </a:r>
            <a:r>
              <a:rPr lang="en-US">
                <a:solidFill>
                  <a:srgbClr val="000000"/>
                </a:solidFill>
                <a:latin typeface="Aptos Narrow" panose="020B0004020202020204" pitchFamily="34" charset="0"/>
              </a:rPr>
              <a:t>about the molecules and one list about the things </a:t>
            </a:r>
            <a:r>
              <a:rPr lang="en-US" b="1">
                <a:solidFill>
                  <a:srgbClr val="000000"/>
                </a:solidFill>
                <a:latin typeface="Aptos Narrow" panose="020B0004020202020204" pitchFamily="34" charset="0"/>
              </a:rPr>
              <a:t>you wonder</a:t>
            </a:r>
            <a:r>
              <a:rPr lang="en-US">
                <a:solidFill>
                  <a:srgbClr val="000000"/>
                </a:solidFill>
                <a:latin typeface="Aptos Narrow" panose="020B0004020202020204" pitchFamily="34" charset="0"/>
              </a:rPr>
              <a:t>.</a:t>
            </a:r>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9</a:t>
            </a:fld>
            <a:endParaRPr lang="en-US"/>
          </a:p>
        </p:txBody>
      </p:sp>
    </p:spTree>
    <p:extLst>
      <p:ext uri="{BB962C8B-B14F-4D97-AF65-F5344CB8AC3E}">
        <p14:creationId xmlns:p14="http://schemas.microsoft.com/office/powerpoint/2010/main" val="421334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Monitor and facilitate discussion, as needed. </a:t>
            </a:r>
          </a:p>
          <a:p>
            <a:endParaRPr lang="en-US">
              <a:solidFill>
                <a:srgbClr val="000000"/>
              </a:solidFill>
              <a:latin typeface="Aptos Narrow" panose="020B0004020202020204" pitchFamily="34" charset="0"/>
            </a:endParaRPr>
          </a:p>
          <a:p>
            <a:r>
              <a:rPr lang="en-US">
                <a:solidFill>
                  <a:srgbClr val="000000"/>
                </a:solidFill>
                <a:latin typeface="Aptos Narrow" panose="020B0004020202020204" pitchFamily="34" charset="0"/>
              </a:rPr>
              <a:t>Optional: You may want to point out that any specific atom is the same size, whether in an amino acid or phospholipid, for example. Conversely, not all atoms are the same size. In this 2D </a:t>
            </a:r>
            <a:r>
              <a:rPr lang="en-US" b="1">
                <a:solidFill>
                  <a:srgbClr val="000000"/>
                </a:solidFill>
                <a:latin typeface="Aptos Narrow" panose="020B0004020202020204" pitchFamily="34" charset="0"/>
              </a:rPr>
              <a:t>Molecules of Life Modeling Kit</a:t>
            </a:r>
            <a:r>
              <a:rPr lang="en-US">
                <a:solidFill>
                  <a:srgbClr val="000000"/>
                </a:solidFill>
                <a:latin typeface="Aptos Narrow" panose="020B0004020202020204" pitchFamily="34" charset="0"/>
              </a:rPr>
              <a:t>, all the atoms are about the same size. For differentiation, you could assign more advanced students to research the relative sizes of the atoms shown here and how size is determined. This may also be a good time to discuss how all models are wrong, but some are useful.</a:t>
            </a:r>
          </a:p>
          <a:p>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Discuss with your group.</a:t>
            </a:r>
            <a:endParaRPr lang="en-US"/>
          </a:p>
          <a:p>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10</a:t>
            </a:fld>
            <a:endParaRPr lang="en-US"/>
          </a:p>
        </p:txBody>
      </p:sp>
    </p:spTree>
    <p:extLst>
      <p:ext uri="{BB962C8B-B14F-4D97-AF65-F5344CB8AC3E}">
        <p14:creationId xmlns:p14="http://schemas.microsoft.com/office/powerpoint/2010/main" val="657091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 </a:t>
            </a:r>
          </a:p>
          <a:p>
            <a:endParaRPr lang="en-US"/>
          </a:p>
          <a:p>
            <a:r>
              <a:rPr lang="en-US"/>
              <a:t>Student: Engage with the concepts as directed</a:t>
            </a:r>
          </a:p>
        </p:txBody>
      </p:sp>
      <p:sp>
        <p:nvSpPr>
          <p:cNvPr id="4" name="Slide Number Placeholder 3"/>
          <p:cNvSpPr>
            <a:spLocks noGrp="1"/>
          </p:cNvSpPr>
          <p:nvPr>
            <p:ph type="sldNum" sz="quarter" idx="5"/>
          </p:nvPr>
        </p:nvSpPr>
        <p:spPr/>
        <p:txBody>
          <a:bodyPr/>
          <a:lstStyle/>
          <a:p>
            <a:fld id="{8C916263-F4AD-4FDF-883C-15B909C8229B}" type="slidenum">
              <a:rPr lang="en-US" smtClean="0"/>
              <a:t>11</a:t>
            </a:fld>
            <a:endParaRPr lang="en-US"/>
          </a:p>
        </p:txBody>
      </p:sp>
    </p:spTree>
    <p:extLst>
      <p:ext uri="{BB962C8B-B14F-4D97-AF65-F5344CB8AC3E}">
        <p14:creationId xmlns:p14="http://schemas.microsoft.com/office/powerpoint/2010/main" val="323849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Distribute the rest of the amino acids. Give students time to think about the prompts.</a:t>
            </a:r>
          </a:p>
          <a:p>
            <a:endParaRPr lang="en-US"/>
          </a:p>
          <a:p>
            <a:r>
              <a:rPr lang="en-US"/>
              <a:t>Students: Compare and contrast the models.</a:t>
            </a:r>
          </a:p>
        </p:txBody>
      </p:sp>
      <p:sp>
        <p:nvSpPr>
          <p:cNvPr id="4" name="Slide Number Placeholder 3"/>
          <p:cNvSpPr>
            <a:spLocks noGrp="1"/>
          </p:cNvSpPr>
          <p:nvPr>
            <p:ph type="sldNum" sz="quarter" idx="5"/>
          </p:nvPr>
        </p:nvSpPr>
        <p:spPr/>
        <p:txBody>
          <a:bodyPr/>
          <a:lstStyle/>
          <a:p>
            <a:fld id="{8C916263-F4AD-4FDF-883C-15B909C8229B}" type="slidenum">
              <a:rPr lang="en-US" smtClean="0"/>
              <a:t>12</a:t>
            </a:fld>
            <a:endParaRPr lang="en-US"/>
          </a:p>
        </p:txBody>
      </p:sp>
    </p:spTree>
    <p:extLst>
      <p:ext uri="{BB962C8B-B14F-4D97-AF65-F5344CB8AC3E}">
        <p14:creationId xmlns:p14="http://schemas.microsoft.com/office/powerpoint/2010/main" val="1547454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p:txBody>
      </p:sp>
      <p:sp>
        <p:nvSpPr>
          <p:cNvPr id="4" name="Slide Number Placeholder 3"/>
          <p:cNvSpPr>
            <a:spLocks noGrp="1"/>
          </p:cNvSpPr>
          <p:nvPr>
            <p:ph type="sldNum" sz="quarter" idx="5"/>
          </p:nvPr>
        </p:nvSpPr>
        <p:spPr/>
        <p:txBody>
          <a:bodyPr/>
          <a:lstStyle/>
          <a:p>
            <a:fld id="{8C916263-F4AD-4FDF-883C-15B909C8229B}" type="slidenum">
              <a:rPr lang="en-US" smtClean="0"/>
              <a:t>13</a:t>
            </a:fld>
            <a:endParaRPr lang="en-US"/>
          </a:p>
        </p:txBody>
      </p:sp>
    </p:spTree>
    <p:extLst>
      <p:ext uri="{BB962C8B-B14F-4D97-AF65-F5344CB8AC3E}">
        <p14:creationId xmlns:p14="http://schemas.microsoft.com/office/powerpoint/2010/main" val="4196403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p:txBody>
      </p:sp>
      <p:sp>
        <p:nvSpPr>
          <p:cNvPr id="4" name="Slide Number Placeholder 3"/>
          <p:cNvSpPr>
            <a:spLocks noGrp="1"/>
          </p:cNvSpPr>
          <p:nvPr>
            <p:ph type="sldNum" sz="quarter" idx="5"/>
          </p:nvPr>
        </p:nvSpPr>
        <p:spPr/>
        <p:txBody>
          <a:bodyPr/>
          <a:lstStyle/>
          <a:p>
            <a:fld id="{8C916263-F4AD-4FDF-883C-15B909C8229B}" type="slidenum">
              <a:rPr lang="en-US" smtClean="0"/>
              <a:t>14</a:t>
            </a:fld>
            <a:endParaRPr lang="en-US"/>
          </a:p>
        </p:txBody>
      </p:sp>
    </p:spTree>
    <p:extLst>
      <p:ext uri="{BB962C8B-B14F-4D97-AF65-F5344CB8AC3E}">
        <p14:creationId xmlns:p14="http://schemas.microsoft.com/office/powerpoint/2010/main" val="1284188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DE880-1D98-1898-19BD-486AF95B3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C7F5C-509D-7A1C-E139-393BE1838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717F4-B93E-7895-47B7-F99FD09B52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1C0B44-766A-9FD6-AA62-0C173B36B7DC}"/>
              </a:ext>
            </a:extLst>
          </p:cNvPr>
          <p:cNvSpPr>
            <a:spLocks noGrp="1"/>
          </p:cNvSpPr>
          <p:nvPr>
            <p:ph type="sldNum" sz="quarter" idx="5"/>
          </p:nvPr>
        </p:nvSpPr>
        <p:spPr/>
        <p:txBody>
          <a:bodyPr/>
          <a:lstStyle/>
          <a:p>
            <a:fld id="{1D969A0E-3899-435C-BEDD-AB395C5FA4DA}" type="slidenum">
              <a:rPr lang="en-US" smtClean="0"/>
              <a:t>15</a:t>
            </a:fld>
            <a:endParaRPr lang="en-US"/>
          </a:p>
        </p:txBody>
      </p:sp>
    </p:spTree>
    <p:extLst>
      <p:ext uri="{BB962C8B-B14F-4D97-AF65-F5344CB8AC3E}">
        <p14:creationId xmlns:p14="http://schemas.microsoft.com/office/powerpoint/2010/main" val="111779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and create their own models.​​</a:t>
            </a:r>
          </a:p>
          <a:p>
            <a:endParaRPr lang="en-US"/>
          </a:p>
          <a:p>
            <a:r>
              <a:rPr lang="en-US"/>
              <a:t>Student: Follow the onscreen prompts to build a model.</a:t>
            </a:r>
          </a:p>
        </p:txBody>
      </p:sp>
      <p:sp>
        <p:nvSpPr>
          <p:cNvPr id="4" name="Slide Number Placeholder 3"/>
          <p:cNvSpPr>
            <a:spLocks noGrp="1"/>
          </p:cNvSpPr>
          <p:nvPr>
            <p:ph type="sldNum" sz="quarter" idx="5"/>
          </p:nvPr>
        </p:nvSpPr>
        <p:spPr/>
        <p:txBody>
          <a:bodyPr/>
          <a:lstStyle/>
          <a:p>
            <a:fld id="{8C916263-F4AD-4FDF-883C-15B909C8229B}" type="slidenum">
              <a:rPr lang="en-US" smtClean="0"/>
              <a:t>16</a:t>
            </a:fld>
            <a:endParaRPr lang="en-US"/>
          </a:p>
        </p:txBody>
      </p:sp>
    </p:spTree>
    <p:extLst>
      <p:ext uri="{BB962C8B-B14F-4D97-AF65-F5344CB8AC3E}">
        <p14:creationId xmlns:p14="http://schemas.microsoft.com/office/powerpoint/2010/main" val="3620538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p:txBody>
      </p:sp>
      <p:sp>
        <p:nvSpPr>
          <p:cNvPr id="4" name="Slide Number Placeholder 3"/>
          <p:cNvSpPr>
            <a:spLocks noGrp="1"/>
          </p:cNvSpPr>
          <p:nvPr>
            <p:ph type="sldNum" sz="quarter" idx="5"/>
          </p:nvPr>
        </p:nvSpPr>
        <p:spPr/>
        <p:txBody>
          <a:bodyPr/>
          <a:lstStyle/>
          <a:p>
            <a:fld id="{8C916263-F4AD-4FDF-883C-15B909C8229B}" type="slidenum">
              <a:rPr lang="en-US" smtClean="0"/>
              <a:t>17</a:t>
            </a:fld>
            <a:endParaRPr lang="en-US"/>
          </a:p>
        </p:txBody>
      </p:sp>
    </p:spTree>
    <p:extLst>
      <p:ext uri="{BB962C8B-B14F-4D97-AF65-F5344CB8AC3E}">
        <p14:creationId xmlns:p14="http://schemas.microsoft.com/office/powerpoint/2010/main" val="2792191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18</a:t>
            </a:fld>
            <a:endParaRPr lang="en-US"/>
          </a:p>
        </p:txBody>
      </p:sp>
    </p:spTree>
    <p:extLst>
      <p:ext uri="{BB962C8B-B14F-4D97-AF65-F5344CB8AC3E}">
        <p14:creationId xmlns:p14="http://schemas.microsoft.com/office/powerpoint/2010/main" val="346877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p:txBody>
      </p:sp>
      <p:sp>
        <p:nvSpPr>
          <p:cNvPr id="4" name="Slide Number Placeholder 3"/>
          <p:cNvSpPr>
            <a:spLocks noGrp="1"/>
          </p:cNvSpPr>
          <p:nvPr>
            <p:ph type="sldNum" sz="quarter" idx="5"/>
          </p:nvPr>
        </p:nvSpPr>
        <p:spPr/>
        <p:txBody>
          <a:bodyPr/>
          <a:lstStyle/>
          <a:p>
            <a:fld id="{8C916263-F4AD-4FDF-883C-15B909C8229B}" type="slidenum">
              <a:rPr lang="en-US" smtClean="0"/>
              <a:t>19</a:t>
            </a:fld>
            <a:endParaRPr lang="en-US"/>
          </a:p>
        </p:txBody>
      </p:sp>
    </p:spTree>
    <p:extLst>
      <p:ext uri="{BB962C8B-B14F-4D97-AF65-F5344CB8AC3E}">
        <p14:creationId xmlns:p14="http://schemas.microsoft.com/office/powerpoint/2010/main" val="2173797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the model and ponder the question</a:t>
            </a:r>
          </a:p>
          <a:p>
            <a:endParaRPr lang="en-US"/>
          </a:p>
          <a:p>
            <a:r>
              <a:rPr lang="en-US"/>
              <a:t>Student: Explore the model and think about how to answer the question</a:t>
            </a:r>
          </a:p>
        </p:txBody>
      </p:sp>
      <p:sp>
        <p:nvSpPr>
          <p:cNvPr id="4" name="Slide Number Placeholder 3"/>
          <p:cNvSpPr>
            <a:spLocks noGrp="1"/>
          </p:cNvSpPr>
          <p:nvPr>
            <p:ph type="sldNum" sz="quarter" idx="5"/>
          </p:nvPr>
        </p:nvSpPr>
        <p:spPr/>
        <p:txBody>
          <a:bodyPr/>
          <a:lstStyle/>
          <a:p>
            <a:fld id="{8C916263-F4AD-4FDF-883C-15B909C8229B}" type="slidenum">
              <a:rPr lang="en-US" smtClean="0"/>
              <a:t>20</a:t>
            </a:fld>
            <a:endParaRPr lang="en-US"/>
          </a:p>
        </p:txBody>
      </p:sp>
    </p:spTree>
    <p:extLst>
      <p:ext uri="{BB962C8B-B14F-4D97-AF65-F5344CB8AC3E}">
        <p14:creationId xmlns:p14="http://schemas.microsoft.com/office/powerpoint/2010/main" val="1334836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the model and respond to the prompt​​</a:t>
            </a:r>
          </a:p>
          <a:p>
            <a:endParaRPr lang="en-US"/>
          </a:p>
          <a:p>
            <a:r>
              <a:rPr lang="en-US"/>
              <a:t>Student: Follow the onscreen prompts</a:t>
            </a:r>
          </a:p>
        </p:txBody>
      </p:sp>
      <p:sp>
        <p:nvSpPr>
          <p:cNvPr id="4" name="Slide Number Placeholder 3"/>
          <p:cNvSpPr>
            <a:spLocks noGrp="1"/>
          </p:cNvSpPr>
          <p:nvPr>
            <p:ph type="sldNum" sz="quarter" idx="5"/>
          </p:nvPr>
        </p:nvSpPr>
        <p:spPr/>
        <p:txBody>
          <a:bodyPr/>
          <a:lstStyle/>
          <a:p>
            <a:fld id="{8C916263-F4AD-4FDF-883C-15B909C8229B}" type="slidenum">
              <a:rPr lang="en-US" smtClean="0"/>
              <a:t>21</a:t>
            </a:fld>
            <a:endParaRPr lang="en-US"/>
          </a:p>
        </p:txBody>
      </p:sp>
    </p:spTree>
    <p:extLst>
      <p:ext uri="{BB962C8B-B14F-4D97-AF65-F5344CB8AC3E}">
        <p14:creationId xmlns:p14="http://schemas.microsoft.com/office/powerpoint/2010/main" val="2736870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4400A-1976-A2D0-2F7A-A9D221470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8D7960-1D09-7637-E76B-ED3974CF2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F0A91-D211-8545-D790-84ED9DF4CF21}"/>
              </a:ext>
            </a:extLst>
          </p:cNvPr>
          <p:cNvSpPr>
            <a:spLocks noGrp="1"/>
          </p:cNvSpPr>
          <p:nvPr>
            <p:ph type="body" idx="1"/>
          </p:nvPr>
        </p:nvSpPr>
        <p:spPr/>
        <p:txBody>
          <a:bodyPr/>
          <a:lstStyle/>
          <a:p>
            <a:r>
              <a:rPr lang="en-US"/>
              <a:t>Teacher: Discuss new information with students​​</a:t>
            </a:r>
          </a:p>
          <a:p>
            <a:endParaRPr lang="en-US"/>
          </a:p>
          <a:p>
            <a:r>
              <a:rPr lang="en-US"/>
              <a:t>Student: Consider how this new information fits in with your observations, or address questions you may have.</a:t>
            </a:r>
          </a:p>
        </p:txBody>
      </p:sp>
      <p:sp>
        <p:nvSpPr>
          <p:cNvPr id="4" name="Slide Number Placeholder 3">
            <a:extLst>
              <a:ext uri="{FF2B5EF4-FFF2-40B4-BE49-F238E27FC236}">
                <a16:creationId xmlns:a16="http://schemas.microsoft.com/office/drawing/2014/main" id="{D0DE8EAF-F4CC-210E-F98C-684E99884165}"/>
              </a:ext>
            </a:extLst>
          </p:cNvPr>
          <p:cNvSpPr>
            <a:spLocks noGrp="1"/>
          </p:cNvSpPr>
          <p:nvPr>
            <p:ph type="sldNum" sz="quarter" idx="5"/>
          </p:nvPr>
        </p:nvSpPr>
        <p:spPr/>
        <p:txBody>
          <a:bodyPr/>
          <a:lstStyle/>
          <a:p>
            <a:fld id="{1D969A0E-3899-435C-BEDD-AB395C5FA4DA}" type="slidenum">
              <a:rPr lang="en-US" smtClean="0"/>
              <a:t>22</a:t>
            </a:fld>
            <a:endParaRPr lang="en-US"/>
          </a:p>
        </p:txBody>
      </p:sp>
    </p:spTree>
    <p:extLst>
      <p:ext uri="{BB962C8B-B14F-4D97-AF65-F5344CB8AC3E}">
        <p14:creationId xmlns:p14="http://schemas.microsoft.com/office/powerpoint/2010/main" val="23515893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 </a:t>
            </a:r>
          </a:p>
          <a:p>
            <a:endParaRPr lang="en-US"/>
          </a:p>
          <a:p>
            <a:r>
              <a:rPr lang="en-US"/>
              <a:t>Student: Engage with the concepts as directed</a:t>
            </a:r>
          </a:p>
        </p:txBody>
      </p:sp>
      <p:sp>
        <p:nvSpPr>
          <p:cNvPr id="4" name="Slide Number Placeholder 3"/>
          <p:cNvSpPr>
            <a:spLocks noGrp="1"/>
          </p:cNvSpPr>
          <p:nvPr>
            <p:ph type="sldNum" sz="quarter" idx="5"/>
          </p:nvPr>
        </p:nvSpPr>
        <p:spPr/>
        <p:txBody>
          <a:bodyPr/>
          <a:lstStyle/>
          <a:p>
            <a:fld id="{8C916263-F4AD-4FDF-883C-15B909C8229B}" type="slidenum">
              <a:rPr lang="en-US" smtClean="0"/>
              <a:t>23</a:t>
            </a:fld>
            <a:endParaRPr lang="en-US"/>
          </a:p>
        </p:txBody>
      </p:sp>
    </p:spTree>
    <p:extLst>
      <p:ext uri="{BB962C8B-B14F-4D97-AF65-F5344CB8AC3E}">
        <p14:creationId xmlns:p14="http://schemas.microsoft.com/office/powerpoint/2010/main" val="3160009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 </a:t>
            </a:r>
          </a:p>
          <a:p>
            <a:endParaRPr lang="en-US"/>
          </a:p>
          <a:p>
            <a:r>
              <a:rPr lang="en-US"/>
              <a:t>Student: Engage with the concepts as directed</a:t>
            </a:r>
          </a:p>
        </p:txBody>
      </p:sp>
      <p:sp>
        <p:nvSpPr>
          <p:cNvPr id="4" name="Slide Number Placeholder 3"/>
          <p:cNvSpPr>
            <a:spLocks noGrp="1"/>
          </p:cNvSpPr>
          <p:nvPr>
            <p:ph type="sldNum" sz="quarter" idx="5"/>
          </p:nvPr>
        </p:nvSpPr>
        <p:spPr/>
        <p:txBody>
          <a:bodyPr/>
          <a:lstStyle/>
          <a:p>
            <a:fld id="{8C916263-F4AD-4FDF-883C-15B909C8229B}" type="slidenum">
              <a:rPr lang="en-US" smtClean="0"/>
              <a:t>24</a:t>
            </a:fld>
            <a:endParaRPr lang="en-US"/>
          </a:p>
        </p:txBody>
      </p:sp>
    </p:spTree>
    <p:extLst>
      <p:ext uri="{BB962C8B-B14F-4D97-AF65-F5344CB8AC3E}">
        <p14:creationId xmlns:p14="http://schemas.microsoft.com/office/powerpoint/2010/main" val="3854501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EB128-D19A-9679-A470-1C8ABB4A89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95861-4A49-1C1B-0CA7-EA1D43668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6A489-53A8-A084-71F4-5BB1E8AA440C}"/>
              </a:ext>
            </a:extLst>
          </p:cNvPr>
          <p:cNvSpPr>
            <a:spLocks noGrp="1"/>
          </p:cNvSpPr>
          <p:nvPr>
            <p:ph type="body" idx="1"/>
          </p:nvPr>
        </p:nvSpPr>
        <p:spPr/>
        <p:txBody>
          <a:bodyPr/>
          <a:lstStyle/>
          <a:p>
            <a:r>
              <a:rPr lang="en-US"/>
              <a:t>Teacher: Give students an appropriate amount of time to think and write to the prompt in their notebook. ​​</a:t>
            </a:r>
          </a:p>
          <a:p>
            <a:endParaRPr lang="en-US"/>
          </a:p>
          <a:p>
            <a:r>
              <a:rPr lang="en-US"/>
              <a:t>Student: Write to the prompt.</a:t>
            </a:r>
          </a:p>
        </p:txBody>
      </p:sp>
      <p:sp>
        <p:nvSpPr>
          <p:cNvPr id="4" name="Slide Number Placeholder 3">
            <a:extLst>
              <a:ext uri="{FF2B5EF4-FFF2-40B4-BE49-F238E27FC236}">
                <a16:creationId xmlns:a16="http://schemas.microsoft.com/office/drawing/2014/main" id="{EBFC2683-468F-C6B9-ED7F-79FBEE8D7962}"/>
              </a:ext>
            </a:extLst>
          </p:cNvPr>
          <p:cNvSpPr>
            <a:spLocks noGrp="1"/>
          </p:cNvSpPr>
          <p:nvPr>
            <p:ph type="sldNum" sz="quarter" idx="5"/>
          </p:nvPr>
        </p:nvSpPr>
        <p:spPr/>
        <p:txBody>
          <a:bodyPr/>
          <a:lstStyle/>
          <a:p>
            <a:fld id="{8C916263-F4AD-4FDF-883C-15B909C8229B}" type="slidenum">
              <a:rPr lang="en-US" smtClean="0"/>
              <a:t>25</a:t>
            </a:fld>
            <a:endParaRPr lang="en-US"/>
          </a:p>
        </p:txBody>
      </p:sp>
    </p:spTree>
    <p:extLst>
      <p:ext uri="{BB962C8B-B14F-4D97-AF65-F5344CB8AC3E}">
        <p14:creationId xmlns:p14="http://schemas.microsoft.com/office/powerpoint/2010/main" val="576082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5DD6F-707A-4E74-5F67-635CAD549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A228A-1A90-1FC7-098D-CC0F63CA95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1E458-94F8-028F-59A2-804645D69BC7}"/>
              </a:ext>
            </a:extLst>
          </p:cNvPr>
          <p:cNvSpPr>
            <a:spLocks noGrp="1"/>
          </p:cNvSpPr>
          <p:nvPr>
            <p:ph type="body" idx="1"/>
          </p:nvPr>
        </p:nvSpPr>
        <p:spPr/>
        <p:txBody>
          <a:bodyPr/>
          <a:lstStyle/>
          <a:p>
            <a:r>
              <a:rPr lang="en-US"/>
              <a:t>Each bullet point is a hyper-link</a:t>
            </a:r>
          </a:p>
        </p:txBody>
      </p:sp>
      <p:sp>
        <p:nvSpPr>
          <p:cNvPr id="4" name="Slide Number Placeholder 3">
            <a:extLst>
              <a:ext uri="{FF2B5EF4-FFF2-40B4-BE49-F238E27FC236}">
                <a16:creationId xmlns:a16="http://schemas.microsoft.com/office/drawing/2014/main" id="{D1C4809B-A6BA-ED55-4DCA-EA3AC34D060E}"/>
              </a:ext>
            </a:extLst>
          </p:cNvPr>
          <p:cNvSpPr>
            <a:spLocks noGrp="1"/>
          </p:cNvSpPr>
          <p:nvPr>
            <p:ph type="sldNum" sz="quarter" idx="5"/>
          </p:nvPr>
        </p:nvSpPr>
        <p:spPr/>
        <p:txBody>
          <a:bodyPr/>
          <a:lstStyle/>
          <a:p>
            <a:fld id="{1D969A0E-3899-435C-BEDD-AB395C5FA4DA}" type="slidenum">
              <a:rPr lang="en-US" smtClean="0"/>
              <a:t>26</a:t>
            </a:fld>
            <a:endParaRPr lang="en-US"/>
          </a:p>
        </p:txBody>
      </p:sp>
    </p:spTree>
    <p:extLst>
      <p:ext uri="{BB962C8B-B14F-4D97-AF65-F5344CB8AC3E}">
        <p14:creationId xmlns:p14="http://schemas.microsoft.com/office/powerpoint/2010/main" val="4153589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9" name="Picture 8" descr="A green and white border with a green border&#10;&#10;AI-generated content may be incorrect.">
            <a:extLst>
              <a:ext uri="{FF2B5EF4-FFF2-40B4-BE49-F238E27FC236}">
                <a16:creationId xmlns:a16="http://schemas.microsoft.com/office/drawing/2014/main" id="{8448A33C-CB65-2DE2-9DBB-1BA3C95D3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Logo&#10;&#10;Description automatically generated">
            <a:extLst>
              <a:ext uri="{FF2B5EF4-FFF2-40B4-BE49-F238E27FC236}">
                <a16:creationId xmlns:a16="http://schemas.microsoft.com/office/drawing/2014/main" id="{429303AC-83DA-339F-75DF-39D7231C02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2" y="5368483"/>
            <a:ext cx="3508951" cy="1260754"/>
          </a:xfrm>
          <a:prstGeom prst="rect">
            <a:avLst/>
          </a:prstGeom>
        </p:spPr>
      </p:pic>
      <p:sp>
        <p:nvSpPr>
          <p:cNvPr id="6" name="Picture Placeholder 5">
            <a:extLst>
              <a:ext uri="{FF2B5EF4-FFF2-40B4-BE49-F238E27FC236}">
                <a16:creationId xmlns:a16="http://schemas.microsoft.com/office/drawing/2014/main" id="{4FA440C0-4357-A1E2-D535-06754149EC30}"/>
              </a:ext>
            </a:extLst>
          </p:cNvPr>
          <p:cNvSpPr>
            <a:spLocks noGrp="1"/>
          </p:cNvSpPr>
          <p:nvPr>
            <p:ph type="pic" sz="quarter" idx="10"/>
          </p:nvPr>
        </p:nvSpPr>
        <p:spPr>
          <a:xfrm>
            <a:off x="6975134" y="400522"/>
            <a:ext cx="4835866" cy="6228878"/>
          </a:xfrm>
        </p:spPr>
        <p:txBody>
          <a:bodyPr/>
          <a:lstStyle/>
          <a:p>
            <a:r>
              <a:rPr lang="en-US"/>
              <a:t>Click icon to add picture</a:t>
            </a:r>
          </a:p>
        </p:txBody>
      </p:sp>
      <p:sp>
        <p:nvSpPr>
          <p:cNvPr id="7" name="Text Placeholder 6">
            <a:extLst>
              <a:ext uri="{FF2B5EF4-FFF2-40B4-BE49-F238E27FC236}">
                <a16:creationId xmlns:a16="http://schemas.microsoft.com/office/drawing/2014/main" id="{394081FC-574E-903A-FB18-E2592C28215C}"/>
              </a:ext>
            </a:extLst>
          </p:cNvPr>
          <p:cNvSpPr>
            <a:spLocks noGrp="1"/>
          </p:cNvSpPr>
          <p:nvPr>
            <p:ph type="body" sz="quarter" idx="11" hasCustomPrompt="1"/>
          </p:nvPr>
        </p:nvSpPr>
        <p:spPr>
          <a:xfrm>
            <a:off x="171" y="1757919"/>
            <a:ext cx="6975132" cy="1892124"/>
          </a:xfrm>
        </p:spPr>
        <p:txBody>
          <a:bodyPr>
            <a:normAutofit/>
          </a:bodyPr>
          <a:lstStyle>
            <a:lvl1pPr marL="0" indent="0" algn="ctr">
              <a:lnSpc>
                <a:spcPts val="7000"/>
              </a:lnSpc>
              <a:spcBef>
                <a:spcPts val="0"/>
              </a:spcBef>
              <a:buFontTx/>
              <a:buNone/>
              <a:defRPr sz="7200" b="1" i="1">
                <a:solidFill>
                  <a:srgbClr val="0B672E"/>
                </a:solidFill>
                <a:latin typeface="Myriad Pro" panose="020B0503030403020204" pitchFamily="34" charset="0"/>
              </a:defRPr>
            </a:lvl1pPr>
          </a:lstStyle>
          <a:p>
            <a:pPr lvl="0"/>
            <a:r>
              <a:rPr lang="en-US"/>
              <a:t>Activity</a:t>
            </a:r>
          </a:p>
          <a:p>
            <a:pPr lvl="0"/>
            <a:r>
              <a:rPr lang="en-US"/>
              <a:t>Name</a:t>
            </a:r>
          </a:p>
        </p:txBody>
      </p:sp>
      <p:sp>
        <p:nvSpPr>
          <p:cNvPr id="10" name="Text Placeholder 9">
            <a:extLst>
              <a:ext uri="{FF2B5EF4-FFF2-40B4-BE49-F238E27FC236}">
                <a16:creationId xmlns:a16="http://schemas.microsoft.com/office/drawing/2014/main" id="{E0BC3ABF-DC46-3EBA-4824-E5CF1435C10A}"/>
              </a:ext>
            </a:extLst>
          </p:cNvPr>
          <p:cNvSpPr>
            <a:spLocks noGrp="1"/>
          </p:cNvSpPr>
          <p:nvPr>
            <p:ph type="body" sz="quarter" idx="12" hasCustomPrompt="1"/>
          </p:nvPr>
        </p:nvSpPr>
        <p:spPr>
          <a:xfrm>
            <a:off x="171" y="3717792"/>
            <a:ext cx="6975133" cy="468799"/>
          </a:xfrm>
        </p:spPr>
        <p:txBody>
          <a:bodyPr/>
          <a:lstStyle>
            <a:lvl1pPr marL="0" indent="0" algn="ctr">
              <a:buFontTx/>
              <a:buNone/>
              <a:defRPr i="1">
                <a:solidFill>
                  <a:srgbClr val="0B672E"/>
                </a:solidFill>
                <a:latin typeface="Myriad Pro" panose="020B0503030403020204" pitchFamily="34" charset="0"/>
              </a:defRPr>
            </a:lvl1pPr>
          </a:lstStyle>
          <a:p>
            <a:pPr lvl="0"/>
            <a:r>
              <a:rPr lang="en-US"/>
              <a:t>Model/Kit Name</a:t>
            </a:r>
          </a:p>
        </p:txBody>
      </p:sp>
      <p:sp>
        <p:nvSpPr>
          <p:cNvPr id="12" name="Text Placeholder 11">
            <a:extLst>
              <a:ext uri="{FF2B5EF4-FFF2-40B4-BE49-F238E27FC236}">
                <a16:creationId xmlns:a16="http://schemas.microsoft.com/office/drawing/2014/main" id="{33E2111B-3EA4-8FC2-45CB-17696C326B48}"/>
              </a:ext>
            </a:extLst>
          </p:cNvPr>
          <p:cNvSpPr>
            <a:spLocks noGrp="1"/>
          </p:cNvSpPr>
          <p:nvPr>
            <p:ph type="body" sz="quarter" idx="13" hasCustomPrompt="1"/>
          </p:nvPr>
        </p:nvSpPr>
        <p:spPr>
          <a:xfrm>
            <a:off x="171" y="4487167"/>
            <a:ext cx="6975133" cy="401187"/>
          </a:xfrm>
        </p:spPr>
        <p:txBody>
          <a:bodyPr>
            <a:normAutofit/>
          </a:bodyPr>
          <a:lstStyle>
            <a:lvl1pPr marL="0" indent="0" algn="ctr">
              <a:buFontTx/>
              <a:buNone/>
              <a:defRPr sz="1900" b="1" i="1">
                <a:solidFill>
                  <a:srgbClr val="6C3078"/>
                </a:solidFill>
                <a:latin typeface="Myriad Pro" panose="020B0503030403020204" pitchFamily="34" charset="0"/>
              </a:defRPr>
            </a:lvl1pPr>
          </a:lstStyle>
          <a:p>
            <a:pPr lvl="0"/>
            <a:r>
              <a:rPr lang="en-US"/>
              <a:t>“Insert quote or question to generate curiosity”</a:t>
            </a:r>
          </a:p>
        </p:txBody>
      </p:sp>
      <p:sp>
        <p:nvSpPr>
          <p:cNvPr id="14" name="Text Placeholder 13">
            <a:extLst>
              <a:ext uri="{FF2B5EF4-FFF2-40B4-BE49-F238E27FC236}">
                <a16:creationId xmlns:a16="http://schemas.microsoft.com/office/drawing/2014/main" id="{F5831FA1-17B1-CD53-525D-4D56F96066D0}"/>
              </a:ext>
            </a:extLst>
          </p:cNvPr>
          <p:cNvSpPr>
            <a:spLocks noGrp="1"/>
          </p:cNvSpPr>
          <p:nvPr>
            <p:ph type="body" sz="quarter" idx="14" hasCustomPrompt="1"/>
          </p:nvPr>
        </p:nvSpPr>
        <p:spPr>
          <a:xfrm>
            <a:off x="0" y="4905244"/>
            <a:ext cx="6975475" cy="262850"/>
          </a:xfrm>
        </p:spPr>
        <p:txBody>
          <a:bodyPr>
            <a:normAutofit/>
          </a:bodyPr>
          <a:lstStyle>
            <a:lvl1pPr marL="0" indent="0" algn="ctr">
              <a:buFontTx/>
              <a:buNone/>
              <a:defRPr sz="1400" i="1">
                <a:solidFill>
                  <a:srgbClr val="6C3078"/>
                </a:solidFill>
                <a:latin typeface="Myriad Pro" panose="020B0503030403020204" pitchFamily="34" charset="0"/>
              </a:defRPr>
            </a:lvl1pPr>
          </a:lstStyle>
          <a:p>
            <a:pPr lvl="0"/>
            <a:r>
              <a:rPr lang="en-US"/>
              <a:t>- Quote attribution/name</a:t>
            </a:r>
          </a:p>
        </p:txBody>
      </p:sp>
    </p:spTree>
    <p:extLst>
      <p:ext uri="{BB962C8B-B14F-4D97-AF65-F5344CB8AC3E}">
        <p14:creationId xmlns:p14="http://schemas.microsoft.com/office/powerpoint/2010/main" val="1067526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Teacher Guide 1">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Overview</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10665229" cy="1837113"/>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 Width of slide</a:t>
            </a:r>
          </a:p>
        </p:txBody>
      </p:sp>
      <p:sp>
        <p:nvSpPr>
          <p:cNvPr id="2" name="Text Placeholder 18">
            <a:extLst>
              <a:ext uri="{FF2B5EF4-FFF2-40B4-BE49-F238E27FC236}">
                <a16:creationId xmlns:a16="http://schemas.microsoft.com/office/drawing/2014/main" id="{F68F9644-E2B4-931E-F0BB-EE8DE8213654}"/>
              </a:ext>
            </a:extLst>
          </p:cNvPr>
          <p:cNvSpPr>
            <a:spLocks noGrp="1"/>
          </p:cNvSpPr>
          <p:nvPr>
            <p:ph type="body" sz="quarter" idx="11" hasCustomPrompt="1"/>
          </p:nvPr>
        </p:nvSpPr>
        <p:spPr>
          <a:xfrm>
            <a:off x="1022464" y="3429001"/>
            <a:ext cx="10665229" cy="2951018"/>
          </a:xfrm>
        </p:spPr>
        <p:txBody>
          <a:bodyPr numCol="2" spcCol="2286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p:txBody>
      </p:sp>
      <p:sp>
        <p:nvSpPr>
          <p:cNvPr id="6" name="TextBox 5">
            <a:extLst>
              <a:ext uri="{FF2B5EF4-FFF2-40B4-BE49-F238E27FC236}">
                <a16:creationId xmlns:a16="http://schemas.microsoft.com/office/drawing/2014/main" id="{3C79FB5E-28E4-42E0-1E6D-C38B8019E90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580371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Teacher Guide 2">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Using This Slide Deck</a:t>
            </a:r>
          </a:p>
        </p:txBody>
      </p:sp>
      <p:sp>
        <p:nvSpPr>
          <p:cNvPr id="2" name="TextBox 1">
            <a:extLst>
              <a:ext uri="{FF2B5EF4-FFF2-40B4-BE49-F238E27FC236}">
                <a16:creationId xmlns:a16="http://schemas.microsoft.com/office/drawing/2014/main" id="{D7C8218F-E19F-C88E-2EE1-4EB21D3A4AAB}"/>
              </a:ext>
            </a:extLst>
          </p:cNvPr>
          <p:cNvSpPr txBox="1"/>
          <p:nvPr userDrawn="1"/>
        </p:nvSpPr>
        <p:spPr>
          <a:xfrm>
            <a:off x="943723" y="1204430"/>
            <a:ext cx="10151449" cy="22621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Student and Teacher Slide Deck Pages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Slides that are meant for student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viewing will feature a </a:t>
            </a: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green top</a:t>
            </a:r>
            <a:r>
              <a:rPr lang="en-US" sz="1600" b="1">
                <a:solidFill>
                  <a:srgbClr val="1CA64A"/>
                </a:solidFill>
                <a:latin typeface="Calibri" panose="020F0502020204030204"/>
                <a:cs typeface="Calibri"/>
              </a:rPr>
              <a:t> </a:t>
            </a:r>
            <a:endParaRPr lang="en-US" sz="1600" b="1" u="none" strike="noStrike" kern="1200" cap="none" spc="0" normalizeH="0" baseline="0" noProof="0">
              <a:ln>
                <a:noFill/>
              </a:ln>
              <a:solidFill>
                <a:srgbClr val="1CA64A"/>
              </a:solidFill>
              <a:effectLst/>
              <a:uLnTx/>
              <a:uFillTx/>
              <a:latin typeface="Calibri" panose="020F0502020204030204"/>
              <a:ea typeface="Calibri"/>
              <a:cs typeface="Calibri"/>
            </a:endParaRPr>
          </a:p>
          <a:p>
            <a:pPr marL="0" lvl="1">
              <a:defRPr/>
            </a:pP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banner</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t>
            </a:r>
            <a:r>
              <a:rPr lang="en-US" sz="1600">
                <a:solidFill>
                  <a:srgbClr val="000000"/>
                </a:solidFill>
                <a:latin typeface="Calibri" panose="020F0502020204030204"/>
                <a:cs typeface="Calibri"/>
              </a:rPr>
              <a: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Slides that are meant only for teacher viewing will feature a</a:t>
            </a:r>
            <a:r>
              <a:rPr lang="en-US" sz="1600">
                <a:solidFill>
                  <a:srgbClr val="000000"/>
                </a:solidFill>
                <a:latin typeface="Calibri" panose="020F0502020204030204"/>
                <a:cs typeface="Calibri"/>
              </a:rPr>
              <a:t> </a:t>
            </a:r>
            <a:endParaRPr lang="en-US" sz="1600" b="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6D2C79"/>
                </a:solidFill>
                <a:effectLst/>
                <a:uLnTx/>
                <a:uFillTx/>
                <a:latin typeface="Calibri" panose="020F0502020204030204"/>
                <a:ea typeface="+mn-ea"/>
                <a:cs typeface="Calibri"/>
              </a:rPr>
              <a:t>purple top banner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and will appear hidden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when in "slide show" mode.</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Prompting Icons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Each student slide will include a prompting icon in the top right corner of the slide. These icons</a:t>
            </a:r>
            <a:r>
              <a:rPr lang="en-US" sz="1600">
                <a:solidFill>
                  <a:srgbClr val="000000"/>
                </a:solidFill>
                <a:latin typeface="Calibri" panose="020F0502020204030204"/>
                <a:cs typeface="Calibri"/>
              </a:rPr>
              <a:t> on each slide cue</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your students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to the type of activity they will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be doing.</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pic>
        <p:nvPicPr>
          <p:cNvPr id="5" name="Picture 4" descr="A close-up of a screen&#10;&#10;Description automatically generated">
            <a:extLst>
              <a:ext uri="{FF2B5EF4-FFF2-40B4-BE49-F238E27FC236}">
                <a16:creationId xmlns:a16="http://schemas.microsoft.com/office/drawing/2014/main" id="{1AF9DADC-E726-832A-6467-0CEC624992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1220" y="1298214"/>
            <a:ext cx="4065273" cy="1086224"/>
          </a:xfrm>
          <a:prstGeom prst="rect">
            <a:avLst/>
          </a:prstGeom>
        </p:spPr>
      </p:pic>
      <p:pic>
        <p:nvPicPr>
          <p:cNvPr id="7" name="Picture 4" descr="Icon&#10;&#10;Description automatically generated">
            <a:extLst>
              <a:ext uri="{FF2B5EF4-FFF2-40B4-BE49-F238E27FC236}">
                <a16:creationId xmlns:a16="http://schemas.microsoft.com/office/drawing/2014/main" id="{8AC5F0B6-E42C-58A1-C837-8AFFEE42321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69248" y="3619572"/>
            <a:ext cx="100120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A purple pencil in a white circle&#10;&#10;Description automatically generated">
            <a:extLst>
              <a:ext uri="{FF2B5EF4-FFF2-40B4-BE49-F238E27FC236}">
                <a16:creationId xmlns:a16="http://schemas.microsoft.com/office/drawing/2014/main" id="{79852BC0-82CE-1791-ACD9-C66FD5B3D3A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45786"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 purple and white head with a light bulb inside&#10;&#10;Description automatically generated">
            <a:extLst>
              <a:ext uri="{FF2B5EF4-FFF2-40B4-BE49-F238E27FC236}">
                <a16:creationId xmlns:a16="http://schemas.microsoft.com/office/drawing/2014/main" id="{AC1EE751-73C8-7C33-BB0F-3525809A5E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73976" y="3619572"/>
            <a:ext cx="101748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Icon&#10;&#10;Description automatically generated">
            <a:extLst>
              <a:ext uri="{FF2B5EF4-FFF2-40B4-BE49-F238E27FC236}">
                <a16:creationId xmlns:a16="http://schemas.microsoft.com/office/drawing/2014/main" id="{2ACBDAD1-5074-4D75-183A-072CA7FB1A7F}"/>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04454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3022C3D8-93A4-E0D2-77BF-9C0E997F9C4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74755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9595F782-B583-8E9F-B6F5-71BFC865D8AC}"/>
              </a:ext>
            </a:extLst>
          </p:cNvPr>
          <p:cNvSpPr txBox="1"/>
          <p:nvPr userDrawn="1"/>
        </p:nvSpPr>
        <p:spPr>
          <a:xfrm>
            <a:off x="3477579"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Write in your notebook</a:t>
            </a:r>
          </a:p>
        </p:txBody>
      </p:sp>
      <p:sp>
        <p:nvSpPr>
          <p:cNvPr id="14" name="TextBox 1">
            <a:extLst>
              <a:ext uri="{FF2B5EF4-FFF2-40B4-BE49-F238E27FC236}">
                <a16:creationId xmlns:a16="http://schemas.microsoft.com/office/drawing/2014/main" id="{7A5CCF1B-161A-DB5B-BBDA-DDE4616E5A77}"/>
              </a:ext>
            </a:extLst>
          </p:cNvPr>
          <p:cNvSpPr txBox="1"/>
          <p:nvPr userDrawn="1"/>
        </p:nvSpPr>
        <p:spPr>
          <a:xfrm>
            <a:off x="528543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Quiet thinking time</a:t>
            </a:r>
          </a:p>
        </p:txBody>
      </p:sp>
      <p:sp>
        <p:nvSpPr>
          <p:cNvPr id="15" name="TextBox 1">
            <a:extLst>
              <a:ext uri="{FF2B5EF4-FFF2-40B4-BE49-F238E27FC236}">
                <a16:creationId xmlns:a16="http://schemas.microsoft.com/office/drawing/2014/main" id="{1FC015F5-AE54-B506-FA37-D18B6E843F68}"/>
              </a:ext>
            </a:extLst>
          </p:cNvPr>
          <p:cNvSpPr txBox="1"/>
          <p:nvPr userDrawn="1"/>
        </p:nvSpPr>
        <p:spPr>
          <a:xfrm>
            <a:off x="1723628" y="4694641"/>
            <a:ext cx="1429692"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Turn and talk  discussion</a:t>
            </a:r>
          </a:p>
        </p:txBody>
      </p:sp>
      <p:sp>
        <p:nvSpPr>
          <p:cNvPr id="16" name="TextBox 1">
            <a:extLst>
              <a:ext uri="{FF2B5EF4-FFF2-40B4-BE49-F238E27FC236}">
                <a16:creationId xmlns:a16="http://schemas.microsoft.com/office/drawing/2014/main" id="{39E21527-D69A-30B6-E01C-3E7014083A25}"/>
              </a:ext>
            </a:extLst>
          </p:cNvPr>
          <p:cNvSpPr txBox="1"/>
          <p:nvPr userDrawn="1"/>
        </p:nvSpPr>
        <p:spPr>
          <a:xfrm>
            <a:off x="869878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Physical modeling</a:t>
            </a:r>
          </a:p>
        </p:txBody>
      </p:sp>
      <p:sp>
        <p:nvSpPr>
          <p:cNvPr id="17" name="TextBox 1">
            <a:extLst>
              <a:ext uri="{FF2B5EF4-FFF2-40B4-BE49-F238E27FC236}">
                <a16:creationId xmlns:a16="http://schemas.microsoft.com/office/drawing/2014/main" id="{3EEB71A2-9131-1D0B-674B-87D99883D7CD}"/>
              </a:ext>
            </a:extLst>
          </p:cNvPr>
          <p:cNvSpPr txBox="1"/>
          <p:nvPr userDrawn="1"/>
        </p:nvSpPr>
        <p:spPr>
          <a:xfrm>
            <a:off x="7054549" y="4689425"/>
            <a:ext cx="10550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Digital modeling</a:t>
            </a:r>
          </a:p>
        </p:txBody>
      </p:sp>
      <p:sp>
        <p:nvSpPr>
          <p:cNvPr id="18" name="TextBox 17">
            <a:extLst>
              <a:ext uri="{FF2B5EF4-FFF2-40B4-BE49-F238E27FC236}">
                <a16:creationId xmlns:a16="http://schemas.microsoft.com/office/drawing/2014/main" id="{4E802307-3B7C-CBD4-BDD7-F14D4120DD22}"/>
              </a:ext>
            </a:extLst>
          </p:cNvPr>
          <p:cNvSpPr txBox="1"/>
          <p:nvPr userDrawn="1"/>
        </p:nvSpPr>
        <p:spPr>
          <a:xfrm>
            <a:off x="930104" y="5503243"/>
            <a:ext cx="10750187"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Teacher Moves and Student Moves</a:t>
            </a:r>
          </a:p>
          <a:p>
            <a:pPr>
              <a:defRPr/>
            </a:pPr>
            <a:r>
              <a:rPr lang="en-US" sz="1600">
                <a:solidFill>
                  <a:prstClr val="black"/>
                </a:solidFill>
                <a:latin typeface="Calibri" panose="020F0502020204030204"/>
              </a:rPr>
              <a:t>Class</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slides </a:t>
            </a:r>
            <a:r>
              <a:rPr lang="en-US" sz="1600">
                <a:solidFill>
                  <a:prstClr val="black"/>
                </a:solidFill>
                <a:latin typeface="Calibri" panose="020F0502020204030204"/>
              </a:rPr>
              <a:t>provide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teacher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below</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the </a:t>
            </a:r>
            <a:r>
              <a:rPr lang="en-US" sz="1600">
                <a:solidFill>
                  <a:prstClr val="black"/>
                </a:solidFill>
                <a:latin typeface="Calibri" panose="020F0502020204030204"/>
              </a:rPr>
              <a:t>slide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with specific information to assist you in facilitating the activity</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using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effective modeling and education practices.</a:t>
            </a:r>
            <a:r>
              <a:rPr lang="en-US" sz="1600">
                <a:solidFill>
                  <a:prstClr val="black"/>
                </a:solidFill>
                <a:latin typeface="Calibri" panose="020F0502020204030204"/>
              </a:rPr>
              <a:t> </a:t>
            </a:r>
            <a:endParaRPr lang="en-US" sz="1600" b="0" i="0" u="none" strike="noStrike" kern="1200" cap="none" spc="0" normalizeH="0" baseline="0" noProof="0">
              <a:ln>
                <a:noFill/>
              </a:ln>
              <a:solidFill>
                <a:prstClr val="black"/>
              </a:solidFill>
              <a:effectLst/>
              <a:uLnTx/>
              <a:uFillTx/>
              <a:latin typeface="Calibri" panose="020F0502020204030204"/>
              <a:cs typeface="Calibri"/>
            </a:endParaRPr>
          </a:p>
        </p:txBody>
      </p:sp>
      <p:sp>
        <p:nvSpPr>
          <p:cNvPr id="8" name="TextBox 7">
            <a:extLst>
              <a:ext uri="{FF2B5EF4-FFF2-40B4-BE49-F238E27FC236}">
                <a16:creationId xmlns:a16="http://schemas.microsoft.com/office/drawing/2014/main" id="{C28F9A41-A0FF-2BB3-B8CF-04898319089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106833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RPLE Teacher Guide 3">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a:t>
            </a:r>
          </a:p>
        </p:txBody>
      </p:sp>
      <p:sp>
        <p:nvSpPr>
          <p:cNvPr id="5" name="Text Placeholder 7">
            <a:extLst>
              <a:ext uri="{FF2B5EF4-FFF2-40B4-BE49-F238E27FC236}">
                <a16:creationId xmlns:a16="http://schemas.microsoft.com/office/drawing/2014/main" id="{AC68AF17-80CE-CE10-C072-34A3C4E45CBC}"/>
              </a:ext>
            </a:extLst>
          </p:cNvPr>
          <p:cNvSpPr>
            <a:spLocks noGrp="1"/>
          </p:cNvSpPr>
          <p:nvPr>
            <p:ph type="body" sz="quarter" idx="11" hasCustomPrompt="1"/>
          </p:nvPr>
        </p:nvSpPr>
        <p:spPr>
          <a:xfrm>
            <a:off x="1084263" y="1704110"/>
            <a:ext cx="10647362" cy="4592782"/>
          </a:xfrm>
        </p:spPr>
        <p:txBody>
          <a:bodyPr numCol="2" spcCol="228600">
            <a:normAutofit/>
          </a:bodyPr>
          <a:lstStyle>
            <a:lvl1pPr marL="285750" indent="-285750">
              <a:lnSpc>
                <a:spcPct val="100000"/>
              </a:lnSpc>
              <a:spcBef>
                <a:spcPts val="0"/>
              </a:spcBef>
              <a:buFont typeface="Arial" panose="020B0604020202020204" pitchFamily="34" charset="0"/>
              <a:buChar char="•"/>
              <a:defRPr sz="1600" b="0" i="0" baseline="0">
                <a:latin typeface="+mn-lt"/>
              </a:defRPr>
            </a:lvl1pPr>
          </a:lstStyle>
          <a:p>
            <a:pPr lvl="0"/>
            <a:r>
              <a:rPr lang="en-US"/>
              <a:t>Text</a:t>
            </a:r>
          </a:p>
          <a:p>
            <a:pPr lvl="0"/>
            <a:r>
              <a:rPr lang="en-US"/>
              <a:t>Text</a:t>
            </a:r>
          </a:p>
          <a:p>
            <a:pPr lvl="0"/>
            <a:r>
              <a:rPr lang="en-US"/>
              <a:t>Text</a:t>
            </a:r>
          </a:p>
        </p:txBody>
      </p:sp>
      <p:sp>
        <p:nvSpPr>
          <p:cNvPr id="2" name="Text Placeholder 7">
            <a:extLst>
              <a:ext uri="{FF2B5EF4-FFF2-40B4-BE49-F238E27FC236}">
                <a16:creationId xmlns:a16="http://schemas.microsoft.com/office/drawing/2014/main" id="{92044B0E-14FA-5C40-4195-0634A52CFCED}"/>
              </a:ext>
            </a:extLst>
          </p:cNvPr>
          <p:cNvSpPr>
            <a:spLocks noGrp="1"/>
          </p:cNvSpPr>
          <p:nvPr>
            <p:ph type="body" sz="quarter" idx="12" hasCustomPrompt="1"/>
          </p:nvPr>
        </p:nvSpPr>
        <p:spPr>
          <a:xfrm>
            <a:off x="1084263" y="1233054"/>
            <a:ext cx="5011737" cy="338051"/>
          </a:xfrm>
        </p:spPr>
        <p:txBody>
          <a:bodyPr>
            <a:normAutofit/>
          </a:bodyPr>
          <a:lstStyle>
            <a:lvl1pPr marL="0" indent="0">
              <a:buFontTx/>
              <a:buNone/>
              <a:defRPr sz="1800" b="1" i="0" baseline="0">
                <a:latin typeface="+mn-lt"/>
              </a:defRPr>
            </a:lvl1pPr>
          </a:lstStyle>
          <a:p>
            <a:pPr lvl="0"/>
            <a:r>
              <a:rPr lang="en-US"/>
              <a:t>Subhead</a:t>
            </a:r>
          </a:p>
        </p:txBody>
      </p:sp>
      <p:sp>
        <p:nvSpPr>
          <p:cNvPr id="7" name="TextBox 6">
            <a:extLst>
              <a:ext uri="{FF2B5EF4-FFF2-40B4-BE49-F238E27FC236}">
                <a16:creationId xmlns:a16="http://schemas.microsoft.com/office/drawing/2014/main" id="{0F1F6720-B6D5-FA0A-E711-51091E3B5F51}"/>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2616360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URPLE Teacher Guide 4">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Text</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6700059" cy="5027122"/>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FPO</a:t>
            </a:r>
          </a:p>
        </p:txBody>
      </p:sp>
      <p:sp>
        <p:nvSpPr>
          <p:cNvPr id="5" name="Picture Placeholder 4">
            <a:extLst>
              <a:ext uri="{FF2B5EF4-FFF2-40B4-BE49-F238E27FC236}">
                <a16:creationId xmlns:a16="http://schemas.microsoft.com/office/drawing/2014/main" id="{201C370C-9A5A-C077-78DE-00A5335772A8}"/>
              </a:ext>
            </a:extLst>
          </p:cNvPr>
          <p:cNvSpPr>
            <a:spLocks noGrp="1"/>
          </p:cNvSpPr>
          <p:nvPr>
            <p:ph type="pic" sz="quarter" idx="11"/>
          </p:nvPr>
        </p:nvSpPr>
        <p:spPr>
          <a:xfrm>
            <a:off x="8204661" y="1238596"/>
            <a:ext cx="3649287" cy="4447309"/>
          </a:xfrm>
        </p:spPr>
        <p:txBody>
          <a:bodyPr/>
          <a:lstStyle/>
          <a:p>
            <a:endParaRPr lang="en-US"/>
          </a:p>
        </p:txBody>
      </p:sp>
      <p:sp>
        <p:nvSpPr>
          <p:cNvPr id="7" name="Text Placeholder 6">
            <a:extLst>
              <a:ext uri="{FF2B5EF4-FFF2-40B4-BE49-F238E27FC236}">
                <a16:creationId xmlns:a16="http://schemas.microsoft.com/office/drawing/2014/main" id="{96A6825F-94D1-F5D2-68F2-1DF39124A0E2}"/>
              </a:ext>
            </a:extLst>
          </p:cNvPr>
          <p:cNvSpPr>
            <a:spLocks noGrp="1"/>
          </p:cNvSpPr>
          <p:nvPr>
            <p:ph type="body" sz="quarter" idx="12" hasCustomPrompt="1"/>
          </p:nvPr>
        </p:nvSpPr>
        <p:spPr>
          <a:xfrm>
            <a:off x="8204200" y="5827713"/>
            <a:ext cx="3649663" cy="573087"/>
          </a:xfrm>
        </p:spPr>
        <p:txBody>
          <a:bodyPr>
            <a:normAutofit/>
          </a:bodyPr>
          <a:lstStyle>
            <a:lvl1pPr marL="0" indent="0" algn="ctr">
              <a:buNone/>
              <a:defRPr sz="1200" i="1"/>
            </a:lvl1pPr>
          </a:lstStyle>
          <a:p>
            <a:pPr lvl="0"/>
            <a:r>
              <a:rPr lang="en-US"/>
              <a:t>Caption</a:t>
            </a:r>
          </a:p>
        </p:txBody>
      </p:sp>
      <p:sp>
        <p:nvSpPr>
          <p:cNvPr id="6" name="TextBox 5">
            <a:extLst>
              <a:ext uri="{FF2B5EF4-FFF2-40B4-BE49-F238E27FC236}">
                <a16:creationId xmlns:a16="http://schemas.microsoft.com/office/drawing/2014/main" id="{AE5FD5A4-9B59-782A-E5B4-A97793304DEA}"/>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16221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Green/Photo 1">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sp>
        <p:nvSpPr>
          <p:cNvPr id="10" name="TextBox 9">
            <a:extLst>
              <a:ext uri="{FF2B5EF4-FFF2-40B4-BE49-F238E27FC236}">
                <a16:creationId xmlns:a16="http://schemas.microsoft.com/office/drawing/2014/main" id="{E9B7E507-C6DE-E732-F59B-C390608981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6828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Green/Photo 2">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2" name="Picture 11" descr="Icon&#10;&#10;Description automatically generated">
            <a:extLst>
              <a:ext uri="{FF2B5EF4-FFF2-40B4-BE49-F238E27FC236}">
                <a16:creationId xmlns:a16="http://schemas.microsoft.com/office/drawing/2014/main" id="{7E273091-7BFB-CBA3-AD69-9BC21ABE30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B5C00A39-D431-FA98-16CE-414E61CFAB9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890438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Green/Photo 3">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7709DD5-BCAF-6C23-DFFA-4E76C935FC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0" name="TextBox 9">
            <a:extLst>
              <a:ext uri="{FF2B5EF4-FFF2-40B4-BE49-F238E27FC236}">
                <a16:creationId xmlns:a16="http://schemas.microsoft.com/office/drawing/2014/main" id="{350B4029-F2EE-4B38-3422-80DFBC0A695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93627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Green/Photo 4">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0" name="Picture 9" descr="Icon&#10;&#10;Description automatically generated">
            <a:extLst>
              <a:ext uri="{FF2B5EF4-FFF2-40B4-BE49-F238E27FC236}">
                <a16:creationId xmlns:a16="http://schemas.microsoft.com/office/drawing/2014/main" id="{49434DBB-449B-9FE3-1F78-0BCD90F8A7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495B782B-09CB-8947-E6B8-2E49810285C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206658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Green/Photo 5">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1042A88E-4F76-37C1-C4B5-F8693D5E86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0" name="TextBox 9">
            <a:extLst>
              <a:ext uri="{FF2B5EF4-FFF2-40B4-BE49-F238E27FC236}">
                <a16:creationId xmlns:a16="http://schemas.microsoft.com/office/drawing/2014/main" id="{5B92AFF9-3948-5B55-D501-58FB3885422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81036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Green-LEFT Text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sp>
        <p:nvSpPr>
          <p:cNvPr id="3" name="TextBox 2">
            <a:extLst>
              <a:ext uri="{FF2B5EF4-FFF2-40B4-BE49-F238E27FC236}">
                <a16:creationId xmlns:a16="http://schemas.microsoft.com/office/drawing/2014/main" id="{5B73382D-16F5-7639-53E8-C01CABD3A99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08726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Green-LEFT Text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95240E56-E243-38CF-AE14-DFF8F47228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A7283629-A1E8-99AA-0B81-B9F7A23F919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64352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Green-LEFT Text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FD960F9C-986C-5F8D-0A03-10FC66C415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3" name="TextBox 2">
            <a:extLst>
              <a:ext uri="{FF2B5EF4-FFF2-40B4-BE49-F238E27FC236}">
                <a16:creationId xmlns:a16="http://schemas.microsoft.com/office/drawing/2014/main" id="{047256EC-EF23-FB09-1414-CB712B63B564}"/>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9694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Green-LEFT Text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19DFCABA-4085-870C-1F98-81DFAF6873A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83407DF5-8329-14BE-D7ED-61D13C0517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6898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Green-LEFT Text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D0221822-F815-5BA7-DEE5-D73168D4378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3" name="TextBox 2">
            <a:extLst>
              <a:ext uri="{FF2B5EF4-FFF2-40B4-BE49-F238E27FC236}">
                <a16:creationId xmlns:a16="http://schemas.microsoft.com/office/drawing/2014/main" id="{6B4A998D-3587-185E-C7C2-9D170EF527BB}"/>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978688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Green Std Slide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sp>
        <p:nvSpPr>
          <p:cNvPr id="13" name="TextBox 12">
            <a:extLst>
              <a:ext uri="{FF2B5EF4-FFF2-40B4-BE49-F238E27FC236}">
                <a16:creationId xmlns:a16="http://schemas.microsoft.com/office/drawing/2014/main" id="{1C0FCB24-77F3-ECD5-6C96-A69BB0B6136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535019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FT Green Std Slide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ED8BF2DE-A623-B742-E48B-84CBB492F03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12" name="TextBox 11">
            <a:extLst>
              <a:ext uri="{FF2B5EF4-FFF2-40B4-BE49-F238E27FC236}">
                <a16:creationId xmlns:a16="http://schemas.microsoft.com/office/drawing/2014/main" id="{CBF53B0A-9201-9869-E56D-D2CF688265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841699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Green Std Slide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1A107615-DF6D-DEF6-148D-812972EA14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2" name="TextBox 11">
            <a:extLst>
              <a:ext uri="{FF2B5EF4-FFF2-40B4-BE49-F238E27FC236}">
                <a16:creationId xmlns:a16="http://schemas.microsoft.com/office/drawing/2014/main" id="{3ED54998-2E17-2D69-81E9-B3564423C44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69076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Green Std Slide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64FAC23A-7DB8-9369-C5C0-F40FF6C764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12" name="TextBox 11">
            <a:extLst>
              <a:ext uri="{FF2B5EF4-FFF2-40B4-BE49-F238E27FC236}">
                <a16:creationId xmlns:a16="http://schemas.microsoft.com/office/drawing/2014/main" id="{5474244A-FD4F-E69A-863C-C3998DCA50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18703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Green Std Slide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B28F6E44-DA4D-17E2-57FF-9529D8105D5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2" name="TextBox 11">
            <a:extLst>
              <a:ext uri="{FF2B5EF4-FFF2-40B4-BE49-F238E27FC236}">
                <a16:creationId xmlns:a16="http://schemas.microsoft.com/office/drawing/2014/main" id="{5071FF9F-F47D-4B4D-28C0-0AB854B49F1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73360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Slide 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857250" y="5580480"/>
            <a:ext cx="10573840" cy="547731"/>
          </a:xfrm>
        </p:spPr>
        <p:txBody>
          <a:bodyPr>
            <a:noAutofit/>
          </a:bodyPr>
          <a:lstStyle>
            <a:lvl1pPr marL="0" indent="0" algn="ctr">
              <a:buFontTx/>
              <a:buNone/>
              <a:defRPr sz="1600" b="0" i="0" baseline="0">
                <a:latin typeface="+mn-lt"/>
              </a:defRPr>
            </a:lvl1pPr>
          </a:lstStyle>
          <a:p>
            <a:pPr lvl="0"/>
            <a:r>
              <a:rPr lang="en-US"/>
              <a:t>Click to watch video at https://loremipsum.com</a:t>
            </a:r>
          </a:p>
        </p:txBody>
      </p:sp>
      <p:sp>
        <p:nvSpPr>
          <p:cNvPr id="10" name="Media Placeholder 9">
            <a:extLst>
              <a:ext uri="{FF2B5EF4-FFF2-40B4-BE49-F238E27FC236}">
                <a16:creationId xmlns:a16="http://schemas.microsoft.com/office/drawing/2014/main" id="{588373D6-6D8D-27E4-0BDA-17F624E42E63}"/>
              </a:ext>
            </a:extLst>
          </p:cNvPr>
          <p:cNvSpPr>
            <a:spLocks noGrp="1"/>
          </p:cNvSpPr>
          <p:nvPr>
            <p:ph type="media" sz="quarter" idx="14"/>
          </p:nvPr>
        </p:nvSpPr>
        <p:spPr>
          <a:xfrm>
            <a:off x="857250" y="542925"/>
            <a:ext cx="10574338" cy="4772025"/>
          </a:xfrm>
        </p:spPr>
        <p:txBody>
          <a:bodyPr/>
          <a:lstStyle/>
          <a:p>
            <a:endParaRPr lang="en-US"/>
          </a:p>
        </p:txBody>
      </p:sp>
    </p:spTree>
    <p:extLst>
      <p:ext uri="{BB962C8B-B14F-4D97-AF65-F5344CB8AC3E}">
        <p14:creationId xmlns:p14="http://schemas.microsoft.com/office/powerpoint/2010/main" val="940757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Green/Left Photo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2" name="Picture 11">
            <a:extLst>
              <a:ext uri="{FF2B5EF4-FFF2-40B4-BE49-F238E27FC236}">
                <a16:creationId xmlns:a16="http://schemas.microsoft.com/office/drawing/2014/main" id="{07575AEE-9B78-159C-6144-7EE00C0CCE9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sp>
        <p:nvSpPr>
          <p:cNvPr id="6" name="TextBox 5">
            <a:extLst>
              <a:ext uri="{FF2B5EF4-FFF2-40B4-BE49-F238E27FC236}">
                <a16:creationId xmlns:a16="http://schemas.microsoft.com/office/drawing/2014/main" id="{686D46B1-7543-789A-58F2-0FEFF841198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601293538"/>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 Green/Left Photo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FB87D370-E47C-CC0E-80B2-999EB416E1B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4" name="TextBox 3">
            <a:extLst>
              <a:ext uri="{FF2B5EF4-FFF2-40B4-BE49-F238E27FC236}">
                <a16:creationId xmlns:a16="http://schemas.microsoft.com/office/drawing/2014/main" id="{BDC65884-E1C2-8F73-351D-87F38B739EB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1848509"/>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P Green/Left Photo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1A87F97E-8208-A7D3-5559-84D768B3DE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6" name="TextBox 5">
            <a:extLst>
              <a:ext uri="{FF2B5EF4-FFF2-40B4-BE49-F238E27FC236}">
                <a16:creationId xmlns:a16="http://schemas.microsoft.com/office/drawing/2014/main" id="{89774385-3CCA-BF95-FE6E-5F35830D69A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768211461"/>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Green/Left Photo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54A66605-F9CD-B454-2371-0C737E9A857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6" name="TextBox 5">
            <a:extLst>
              <a:ext uri="{FF2B5EF4-FFF2-40B4-BE49-F238E27FC236}">
                <a16:creationId xmlns:a16="http://schemas.microsoft.com/office/drawing/2014/main" id="{87277D66-280C-9959-37B8-2B793404C17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13109076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 Green/Left Photo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BD6FB8F8-9AEB-43D6-0D3C-1B3EF9EAB4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6" name="TextBox 5">
            <a:extLst>
              <a:ext uri="{FF2B5EF4-FFF2-40B4-BE49-F238E27FC236}">
                <a16:creationId xmlns:a16="http://schemas.microsoft.com/office/drawing/2014/main" id="{686D8EF0-119D-18EA-1AD1-7CD4E98033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215929"/>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 Green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42C6AAB-B07B-19FB-41CD-8779F83AE7A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6" name="TextBox 5">
            <a:extLst>
              <a:ext uri="{FF2B5EF4-FFF2-40B4-BE49-F238E27FC236}">
                <a16:creationId xmlns:a16="http://schemas.microsoft.com/office/drawing/2014/main" id="{B7981C65-8D82-CD08-D4BF-ADF65B361E4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575529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Green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4" name="Picture 3" descr="Icon&#10;&#10;Description automatically generated">
            <a:extLst>
              <a:ext uri="{FF2B5EF4-FFF2-40B4-BE49-F238E27FC236}">
                <a16:creationId xmlns:a16="http://schemas.microsoft.com/office/drawing/2014/main" id="{DE8C271A-BB52-2715-E739-72500DAD64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D25AFB04-D617-4CF1-7924-B88F038B9B7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3003181"/>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 Green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3" name="Picture 2">
            <a:extLst>
              <a:ext uri="{FF2B5EF4-FFF2-40B4-BE49-F238E27FC236}">
                <a16:creationId xmlns:a16="http://schemas.microsoft.com/office/drawing/2014/main" id="{22AEF085-DAA2-C900-1FB9-CDA508CDB9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pic>
        <p:nvPicPr>
          <p:cNvPr id="9" name="Picture 8" descr="A group of green ovals&#10;&#10;AI-generated content may be incorrect.">
            <a:extLst>
              <a:ext uri="{FF2B5EF4-FFF2-40B4-BE49-F238E27FC236}">
                <a16:creationId xmlns:a16="http://schemas.microsoft.com/office/drawing/2014/main" id="{75571719-8D15-F55F-CB3E-6EB4CB2784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215C074F-91EB-9DC1-595F-D04D6D09A3F3}"/>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3AF9381-E5DE-E0A0-A37F-B65A19A63393}"/>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93EA91FC-09C5-6A2A-A3CB-36A0FD74DB82}"/>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259564645"/>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 Green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5" name="Picture 4" descr="Icon&#10;&#10;Description automatically generated">
            <a:extLst>
              <a:ext uri="{FF2B5EF4-FFF2-40B4-BE49-F238E27FC236}">
                <a16:creationId xmlns:a16="http://schemas.microsoft.com/office/drawing/2014/main" id="{FA5E6827-811E-3C6C-77B2-55AFEA338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pic>
        <p:nvPicPr>
          <p:cNvPr id="4" name="Picture 3" descr="A group of green ovals&#10;&#10;AI-generated content may be incorrect.">
            <a:extLst>
              <a:ext uri="{FF2B5EF4-FFF2-40B4-BE49-F238E27FC236}">
                <a16:creationId xmlns:a16="http://schemas.microsoft.com/office/drawing/2014/main" id="{07E77243-8FE8-8DF3-945E-35A447799D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B6ADC840-1819-3CBA-109B-429B82DF6B97}"/>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6" name="Text Placeholder 4">
            <a:extLst>
              <a:ext uri="{FF2B5EF4-FFF2-40B4-BE49-F238E27FC236}">
                <a16:creationId xmlns:a16="http://schemas.microsoft.com/office/drawing/2014/main" id="{4BA386BC-5ACF-E56A-452A-7FC706C53271}"/>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341A1567-8E57-946B-29F7-A5E35936E409}"/>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43801449"/>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 Green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6" name="Picture 5">
            <a:extLst>
              <a:ext uri="{FF2B5EF4-FFF2-40B4-BE49-F238E27FC236}">
                <a16:creationId xmlns:a16="http://schemas.microsoft.com/office/drawing/2014/main" id="{CA3E7CFC-4415-D045-2CF9-AD9406A5CD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pic>
        <p:nvPicPr>
          <p:cNvPr id="3" name="Picture 2" descr="A group of green ovals&#10;&#10;AI-generated content may be incorrect.">
            <a:extLst>
              <a:ext uri="{FF2B5EF4-FFF2-40B4-BE49-F238E27FC236}">
                <a16:creationId xmlns:a16="http://schemas.microsoft.com/office/drawing/2014/main" id="{EBA10A76-68ED-40E6-93EE-1C5F5858B5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95D57CE8-07EA-A385-B38A-DB3061264159}"/>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9616F78-89AC-00DD-3142-B971B8FF55A8}"/>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1040BF7C-2DAF-E102-F850-31A173ECC5C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8160166"/>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ster Template Specs">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Master Template Specs</a:t>
            </a:r>
          </a:p>
        </p:txBody>
      </p:sp>
      <p:sp>
        <p:nvSpPr>
          <p:cNvPr id="13" name="Picture Placeholder 12">
            <a:extLst>
              <a:ext uri="{FF2B5EF4-FFF2-40B4-BE49-F238E27FC236}">
                <a16:creationId xmlns:a16="http://schemas.microsoft.com/office/drawing/2014/main" id="{ACC8E2B1-EEB6-5AB3-31E5-9FC5D8EDE1B8}"/>
              </a:ext>
            </a:extLst>
          </p:cNvPr>
          <p:cNvSpPr>
            <a:spLocks noGrp="1"/>
          </p:cNvSpPr>
          <p:nvPr>
            <p:ph type="pic" sz="quarter" idx="10"/>
          </p:nvPr>
        </p:nvSpPr>
        <p:spPr>
          <a:xfrm>
            <a:off x="9047163" y="2141538"/>
            <a:ext cx="2692400" cy="2971800"/>
          </a:xfrm>
        </p:spPr>
        <p:txBody>
          <a:bodyPr/>
          <a:lstStyle/>
          <a:p>
            <a:r>
              <a:rPr lang="en-US"/>
              <a:t>Click icon to add picture</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2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7" name="Picture 16" descr="A group of green ovals&#10;&#10;AI-generated content may be incorrect.">
            <a:extLst>
              <a:ext uri="{FF2B5EF4-FFF2-40B4-BE49-F238E27FC236}">
                <a16:creationId xmlns:a16="http://schemas.microsoft.com/office/drawing/2014/main" id="{53E98773-95D4-C71D-9984-860E5FC8AD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D7173743-E718-6FB1-78E4-155E06D7186A}"/>
              </a:ext>
            </a:extLst>
          </p:cNvPr>
          <p:cNvSpPr>
            <a:spLocks noGrp="1"/>
          </p:cNvSpPr>
          <p:nvPr>
            <p:ph type="body" sz="quarter" idx="11" hasCustomPrompt="1"/>
          </p:nvPr>
        </p:nvSpPr>
        <p:spPr>
          <a:xfrm>
            <a:off x="384735" y="1809030"/>
            <a:ext cx="2476626" cy="445352"/>
          </a:xfrm>
        </p:spPr>
        <p:txBody>
          <a:bodyPr>
            <a:normAutofit/>
          </a:bodyPr>
          <a:lstStyle>
            <a:lvl1pPr marL="0" indent="0">
              <a:buFontTx/>
              <a:buNone/>
              <a:defRPr sz="2000" b="1" i="1" baseline="0">
                <a:latin typeface="+mn-lt"/>
              </a:defRPr>
            </a:lvl1pPr>
          </a:lstStyle>
          <a:p>
            <a:pPr lvl="0"/>
            <a:r>
              <a:rPr lang="en-US"/>
              <a:t>Subhead</a:t>
            </a:r>
          </a:p>
        </p:txBody>
      </p:sp>
      <p:sp>
        <p:nvSpPr>
          <p:cNvPr id="4" name="Text Placeholder 2">
            <a:extLst>
              <a:ext uri="{FF2B5EF4-FFF2-40B4-BE49-F238E27FC236}">
                <a16:creationId xmlns:a16="http://schemas.microsoft.com/office/drawing/2014/main" id="{6B88B427-F996-F6CE-7C15-8AC38D3216BA}"/>
              </a:ext>
            </a:extLst>
          </p:cNvPr>
          <p:cNvSpPr>
            <a:spLocks noGrp="1"/>
          </p:cNvSpPr>
          <p:nvPr>
            <p:ph type="body" sz="quarter" idx="12" hasCustomPrompt="1"/>
          </p:nvPr>
        </p:nvSpPr>
        <p:spPr>
          <a:xfrm>
            <a:off x="384734" y="2300370"/>
            <a:ext cx="2476627" cy="445352"/>
          </a:xfrm>
        </p:spPr>
        <p:txBody>
          <a:bodyPr>
            <a:normAutofit/>
          </a:bodyPr>
          <a:lstStyle>
            <a:lvl1pPr marL="0" indent="0">
              <a:buFontTx/>
              <a:buNone/>
              <a:defRPr sz="1800" b="0" i="0" baseline="0">
                <a:latin typeface="+mn-lt"/>
              </a:defRPr>
            </a:lvl1pPr>
          </a:lstStyle>
          <a:p>
            <a:pPr lvl="0"/>
            <a:r>
              <a:rPr lang="en-US"/>
              <a:t>Paragraph text</a:t>
            </a:r>
          </a:p>
        </p:txBody>
      </p:sp>
      <p:sp>
        <p:nvSpPr>
          <p:cNvPr id="5" name="Text Placeholder 2">
            <a:extLst>
              <a:ext uri="{FF2B5EF4-FFF2-40B4-BE49-F238E27FC236}">
                <a16:creationId xmlns:a16="http://schemas.microsoft.com/office/drawing/2014/main" id="{CCF9DC3C-C798-5695-BF11-2C9177286D0C}"/>
              </a:ext>
            </a:extLst>
          </p:cNvPr>
          <p:cNvSpPr>
            <a:spLocks noGrp="1"/>
          </p:cNvSpPr>
          <p:nvPr>
            <p:ph type="body" sz="quarter" idx="13" hasCustomPrompt="1"/>
          </p:nvPr>
        </p:nvSpPr>
        <p:spPr>
          <a:xfrm>
            <a:off x="384735" y="2803649"/>
            <a:ext cx="2476628" cy="445352"/>
          </a:xfrm>
        </p:spPr>
        <p:txBody>
          <a:bodyPr>
            <a:normAutofit/>
          </a:bodyPr>
          <a:lstStyle>
            <a:lvl1pPr marL="0" indent="0">
              <a:buFontTx/>
              <a:buNone/>
              <a:defRPr sz="1800" b="0" i="1" baseline="0">
                <a:solidFill>
                  <a:srgbClr val="40B5E6"/>
                </a:solidFill>
                <a:latin typeface="+mn-lt"/>
              </a:defRPr>
            </a:lvl1pPr>
          </a:lstStyle>
          <a:p>
            <a:pPr lvl="0"/>
            <a:r>
              <a:rPr lang="en-US"/>
              <a:t>Link text</a:t>
            </a:r>
          </a:p>
        </p:txBody>
      </p:sp>
      <p:sp>
        <p:nvSpPr>
          <p:cNvPr id="6" name="Text Placeholder 2">
            <a:extLst>
              <a:ext uri="{FF2B5EF4-FFF2-40B4-BE49-F238E27FC236}">
                <a16:creationId xmlns:a16="http://schemas.microsoft.com/office/drawing/2014/main" id="{DBA215D3-57D4-CA5A-7278-26878D5B22DD}"/>
              </a:ext>
            </a:extLst>
          </p:cNvPr>
          <p:cNvSpPr>
            <a:spLocks noGrp="1"/>
          </p:cNvSpPr>
          <p:nvPr>
            <p:ph type="body" sz="quarter" idx="14" hasCustomPrompt="1"/>
          </p:nvPr>
        </p:nvSpPr>
        <p:spPr>
          <a:xfrm>
            <a:off x="384734" y="3343244"/>
            <a:ext cx="2476627" cy="445352"/>
          </a:xfrm>
        </p:spPr>
        <p:txBody>
          <a:bodyPr>
            <a:normAutofit/>
          </a:bodyPr>
          <a:lstStyle>
            <a:lvl1pPr marL="0" indent="0">
              <a:buFontTx/>
              <a:buNone/>
              <a:defRPr sz="1800" b="1" i="1" baseline="0">
                <a:solidFill>
                  <a:srgbClr val="1EAC4C"/>
                </a:solidFill>
                <a:latin typeface="+mn-lt"/>
              </a:defRPr>
            </a:lvl1pPr>
          </a:lstStyle>
          <a:p>
            <a:pPr lvl="0"/>
            <a:r>
              <a:rPr lang="en-US"/>
              <a:t>Question text?</a:t>
            </a:r>
          </a:p>
        </p:txBody>
      </p:sp>
      <p:sp>
        <p:nvSpPr>
          <p:cNvPr id="12" name="Text Placeholder 2">
            <a:extLst>
              <a:ext uri="{FF2B5EF4-FFF2-40B4-BE49-F238E27FC236}">
                <a16:creationId xmlns:a16="http://schemas.microsoft.com/office/drawing/2014/main" id="{0AB4EE39-D983-047D-06C9-6166B7A395D4}"/>
              </a:ext>
            </a:extLst>
          </p:cNvPr>
          <p:cNvSpPr>
            <a:spLocks noGrp="1"/>
          </p:cNvSpPr>
          <p:nvPr>
            <p:ph type="body" sz="quarter" idx="15" hasCustomPrompt="1"/>
          </p:nvPr>
        </p:nvSpPr>
        <p:spPr>
          <a:xfrm>
            <a:off x="384734" y="3881395"/>
            <a:ext cx="2476628" cy="445352"/>
          </a:xfrm>
        </p:spPr>
        <p:txBody>
          <a:bodyPr>
            <a:normAutofit/>
          </a:bodyPr>
          <a:lstStyle>
            <a:lvl1pPr marL="0" indent="0">
              <a:buFontTx/>
              <a:buNone/>
              <a:defRPr sz="1800" b="1" i="1" baseline="0">
                <a:solidFill>
                  <a:srgbClr val="6C3078"/>
                </a:solidFill>
                <a:latin typeface="+mn-lt"/>
              </a:defRPr>
            </a:lvl1pPr>
          </a:lstStyle>
          <a:p>
            <a:pPr lvl="0"/>
            <a:r>
              <a:rPr lang="en-US"/>
              <a:t>Key term text</a:t>
            </a:r>
          </a:p>
        </p:txBody>
      </p:sp>
      <p:sp>
        <p:nvSpPr>
          <p:cNvPr id="16" name="Text Placeholder 2">
            <a:extLst>
              <a:ext uri="{FF2B5EF4-FFF2-40B4-BE49-F238E27FC236}">
                <a16:creationId xmlns:a16="http://schemas.microsoft.com/office/drawing/2014/main" id="{70FCFA35-A2BD-6A1A-D195-73F05BEB48D6}"/>
              </a:ext>
            </a:extLst>
          </p:cNvPr>
          <p:cNvSpPr>
            <a:spLocks noGrp="1"/>
          </p:cNvSpPr>
          <p:nvPr>
            <p:ph type="body" sz="quarter" idx="16" hasCustomPrompt="1"/>
          </p:nvPr>
        </p:nvSpPr>
        <p:spPr>
          <a:xfrm>
            <a:off x="384733" y="4400331"/>
            <a:ext cx="2476628" cy="445352"/>
          </a:xfrm>
        </p:spPr>
        <p:txBody>
          <a:bodyPr>
            <a:normAutofit/>
          </a:bodyPr>
          <a:lstStyle>
            <a:lvl1pPr marL="0" indent="0">
              <a:buFontTx/>
              <a:buNone/>
              <a:defRPr sz="1800" b="1" i="1" baseline="0">
                <a:solidFill>
                  <a:srgbClr val="E65AA1"/>
                </a:solidFill>
                <a:latin typeface="+mn-lt"/>
              </a:defRPr>
            </a:lvl1pPr>
          </a:lstStyle>
          <a:p>
            <a:pPr lvl="0"/>
            <a:r>
              <a:rPr lang="en-US"/>
              <a:t>App reference text</a:t>
            </a:r>
          </a:p>
        </p:txBody>
      </p:sp>
      <p:sp>
        <p:nvSpPr>
          <p:cNvPr id="18" name="Text Placeholder 2">
            <a:extLst>
              <a:ext uri="{FF2B5EF4-FFF2-40B4-BE49-F238E27FC236}">
                <a16:creationId xmlns:a16="http://schemas.microsoft.com/office/drawing/2014/main" id="{F9C4AFD5-463D-7C8E-651C-CEF740A84FFF}"/>
              </a:ext>
            </a:extLst>
          </p:cNvPr>
          <p:cNvSpPr>
            <a:spLocks noGrp="1"/>
          </p:cNvSpPr>
          <p:nvPr>
            <p:ph type="body" sz="quarter" idx="17" hasCustomPrompt="1"/>
          </p:nvPr>
        </p:nvSpPr>
        <p:spPr>
          <a:xfrm>
            <a:off x="384733" y="5172274"/>
            <a:ext cx="2476627" cy="1088924"/>
          </a:xfrm>
        </p:spPr>
        <p:txBody>
          <a:bodyPr>
            <a:normAutofit/>
          </a:bodyPr>
          <a:lstStyle>
            <a:lvl1pPr marL="285750" indent="-285750">
              <a:lnSpc>
                <a:spcPts val="2200"/>
              </a:lnSpc>
              <a:spcBef>
                <a:spcPts val="0"/>
              </a:spcBef>
              <a:buFont typeface="Arial" panose="020B0604020202020204" pitchFamily="34" charset="0"/>
              <a:buChar char="•"/>
              <a:defRPr sz="1600" b="0" i="0" baseline="0">
                <a:latin typeface="+mn-lt"/>
              </a:defRPr>
            </a:lvl1pPr>
          </a:lstStyle>
          <a:p>
            <a:pPr lvl="0"/>
            <a:r>
              <a:rPr lang="en-US"/>
              <a:t>Bullet point list</a:t>
            </a:r>
          </a:p>
          <a:p>
            <a:pPr lvl="0"/>
            <a:r>
              <a:rPr lang="en-US"/>
              <a:t>Bullet point list</a:t>
            </a:r>
          </a:p>
          <a:p>
            <a:pPr lvl="0"/>
            <a:r>
              <a:rPr lang="en-US"/>
              <a:t>Bullet point list</a:t>
            </a:r>
          </a:p>
        </p:txBody>
      </p:sp>
      <p:sp>
        <p:nvSpPr>
          <p:cNvPr id="2" name="TextBox 1">
            <a:extLst>
              <a:ext uri="{FF2B5EF4-FFF2-40B4-BE49-F238E27FC236}">
                <a16:creationId xmlns:a16="http://schemas.microsoft.com/office/drawing/2014/main" id="{F69B8E20-B759-8B6E-8A06-008E96E0356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915994837"/>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pic>
        <p:nvPicPr>
          <p:cNvPr id="13" name="Picture 12" descr="A close-up of a white cover&#10;&#10;AI-generated content may be incorrect.">
            <a:extLst>
              <a:ext uri="{FF2B5EF4-FFF2-40B4-BE49-F238E27FC236}">
                <a16:creationId xmlns:a16="http://schemas.microsoft.com/office/drawing/2014/main" id="{309713D9-11E7-DBEF-86BA-114B375E47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Slide Number Placeholder 5">
            <a:extLst>
              <a:ext uri="{FF2B5EF4-FFF2-40B4-BE49-F238E27FC236}">
                <a16:creationId xmlns:a16="http://schemas.microsoft.com/office/drawing/2014/main" id="{70C6221F-892B-8797-E7EE-776357B54D96}"/>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9" name="Picture 18" descr="A group of green ovals&#10;&#10;AI-generated content may be incorrect.">
            <a:extLst>
              <a:ext uri="{FF2B5EF4-FFF2-40B4-BE49-F238E27FC236}">
                <a16:creationId xmlns:a16="http://schemas.microsoft.com/office/drawing/2014/main" id="{80096C8B-EAD1-AE35-6C8A-61E0304C88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4F9DD232-52CF-22DD-FEB0-1D40683982B0}"/>
              </a:ext>
            </a:extLst>
          </p:cNvPr>
          <p:cNvSpPr>
            <a:spLocks noGrp="1"/>
          </p:cNvSpPr>
          <p:nvPr>
            <p:ph type="body" sz="quarter" idx="10" hasCustomPrompt="1"/>
          </p:nvPr>
        </p:nvSpPr>
        <p:spPr>
          <a:xfrm>
            <a:off x="717550" y="3002673"/>
            <a:ext cx="11039475" cy="1909762"/>
          </a:xfrm>
        </p:spPr>
        <p:txBody>
          <a:bodyPr>
            <a:normAutofit/>
          </a:bodyPr>
          <a:lstStyle>
            <a:lvl1pPr>
              <a:spcBef>
                <a:spcPts val="0"/>
              </a:spcBef>
              <a:spcAft>
                <a:spcPts val="600"/>
              </a:spcAft>
              <a:defRPr sz="1800" baseline="0">
                <a:latin typeface="Myriad Pro" panose="020B0503030403020204" pitchFamily="34" charset="0"/>
              </a:defRPr>
            </a:lvl1pPr>
          </a:lstStyle>
          <a:p>
            <a:pPr lvl="0"/>
            <a:r>
              <a:rPr lang="en-US"/>
              <a:t>Text</a:t>
            </a:r>
          </a:p>
          <a:p>
            <a:pPr lvl="0"/>
            <a:r>
              <a:rPr lang="en-US"/>
              <a:t>Text</a:t>
            </a:r>
          </a:p>
          <a:p>
            <a:pPr lvl="0"/>
            <a:r>
              <a:rPr lang="en-US"/>
              <a:t>Text</a:t>
            </a:r>
          </a:p>
        </p:txBody>
      </p:sp>
      <p:sp>
        <p:nvSpPr>
          <p:cNvPr id="5" name="Text Placeholder 4">
            <a:extLst>
              <a:ext uri="{FF2B5EF4-FFF2-40B4-BE49-F238E27FC236}">
                <a16:creationId xmlns:a16="http://schemas.microsoft.com/office/drawing/2014/main" id="{EBCF9034-9EF9-9A45-607A-CDCC940E0BE4}"/>
              </a:ext>
            </a:extLst>
          </p:cNvPr>
          <p:cNvSpPr>
            <a:spLocks noGrp="1"/>
          </p:cNvSpPr>
          <p:nvPr>
            <p:ph type="body" sz="quarter" idx="11" hasCustomPrompt="1"/>
          </p:nvPr>
        </p:nvSpPr>
        <p:spPr>
          <a:xfrm>
            <a:off x="634790" y="2148598"/>
            <a:ext cx="11122235" cy="593725"/>
          </a:xfrm>
        </p:spPr>
        <p:txBody>
          <a:bodyPr>
            <a:noAutofit/>
          </a:bodyPr>
          <a:lstStyle>
            <a:lvl1pPr marL="0" indent="0">
              <a:buFontTx/>
              <a:buNone/>
              <a:defRPr sz="4000" b="1" i="1" baseline="0">
                <a:latin typeface="Myriad Pro" panose="020B0503030403020204" pitchFamily="34" charset="0"/>
              </a:defRPr>
            </a:lvl1pPr>
          </a:lstStyle>
          <a:p>
            <a:pPr lvl="0"/>
            <a:r>
              <a:rPr lang="en-US"/>
              <a:t>Conclusion Slide Header</a:t>
            </a:r>
          </a:p>
        </p:txBody>
      </p:sp>
      <p:sp>
        <p:nvSpPr>
          <p:cNvPr id="2" name="TextBox 1">
            <a:extLst>
              <a:ext uri="{FF2B5EF4-FFF2-40B4-BE49-F238E27FC236}">
                <a16:creationId xmlns:a16="http://schemas.microsoft.com/office/drawing/2014/main" id="{CEBD3843-BC9D-57BB-3238-F06993E3003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90231690"/>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Resources</a:t>
            </a:r>
          </a:p>
        </p:txBody>
      </p:sp>
      <p:sp>
        <p:nvSpPr>
          <p:cNvPr id="6" name="Text Placeholder 5">
            <a:extLst>
              <a:ext uri="{FF2B5EF4-FFF2-40B4-BE49-F238E27FC236}">
                <a16:creationId xmlns:a16="http://schemas.microsoft.com/office/drawing/2014/main" id="{A038DA5B-74B0-D350-DB5B-7767E46B50E9}"/>
              </a:ext>
            </a:extLst>
          </p:cNvPr>
          <p:cNvSpPr>
            <a:spLocks noGrp="1"/>
          </p:cNvSpPr>
          <p:nvPr>
            <p:ph type="body" sz="quarter" idx="10" hasCustomPrompt="1"/>
          </p:nvPr>
        </p:nvSpPr>
        <p:spPr>
          <a:xfrm>
            <a:off x="1028306" y="1362870"/>
            <a:ext cx="10798438" cy="4947972"/>
          </a:xfrm>
        </p:spPr>
        <p:txBody>
          <a:bodyPr>
            <a:normAutofit/>
          </a:bodyPr>
          <a:lstStyle>
            <a:lvl1pPr>
              <a:defRPr sz="1800">
                <a:solidFill>
                  <a:srgbClr val="0070C0"/>
                </a:solidFill>
                <a:latin typeface="Myriad Pro" panose="020B0503030403020204" pitchFamily="34" charset="0"/>
              </a:defRPr>
            </a:lvl1pPr>
            <a:lvl5pPr marL="1828800" indent="0">
              <a:buNone/>
              <a:defRPr/>
            </a:lvl5pPr>
          </a:lstStyle>
          <a:p>
            <a:pPr lvl="0"/>
            <a:r>
              <a:rPr lang="en-US"/>
              <a:t>Title | Website Name</a:t>
            </a:r>
          </a:p>
          <a:p>
            <a:pPr lvl="0"/>
            <a:r>
              <a:rPr lang="en-US"/>
              <a:t>Title | Website Name</a:t>
            </a:r>
          </a:p>
          <a:p>
            <a:pPr lvl="0"/>
            <a:r>
              <a:rPr lang="en-US"/>
              <a:t>Title | Website Name</a:t>
            </a:r>
          </a:p>
        </p:txBody>
      </p:sp>
      <p:sp>
        <p:nvSpPr>
          <p:cNvPr id="5" name="TextBox 4">
            <a:extLst>
              <a:ext uri="{FF2B5EF4-FFF2-40B4-BE49-F238E27FC236}">
                <a16:creationId xmlns:a16="http://schemas.microsoft.com/office/drawing/2014/main" id="{7047C1D5-4C76-CAAC-861A-DFA870088756}"/>
              </a:ext>
            </a:extLst>
          </p:cNvPr>
          <p:cNvSpPr txBox="1"/>
          <p:nvPr userDrawn="1"/>
        </p:nvSpPr>
        <p:spPr>
          <a:xfrm>
            <a:off x="1022464" y="6445921"/>
            <a:ext cx="1066522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CF96DA"/>
                </a:solidFill>
              </a:rPr>
              <a:t>  </a:t>
            </a:r>
            <a:r>
              <a:rPr lang="en-US" sz="1000" baseline="0">
                <a:solidFill>
                  <a:srgbClr val="CF96DA"/>
                </a:solidFill>
              </a:rPr>
              <a:t>© 2025 3D Molecular Designs. All Rights Reserved.</a:t>
            </a:r>
          </a:p>
        </p:txBody>
      </p:sp>
    </p:spTree>
    <p:extLst>
      <p:ext uri="{BB962C8B-B14F-4D97-AF65-F5344CB8AC3E}">
        <p14:creationId xmlns:p14="http://schemas.microsoft.com/office/powerpoint/2010/main" val="3954829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841C4071-BB87-4201-F354-9BAE7B0EAF80}"/>
              </a:ext>
            </a:extLst>
          </p:cNvPr>
          <p:cNvSpPr>
            <a:spLocks noGrp="1"/>
          </p:cNvSpPr>
          <p:nvPr>
            <p:ph type="body" sz="quarter" idx="10" hasCustomPrompt="1"/>
          </p:nvPr>
        </p:nvSpPr>
        <p:spPr>
          <a:xfrm>
            <a:off x="1909885" y="1556707"/>
            <a:ext cx="9846872" cy="4473799"/>
          </a:xfrm>
        </p:spPr>
        <p:txBody>
          <a:bodyPr>
            <a:normAutofit/>
          </a:bodyPr>
          <a:lstStyle>
            <a:lvl1pPr>
              <a:defRPr sz="1800">
                <a:solidFill>
                  <a:schemeClr val="tx1"/>
                </a:solidFill>
                <a:latin typeface="Myriad Pro" panose="020B0503030403020204" pitchFamily="34" charset="0"/>
              </a:defRPr>
            </a:lvl1pPr>
          </a:lstStyle>
          <a:p>
            <a:pPr lvl="0"/>
            <a:r>
              <a:rPr lang="en-US"/>
              <a:t>Text</a:t>
            </a:r>
          </a:p>
          <a:p>
            <a:pPr lvl="0"/>
            <a:r>
              <a:rPr lang="en-US"/>
              <a:t>Text</a:t>
            </a:r>
          </a:p>
          <a:p>
            <a:pPr lvl="0"/>
            <a:r>
              <a:rPr lang="en-US"/>
              <a:t>Text</a:t>
            </a:r>
          </a:p>
        </p:txBody>
      </p:sp>
      <p:sp>
        <p:nvSpPr>
          <p:cNvPr id="10" name="Text Placeholder 4">
            <a:extLst>
              <a:ext uri="{FF2B5EF4-FFF2-40B4-BE49-F238E27FC236}">
                <a16:creationId xmlns:a16="http://schemas.microsoft.com/office/drawing/2014/main" id="{EAA4DBC9-AE09-1667-CC36-D05FB6F66CC3}"/>
              </a:ext>
            </a:extLst>
          </p:cNvPr>
          <p:cNvSpPr>
            <a:spLocks noGrp="1"/>
          </p:cNvSpPr>
          <p:nvPr>
            <p:ph type="body" sz="quarter" idx="11" hasCustomPrompt="1"/>
          </p:nvPr>
        </p:nvSpPr>
        <p:spPr>
          <a:xfrm>
            <a:off x="1209675" y="374694"/>
            <a:ext cx="10966565" cy="593725"/>
          </a:xfrm>
        </p:spPr>
        <p:txBody>
          <a:bodyPr>
            <a:noAutofit/>
          </a:bodyPr>
          <a:lstStyle>
            <a:lvl1pPr marL="0" indent="0" algn="ctr">
              <a:buFontTx/>
              <a:buNone/>
              <a:defRPr sz="4000" b="1" i="1" baseline="0">
                <a:latin typeface="Myriad Pro" panose="020B0503030403020204" pitchFamily="34" charset="0"/>
              </a:defRPr>
            </a:lvl1pPr>
          </a:lstStyle>
          <a:p>
            <a:pPr lvl="0"/>
            <a:r>
              <a:rPr lang="en-US"/>
              <a:t>References</a:t>
            </a:r>
          </a:p>
        </p:txBody>
      </p:sp>
      <p:sp>
        <p:nvSpPr>
          <p:cNvPr id="11" name="TextBox 10">
            <a:extLst>
              <a:ext uri="{FF2B5EF4-FFF2-40B4-BE49-F238E27FC236}">
                <a16:creationId xmlns:a16="http://schemas.microsoft.com/office/drawing/2014/main" id="{3C46E78A-3D1A-09B5-BC42-74C864CCFCFE}"/>
              </a:ext>
            </a:extLst>
          </p:cNvPr>
          <p:cNvSpPr txBox="1"/>
          <p:nvPr userDrawn="1"/>
        </p:nvSpPr>
        <p:spPr>
          <a:xfrm>
            <a:off x="7523544" y="6428694"/>
            <a:ext cx="3555792" cy="230832"/>
          </a:xfrm>
          <a:prstGeom prst="rect">
            <a:avLst/>
          </a:prstGeom>
          <a:noFill/>
        </p:spPr>
        <p:txBody>
          <a:bodyPr wrap="square" rtlCol="0">
            <a:spAutoFit/>
          </a:bodyPr>
          <a:lstStyle/>
          <a:p>
            <a:pPr algn="r"/>
            <a:r>
              <a:rPr lang="en-US" sz="900" baseline="0">
                <a:solidFill>
                  <a:srgbClr val="898989"/>
                </a:solidFill>
              </a:rPr>
              <a:t>© 2025 3D Molecular Designs. All Rights Reserved.</a:t>
            </a:r>
          </a:p>
        </p:txBody>
      </p:sp>
    </p:spTree>
    <p:extLst>
      <p:ext uri="{BB962C8B-B14F-4D97-AF65-F5344CB8AC3E}">
        <p14:creationId xmlns:p14="http://schemas.microsoft.com/office/powerpoint/2010/main" val="1688087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003733"/>
      </p:ext>
    </p:extLst>
  </p:cSld>
  <p:clrMapOvr>
    <a:masterClrMapping/>
  </p:clrMapOvr>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510888-4297-1910-8156-9CA85FC71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2778BE-F07B-8154-8932-0DF057C397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A2B17-F35A-F628-1545-5791704B6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DEB703D-F99D-B73B-AE82-F7B402115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20FBBA-C9EB-F392-F642-A3DFB6E2B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349F3-CB17-4C05-B28E-3C9067437B1B}" type="slidenum">
              <a:rPr lang="en-US" smtClean="0"/>
              <a:t>‹#›</a:t>
            </a:fld>
            <a:endParaRPr lang="en-US"/>
          </a:p>
        </p:txBody>
      </p:sp>
    </p:spTree>
    <p:extLst>
      <p:ext uri="{BB962C8B-B14F-4D97-AF65-F5344CB8AC3E}">
        <p14:creationId xmlns:p14="http://schemas.microsoft.com/office/powerpoint/2010/main" val="1834256734"/>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90" r:id="rId3"/>
    <p:sldLayoutId id="2147483691" r:id="rId4"/>
    <p:sldLayoutId id="2147483702" r:id="rId5"/>
    <p:sldLayoutId id="2147483674"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5" r:id="rId16"/>
    <p:sldLayoutId id="2147483716" r:id="rId17"/>
    <p:sldLayoutId id="2147483717" r:id="rId18"/>
    <p:sldLayoutId id="2147483718" r:id="rId19"/>
    <p:sldLayoutId id="2147483719" r:id="rId20"/>
    <p:sldLayoutId id="2147483713" r:id="rId21"/>
    <p:sldLayoutId id="2147483695" r:id="rId22"/>
    <p:sldLayoutId id="2147483720" r:id="rId23"/>
    <p:sldLayoutId id="2147483721" r:id="rId24"/>
    <p:sldLayoutId id="2147483722" r:id="rId25"/>
    <p:sldLayoutId id="2147483723" r:id="rId26"/>
    <p:sldLayoutId id="2147483696" r:id="rId27"/>
    <p:sldLayoutId id="2147483724" r:id="rId28"/>
    <p:sldLayoutId id="2147483697" r:id="rId29"/>
    <p:sldLayoutId id="2147483698" r:id="rId30"/>
    <p:sldLayoutId id="2147483699" r:id="rId31"/>
    <p:sldLayoutId id="2147483692" r:id="rId32"/>
    <p:sldLayoutId id="2147483694" r:id="rId33"/>
    <p:sldLayoutId id="2147483700" r:id="rId34"/>
    <p:sldLayoutId id="2147483701" r:id="rId35"/>
    <p:sldLayoutId id="2147483693" r:id="rId3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9.png"/><Relationship Id="rId12"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28.png"/><Relationship Id="rId11" Type="http://schemas.openxmlformats.org/officeDocument/2006/relationships/image" Target="../media/image30.png"/><Relationship Id="rId5" Type="http://schemas.openxmlformats.org/officeDocument/2006/relationships/image" Target="../media/image27.png"/><Relationship Id="rId15" Type="http://schemas.openxmlformats.org/officeDocument/2006/relationships/image" Target="../media/image34.png"/><Relationship Id="rId10" Type="http://schemas.openxmlformats.org/officeDocument/2006/relationships/image" Target="../media/image23.png"/><Relationship Id="rId4" Type="http://schemas.openxmlformats.org/officeDocument/2006/relationships/image" Target="../media/image26.png"/><Relationship Id="rId9" Type="http://schemas.openxmlformats.org/officeDocument/2006/relationships/image" Target="../media/image25.png"/><Relationship Id="rId1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9.png"/><Relationship Id="rId12" Type="http://schemas.openxmlformats.org/officeDocument/2006/relationships/image" Target="../media/image31.png"/><Relationship Id="rId2" Type="http://schemas.openxmlformats.org/officeDocument/2006/relationships/notesSlide" Target="../notesSlides/notesSlide2.xml"/><Relationship Id="rId16" Type="http://schemas.openxmlformats.org/officeDocument/2006/relationships/image" Target="../media/image34.png"/><Relationship Id="rId1" Type="http://schemas.openxmlformats.org/officeDocument/2006/relationships/slideLayout" Target="../slideLayouts/slideLayout24.xml"/><Relationship Id="rId6" Type="http://schemas.openxmlformats.org/officeDocument/2006/relationships/image" Target="../media/image28.png"/><Relationship Id="rId11" Type="http://schemas.openxmlformats.org/officeDocument/2006/relationships/image" Target="../media/image30.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23.png"/><Relationship Id="rId4" Type="http://schemas.openxmlformats.org/officeDocument/2006/relationships/image" Target="../media/image26.png"/><Relationship Id="rId9" Type="http://schemas.openxmlformats.org/officeDocument/2006/relationships/image" Target="../media/image25.png"/><Relationship Id="rId1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0.png"/><Relationship Id="rId1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30.png"/><Relationship Id="rId12" Type="http://schemas.openxmlformats.org/officeDocument/2006/relationships/image" Target="../media/image39.png"/><Relationship Id="rId17" Type="http://schemas.openxmlformats.org/officeDocument/2006/relationships/image" Target="../media/image26.png"/><Relationship Id="rId2" Type="http://schemas.openxmlformats.org/officeDocument/2006/relationships/notesSlide" Target="../notesSlides/notesSlide3.xml"/><Relationship Id="rId16" Type="http://schemas.openxmlformats.org/officeDocument/2006/relationships/image" Target="../media/image34.png"/><Relationship Id="rId20" Type="http://schemas.openxmlformats.org/officeDocument/2006/relationships/image" Target="../media/image29.png"/><Relationship Id="rId1" Type="http://schemas.openxmlformats.org/officeDocument/2006/relationships/slideLayout" Target="../slideLayouts/slideLayout23.xml"/><Relationship Id="rId6" Type="http://schemas.openxmlformats.org/officeDocument/2006/relationships/image" Target="../media/image23.png"/><Relationship Id="rId11" Type="http://schemas.openxmlformats.org/officeDocument/2006/relationships/image" Target="../media/image38.png"/><Relationship Id="rId5" Type="http://schemas.openxmlformats.org/officeDocument/2006/relationships/image" Target="../media/image25.png"/><Relationship Id="rId15" Type="http://schemas.openxmlformats.org/officeDocument/2006/relationships/image" Target="../media/image42.png"/><Relationship Id="rId10" Type="http://schemas.openxmlformats.org/officeDocument/2006/relationships/image" Target="../media/image33.png"/><Relationship Id="rId19" Type="http://schemas.openxmlformats.org/officeDocument/2006/relationships/image" Target="../media/image28.png"/><Relationship Id="rId4" Type="http://schemas.openxmlformats.org/officeDocument/2006/relationships/image" Target="../media/image24.png"/><Relationship Id="rId9" Type="http://schemas.openxmlformats.org/officeDocument/2006/relationships/image" Target="../media/image32.pn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5.png"/><Relationship Id="rId10" Type="http://schemas.openxmlformats.org/officeDocument/2006/relationships/image" Target="../media/image24.png"/><Relationship Id="rId4" Type="http://schemas.openxmlformats.org/officeDocument/2006/relationships/image" Target="../media/image22.png"/><Relationship Id="rId9"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4.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7.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44.pn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23.png"/><Relationship Id="rId5" Type="http://schemas.openxmlformats.org/officeDocument/2006/relationships/image" Target="../media/image25.png"/><Relationship Id="rId10" Type="http://schemas.openxmlformats.org/officeDocument/2006/relationships/image" Target="../media/image24.png"/><Relationship Id="rId4" Type="http://schemas.openxmlformats.org/officeDocument/2006/relationships/image" Target="../media/image22.pn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21.png"/><Relationship Id="rId11" Type="http://schemas.openxmlformats.org/officeDocument/2006/relationships/image" Target="../media/image37.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4.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2.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4.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microsoft.com/office/2007/relationships/hdphoto" Target="../media/hdphoto1.wdp"/><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7.png"/><Relationship Id="rId7"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25.png"/><Relationship Id="rId11" Type="http://schemas.openxmlformats.org/officeDocument/2006/relationships/image" Target="../media/image24.png"/><Relationship Id="rId5" Type="http://schemas.openxmlformats.org/officeDocument/2006/relationships/image" Target="../media/image22.png"/><Relationship Id="rId10"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5.png"/><Relationship Id="rId7" Type="http://schemas.openxmlformats.org/officeDocument/2006/relationships/image" Target="../media/image19.png"/><Relationship Id="rId2" Type="http://schemas.openxmlformats.org/officeDocument/2006/relationships/image" Target="../media/image24.png"/><Relationship Id="rId1" Type="http://schemas.openxmlformats.org/officeDocument/2006/relationships/slideLayout" Target="../slideLayouts/slideLayout33.xml"/><Relationship Id="rId6" Type="http://schemas.openxmlformats.org/officeDocument/2006/relationships/image" Target="../media/image18.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2AFF3A-F58E-921C-9842-41B19F8327AD}"/>
              </a:ext>
            </a:extLst>
          </p:cNvPr>
          <p:cNvSpPr>
            <a:spLocks noGrp="1"/>
          </p:cNvSpPr>
          <p:nvPr>
            <p:ph type="body" sz="quarter" idx="11"/>
          </p:nvPr>
        </p:nvSpPr>
        <p:spPr/>
        <p:txBody>
          <a:bodyPr>
            <a:normAutofit/>
          </a:bodyPr>
          <a:lstStyle/>
          <a:p>
            <a:pPr>
              <a:lnSpc>
                <a:spcPct val="90000"/>
              </a:lnSpc>
            </a:pPr>
            <a:r>
              <a:rPr lang="en-US" sz="4000"/>
              <a:t>Molecules of Life:</a:t>
            </a:r>
          </a:p>
          <a:p>
            <a:pPr>
              <a:lnSpc>
                <a:spcPct val="90000"/>
              </a:lnSpc>
            </a:pPr>
            <a:r>
              <a:rPr lang="en-US" sz="4000"/>
              <a:t>Amino Acids</a:t>
            </a:r>
          </a:p>
          <a:p>
            <a:pPr>
              <a:lnSpc>
                <a:spcPct val="110000"/>
              </a:lnSpc>
              <a:spcBef>
                <a:spcPts val="600"/>
              </a:spcBef>
            </a:pPr>
            <a:r>
              <a:rPr lang="en-US" sz="2000" b="0"/>
              <a:t>Molecules of Life Modeling Kit</a:t>
            </a:r>
          </a:p>
          <a:p>
            <a:pPr>
              <a:lnSpc>
                <a:spcPct val="100000"/>
              </a:lnSpc>
            </a:pPr>
            <a:endParaRPr lang="en-US" sz="4000"/>
          </a:p>
        </p:txBody>
      </p:sp>
      <p:sp>
        <p:nvSpPr>
          <p:cNvPr id="5" name="Text Placeholder 4">
            <a:extLst>
              <a:ext uri="{FF2B5EF4-FFF2-40B4-BE49-F238E27FC236}">
                <a16:creationId xmlns:a16="http://schemas.microsoft.com/office/drawing/2014/main" id="{B88BDF3E-5164-403B-CCE6-D4C79A6D776E}"/>
              </a:ext>
            </a:extLst>
          </p:cNvPr>
          <p:cNvSpPr>
            <a:spLocks noGrp="1"/>
          </p:cNvSpPr>
          <p:nvPr>
            <p:ph type="body" sz="quarter" idx="13"/>
          </p:nvPr>
        </p:nvSpPr>
        <p:spPr>
          <a:xfrm>
            <a:off x="1039528" y="3664646"/>
            <a:ext cx="4804442" cy="1279229"/>
          </a:xfrm>
        </p:spPr>
        <p:txBody>
          <a:bodyPr>
            <a:normAutofit fontScale="25000" lnSpcReduction="20000"/>
          </a:bodyPr>
          <a:lstStyle/>
          <a:p>
            <a:pPr>
              <a:lnSpc>
                <a:spcPct val="120000"/>
              </a:lnSpc>
            </a:pPr>
            <a:r>
              <a:rPr lang="en-US" sz="7200" b="0"/>
              <a:t>“</a:t>
            </a:r>
            <a:r>
              <a:rPr lang="en-US" sz="7200"/>
              <a:t>Proteins are the bricks and mortar of life; and amino acids – their building blocks – are nature’s most creative toolkit.”</a:t>
            </a:r>
          </a:p>
          <a:p>
            <a:pPr>
              <a:lnSpc>
                <a:spcPct val="120000"/>
              </a:lnSpc>
            </a:pPr>
            <a:r>
              <a:rPr lang="en-US" sz="5600" b="0">
                <a:latin typeface="fkGroteskNeue"/>
              </a:rPr>
              <a:t>- Inspired by the work of Sir Frederick Sanger</a:t>
            </a:r>
            <a:endParaRPr lang="en-US" sz="5600"/>
          </a:p>
          <a:p>
            <a:endParaRPr lang="en-US"/>
          </a:p>
        </p:txBody>
      </p:sp>
      <p:pic>
        <p:nvPicPr>
          <p:cNvPr id="55" name="Picture 54" descr="A red rectangular object with a black letter&#10;&#10;AI-generated content may be incorrect.">
            <a:extLst>
              <a:ext uri="{FF2B5EF4-FFF2-40B4-BE49-F238E27FC236}">
                <a16:creationId xmlns:a16="http://schemas.microsoft.com/office/drawing/2014/main" id="{253DC74B-0975-0694-342E-23AFE5285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9119" y="4047408"/>
            <a:ext cx="563813" cy="748894"/>
          </a:xfrm>
          <a:prstGeom prst="rect">
            <a:avLst/>
          </a:prstGeom>
        </p:spPr>
      </p:pic>
      <p:pic>
        <p:nvPicPr>
          <p:cNvPr id="57" name="Picture 56" descr="A yellow rectangular object with a black letter&#10;&#10;AI-generated content may be incorrect.">
            <a:extLst>
              <a:ext uri="{FF2B5EF4-FFF2-40B4-BE49-F238E27FC236}">
                <a16:creationId xmlns:a16="http://schemas.microsoft.com/office/drawing/2014/main" id="{0B60F4C9-D62F-F764-05E8-D06F1F12F6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6171" y="4047409"/>
            <a:ext cx="563813" cy="748894"/>
          </a:xfrm>
          <a:prstGeom prst="rect">
            <a:avLst/>
          </a:prstGeom>
        </p:spPr>
      </p:pic>
      <p:pic>
        <p:nvPicPr>
          <p:cNvPr id="59" name="Picture 58" descr="A white object with a black letter&#10;&#10;AI-generated content may be incorrect.">
            <a:extLst>
              <a:ext uri="{FF2B5EF4-FFF2-40B4-BE49-F238E27FC236}">
                <a16:creationId xmlns:a16="http://schemas.microsoft.com/office/drawing/2014/main" id="{81864E7A-7E7C-D900-EAF4-3C1AC9AA96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8243" y="4069071"/>
            <a:ext cx="563813" cy="748894"/>
          </a:xfrm>
          <a:prstGeom prst="rect">
            <a:avLst/>
          </a:prstGeom>
        </p:spPr>
      </p:pic>
      <p:pic>
        <p:nvPicPr>
          <p:cNvPr id="63" name="Picture 62" descr="A blue rectangular object with a black letter&#10;&#10;AI-generated content may be incorrect.">
            <a:extLst>
              <a:ext uri="{FF2B5EF4-FFF2-40B4-BE49-F238E27FC236}">
                <a16:creationId xmlns:a16="http://schemas.microsoft.com/office/drawing/2014/main" id="{30B8E335-F7E4-22D4-A326-DF9B0B6F02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42068" y="4047407"/>
            <a:ext cx="563813" cy="748894"/>
          </a:xfrm>
          <a:prstGeom prst="rect">
            <a:avLst/>
          </a:prstGeom>
        </p:spPr>
      </p:pic>
      <p:grpSp>
        <p:nvGrpSpPr>
          <p:cNvPr id="7" name="Group 6">
            <a:extLst>
              <a:ext uri="{FF2B5EF4-FFF2-40B4-BE49-F238E27FC236}">
                <a16:creationId xmlns:a16="http://schemas.microsoft.com/office/drawing/2014/main" id="{A0DFC82E-7ECD-46C1-F6D5-4145AC337843}"/>
              </a:ext>
            </a:extLst>
          </p:cNvPr>
          <p:cNvGrpSpPr/>
          <p:nvPr/>
        </p:nvGrpSpPr>
        <p:grpSpPr>
          <a:xfrm>
            <a:off x="6285298" y="4586148"/>
            <a:ext cx="1347461" cy="975270"/>
            <a:chOff x="3950740" y="1988054"/>
            <a:chExt cx="1015884" cy="735280"/>
          </a:xfrm>
        </p:grpSpPr>
        <p:pic>
          <p:nvPicPr>
            <p:cNvPr id="8" name="Picture 7" descr="A white circle with a black border&#10;&#10;AI-generated content may be incorrect.">
              <a:extLst>
                <a:ext uri="{FF2B5EF4-FFF2-40B4-BE49-F238E27FC236}">
                  <a16:creationId xmlns:a16="http://schemas.microsoft.com/office/drawing/2014/main" id="{3D2C66DF-F233-3F57-EBCD-917BCC46FC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1" name="Picture 10" descr="A group of circles with letters and numbers&#10;&#10;AI-generated content may be incorrect.">
              <a:extLst>
                <a:ext uri="{FF2B5EF4-FFF2-40B4-BE49-F238E27FC236}">
                  <a16:creationId xmlns:a16="http://schemas.microsoft.com/office/drawing/2014/main" id="{D07DB850-8EBA-EF6C-9D08-99F39868F2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22" name="Picture 21" descr="A group of circles with letters and numbers&#10;&#10;AI-generated content may be incorrect.">
            <a:extLst>
              <a:ext uri="{FF2B5EF4-FFF2-40B4-BE49-F238E27FC236}">
                <a16:creationId xmlns:a16="http://schemas.microsoft.com/office/drawing/2014/main" id="{472A5DB0-0B9F-18AD-EA29-FCD7183993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77612" y="4569872"/>
            <a:ext cx="1062143" cy="975270"/>
          </a:xfrm>
          <a:prstGeom prst="rect">
            <a:avLst/>
          </a:prstGeom>
        </p:spPr>
      </p:pic>
      <p:grpSp>
        <p:nvGrpSpPr>
          <p:cNvPr id="65" name="Group 64">
            <a:extLst>
              <a:ext uri="{FF2B5EF4-FFF2-40B4-BE49-F238E27FC236}">
                <a16:creationId xmlns:a16="http://schemas.microsoft.com/office/drawing/2014/main" id="{4B2D7AE7-7792-56C0-3775-338D28903A39}"/>
              </a:ext>
            </a:extLst>
          </p:cNvPr>
          <p:cNvGrpSpPr/>
          <p:nvPr/>
        </p:nvGrpSpPr>
        <p:grpSpPr>
          <a:xfrm>
            <a:off x="9055105" y="1795292"/>
            <a:ext cx="1756613" cy="1465129"/>
            <a:chOff x="8727790" y="2003227"/>
            <a:chExt cx="1545195" cy="1288793"/>
          </a:xfrm>
        </p:grpSpPr>
        <p:pic>
          <p:nvPicPr>
            <p:cNvPr id="64" name="Picture 63" descr="A white circle with a black border&#10;&#10;AI-generated content may be incorrect.">
              <a:extLst>
                <a:ext uri="{FF2B5EF4-FFF2-40B4-BE49-F238E27FC236}">
                  <a16:creationId xmlns:a16="http://schemas.microsoft.com/office/drawing/2014/main" id="{DE13F2A2-AC9F-F6DA-7DB7-0F451AC5E7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33801">
              <a:off x="8727790" y="2945565"/>
              <a:ext cx="402402" cy="271152"/>
            </a:xfrm>
            <a:prstGeom prst="rect">
              <a:avLst/>
            </a:prstGeom>
          </p:spPr>
        </p:pic>
        <p:grpSp>
          <p:nvGrpSpPr>
            <p:cNvPr id="34" name="Group 33">
              <a:extLst>
                <a:ext uri="{FF2B5EF4-FFF2-40B4-BE49-F238E27FC236}">
                  <a16:creationId xmlns:a16="http://schemas.microsoft.com/office/drawing/2014/main" id="{F3B6B325-4B4B-555F-D4A7-BB175B22F236}"/>
                </a:ext>
              </a:extLst>
            </p:cNvPr>
            <p:cNvGrpSpPr/>
            <p:nvPr/>
          </p:nvGrpSpPr>
          <p:grpSpPr>
            <a:xfrm rot="20468193">
              <a:off x="8900900" y="2003227"/>
              <a:ext cx="1372085" cy="1288793"/>
              <a:chOff x="4165849" y="1618737"/>
              <a:chExt cx="1175985" cy="1104597"/>
            </a:xfrm>
          </p:grpSpPr>
          <p:pic>
            <p:nvPicPr>
              <p:cNvPr id="35" name="Picture 34" descr="A green square with a black letter&#10;&#10;AI-generated content may be incorrect.">
                <a:extLst>
                  <a:ext uri="{FF2B5EF4-FFF2-40B4-BE49-F238E27FC236}">
                    <a16:creationId xmlns:a16="http://schemas.microsoft.com/office/drawing/2014/main" id="{21D8E786-A7E6-7D83-A930-FBC77899AC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36" name="Picture 35" descr="A red circle with black objects in it&#10;&#10;AI-generated content may be incorrect.">
                <a:extLst>
                  <a:ext uri="{FF2B5EF4-FFF2-40B4-BE49-F238E27FC236}">
                    <a16:creationId xmlns:a16="http://schemas.microsoft.com/office/drawing/2014/main" id="{2DE7626F-997A-786F-7628-F76EC30EC82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37" name="Picture 36" descr="A group of circles with letters and numbers&#10;&#10;AI-generated content may be incorrect.">
                <a:extLst>
                  <a:ext uri="{FF2B5EF4-FFF2-40B4-BE49-F238E27FC236}">
                    <a16:creationId xmlns:a16="http://schemas.microsoft.com/office/drawing/2014/main" id="{A146F3E9-1519-D2B2-E384-ACFB80C8299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38" name="Picture 37" descr="A white circle with a black border&#10;&#10;AI-generated content may be incorrect.">
                <a:extLst>
                  <a:ext uri="{FF2B5EF4-FFF2-40B4-BE49-F238E27FC236}">
                    <a16:creationId xmlns:a16="http://schemas.microsoft.com/office/drawing/2014/main" id="{E1DDF38B-8954-7D96-0C84-2D8D6A5349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pic>
        <p:nvPicPr>
          <p:cNvPr id="42" name="Picture 41" descr="A group of circles with letters and numbers&#10;&#10;AI-generated content may be incorrect.">
            <a:extLst>
              <a:ext uri="{FF2B5EF4-FFF2-40B4-BE49-F238E27FC236}">
                <a16:creationId xmlns:a16="http://schemas.microsoft.com/office/drawing/2014/main" id="{ABA4D859-1AB0-AC35-A3FB-2BCED1E147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94633" y="4569872"/>
            <a:ext cx="1062143" cy="975270"/>
          </a:xfrm>
          <a:prstGeom prst="rect">
            <a:avLst/>
          </a:prstGeom>
        </p:spPr>
      </p:pic>
      <p:pic>
        <p:nvPicPr>
          <p:cNvPr id="47" name="Picture 46" descr="A group of circles with letters and numbers&#10;&#10;AI-generated content may be incorrect.">
            <a:extLst>
              <a:ext uri="{FF2B5EF4-FFF2-40B4-BE49-F238E27FC236}">
                <a16:creationId xmlns:a16="http://schemas.microsoft.com/office/drawing/2014/main" id="{6555A912-46D1-E72E-9312-B88F44C3CA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01632" y="4553597"/>
            <a:ext cx="1062143" cy="975270"/>
          </a:xfrm>
          <a:prstGeom prst="rect">
            <a:avLst/>
          </a:prstGeom>
        </p:spPr>
      </p:pic>
      <p:grpSp>
        <p:nvGrpSpPr>
          <p:cNvPr id="49" name="Group 48">
            <a:extLst>
              <a:ext uri="{FF2B5EF4-FFF2-40B4-BE49-F238E27FC236}">
                <a16:creationId xmlns:a16="http://schemas.microsoft.com/office/drawing/2014/main" id="{DC9401A7-F2F9-B9BD-E1AA-B09F6337E063}"/>
              </a:ext>
            </a:extLst>
          </p:cNvPr>
          <p:cNvGrpSpPr/>
          <p:nvPr/>
        </p:nvGrpSpPr>
        <p:grpSpPr>
          <a:xfrm>
            <a:off x="10218649" y="4080013"/>
            <a:ext cx="1559817" cy="1465129"/>
            <a:chOff x="4165849" y="1618737"/>
            <a:chExt cx="1175985" cy="1104597"/>
          </a:xfrm>
        </p:grpSpPr>
        <p:pic>
          <p:nvPicPr>
            <p:cNvPr id="50" name="Picture 49" descr="A green square with a black letter&#10;&#10;AI-generated content may be incorrect.">
              <a:extLst>
                <a:ext uri="{FF2B5EF4-FFF2-40B4-BE49-F238E27FC236}">
                  <a16:creationId xmlns:a16="http://schemas.microsoft.com/office/drawing/2014/main" id="{FF48FB66-B97F-9A08-3985-81D2F30863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51" name="Picture 50" descr="A red circle with black objects in it&#10;&#10;AI-generated content may be incorrect.">
              <a:extLst>
                <a:ext uri="{FF2B5EF4-FFF2-40B4-BE49-F238E27FC236}">
                  <a16:creationId xmlns:a16="http://schemas.microsoft.com/office/drawing/2014/main" id="{3ABE4921-74DF-FE06-2F4C-C9747DCAFB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52" name="Picture 51" descr="A group of circles with letters and numbers&#10;&#10;AI-generated content may be incorrect.">
              <a:extLst>
                <a:ext uri="{FF2B5EF4-FFF2-40B4-BE49-F238E27FC236}">
                  <a16:creationId xmlns:a16="http://schemas.microsoft.com/office/drawing/2014/main" id="{C697B40D-5DA8-7444-A10D-70D6D5CA723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1E9D9038-5E0B-DDE0-E0D8-45FB87A697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pic>
        <p:nvPicPr>
          <p:cNvPr id="67" name="Picture 66" descr="A white circle with a black border&#10;&#10;AI-generated content may be incorrect.">
            <a:extLst>
              <a:ext uri="{FF2B5EF4-FFF2-40B4-BE49-F238E27FC236}">
                <a16:creationId xmlns:a16="http://schemas.microsoft.com/office/drawing/2014/main" id="{FB327797-5C9D-A0C8-4FF7-BF769B1373BC}"/>
              </a:ext>
            </a:extLst>
          </p:cNvPr>
          <p:cNvPicPr>
            <a:picLocks noChangeAspect="1"/>
          </p:cNvPicPr>
          <p:nvPr/>
        </p:nvPicPr>
        <p:blipFill>
          <a:blip r:embed="rId6">
            <a:alphaModFix amt="50000"/>
            <a:extLst>
              <a:ext uri="{28A0092B-C50C-407E-A947-70E740481C1C}">
                <a14:useLocalDpi xmlns:a14="http://schemas.microsoft.com/office/drawing/2010/main" val="0"/>
              </a:ext>
            </a:extLst>
          </a:blip>
          <a:stretch>
            <a:fillRect/>
          </a:stretch>
        </p:blipFill>
        <p:spPr>
          <a:xfrm rot="2167746">
            <a:off x="6516720" y="1632846"/>
            <a:ext cx="457460" cy="308252"/>
          </a:xfrm>
          <a:prstGeom prst="rect">
            <a:avLst/>
          </a:prstGeom>
        </p:spPr>
      </p:pic>
      <p:pic>
        <p:nvPicPr>
          <p:cNvPr id="69" name="Picture 68" descr="A green square with a black letter&#10;&#10;AI-generated content may be incorrect.">
            <a:extLst>
              <a:ext uri="{FF2B5EF4-FFF2-40B4-BE49-F238E27FC236}">
                <a16:creationId xmlns:a16="http://schemas.microsoft.com/office/drawing/2014/main" id="{0C2A3EED-1596-D52A-632F-E862E595EC43}"/>
              </a:ext>
            </a:extLst>
          </p:cNvPr>
          <p:cNvPicPr>
            <a:picLocks noChangeAspect="1"/>
          </p:cNvPicPr>
          <p:nvPr/>
        </p:nvPicPr>
        <p:blipFill>
          <a:blip r:embed="rId8">
            <a:alphaModFix amt="50000"/>
            <a:extLst>
              <a:ext uri="{28A0092B-C50C-407E-A947-70E740481C1C}">
                <a14:useLocalDpi xmlns:a14="http://schemas.microsoft.com/office/drawing/2010/main" val="0"/>
              </a:ext>
            </a:extLst>
          </a:blip>
          <a:stretch>
            <a:fillRect/>
          </a:stretch>
        </p:blipFill>
        <p:spPr>
          <a:xfrm rot="3868746">
            <a:off x="7768453" y="1533740"/>
            <a:ext cx="539266" cy="716290"/>
          </a:xfrm>
          <a:prstGeom prst="rect">
            <a:avLst/>
          </a:prstGeom>
        </p:spPr>
      </p:pic>
      <p:pic>
        <p:nvPicPr>
          <p:cNvPr id="70" name="Picture 69" descr="A red circle with black objects in it&#10;&#10;AI-generated content may be incorrect.">
            <a:extLst>
              <a:ext uri="{FF2B5EF4-FFF2-40B4-BE49-F238E27FC236}">
                <a16:creationId xmlns:a16="http://schemas.microsoft.com/office/drawing/2014/main" id="{A93D971D-242B-EF6E-3AD6-845204561FE2}"/>
              </a:ext>
            </a:extLst>
          </p:cNvPr>
          <p:cNvPicPr>
            <a:picLocks noChangeAspect="1"/>
          </p:cNvPicPr>
          <p:nvPr/>
        </p:nvPicPr>
        <p:blipFill>
          <a:blip r:embed="rId9">
            <a:alphaModFix amt="50000"/>
            <a:extLst>
              <a:ext uri="{28A0092B-C50C-407E-A947-70E740481C1C}">
                <a14:useLocalDpi xmlns:a14="http://schemas.microsoft.com/office/drawing/2010/main" val="0"/>
              </a:ext>
            </a:extLst>
          </a:blip>
          <a:stretch>
            <a:fillRect/>
          </a:stretch>
        </p:blipFill>
        <p:spPr>
          <a:xfrm rot="1664077">
            <a:off x="7928742" y="2428532"/>
            <a:ext cx="372077" cy="372077"/>
          </a:xfrm>
          <a:prstGeom prst="rect">
            <a:avLst/>
          </a:prstGeom>
        </p:spPr>
      </p:pic>
      <p:pic>
        <p:nvPicPr>
          <p:cNvPr id="71" name="Picture 70" descr="A group of circles with letters and numbers&#10;&#10;AI-generated content may be incorrect.">
            <a:extLst>
              <a:ext uri="{FF2B5EF4-FFF2-40B4-BE49-F238E27FC236}">
                <a16:creationId xmlns:a16="http://schemas.microsoft.com/office/drawing/2014/main" id="{64D5B67E-DC92-E334-3AA4-24F0580E5708}"/>
              </a:ext>
            </a:extLst>
          </p:cNvPr>
          <p:cNvPicPr>
            <a:picLocks noChangeAspect="1"/>
          </p:cNvPicPr>
          <p:nvPr/>
        </p:nvPicPr>
        <p:blipFill>
          <a:blip r:embed="rId7">
            <a:alphaModFix amt="50000"/>
            <a:extLst>
              <a:ext uri="{28A0092B-C50C-407E-A947-70E740481C1C}">
                <a14:useLocalDpi xmlns:a14="http://schemas.microsoft.com/office/drawing/2010/main" val="0"/>
              </a:ext>
            </a:extLst>
          </a:blip>
          <a:stretch>
            <a:fillRect/>
          </a:stretch>
        </p:blipFill>
        <p:spPr>
          <a:xfrm rot="1664077">
            <a:off x="6617925" y="2216346"/>
            <a:ext cx="1062142" cy="975270"/>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211BFFF0-A38C-2671-0014-FD072C388DE4}"/>
              </a:ext>
            </a:extLst>
          </p:cNvPr>
          <p:cNvPicPr>
            <a:picLocks noChangeAspect="1"/>
          </p:cNvPicPr>
          <p:nvPr/>
        </p:nvPicPr>
        <p:blipFill>
          <a:blip r:embed="rId6">
            <a:alphaModFix amt="50000"/>
            <a:extLst>
              <a:ext uri="{28A0092B-C50C-407E-A947-70E740481C1C}">
                <a14:useLocalDpi xmlns:a14="http://schemas.microsoft.com/office/drawing/2010/main" val="0"/>
              </a:ext>
            </a:extLst>
          </a:blip>
          <a:stretch>
            <a:fillRect/>
          </a:stretch>
        </p:blipFill>
        <p:spPr>
          <a:xfrm rot="14858047">
            <a:off x="7683911" y="3163657"/>
            <a:ext cx="457460" cy="308252"/>
          </a:xfrm>
          <a:prstGeom prst="rect">
            <a:avLst/>
          </a:prstGeom>
        </p:spPr>
      </p:pic>
    </p:spTree>
    <p:extLst>
      <p:ext uri="{BB962C8B-B14F-4D97-AF65-F5344CB8AC3E}">
        <p14:creationId xmlns:p14="http://schemas.microsoft.com/office/powerpoint/2010/main" val="87829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360E3-6B9F-C8F4-F3A7-1B0F356BD9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72931-9698-8986-C989-62B8536A4E0F}"/>
              </a:ext>
            </a:extLst>
          </p:cNvPr>
          <p:cNvSpPr>
            <a:spLocks noGrp="1"/>
          </p:cNvSpPr>
          <p:nvPr>
            <p:ph type="title"/>
          </p:nvPr>
        </p:nvSpPr>
        <p:spPr/>
        <p:txBody>
          <a:bodyPr/>
          <a:lstStyle/>
          <a:p>
            <a:r>
              <a:rPr lang="en-US"/>
              <a:t>Molecules of Life Overview</a:t>
            </a:r>
          </a:p>
        </p:txBody>
      </p:sp>
      <p:sp>
        <p:nvSpPr>
          <p:cNvPr id="3" name="Text Placeholder 2">
            <a:extLst>
              <a:ext uri="{FF2B5EF4-FFF2-40B4-BE49-F238E27FC236}">
                <a16:creationId xmlns:a16="http://schemas.microsoft.com/office/drawing/2014/main" id="{AF64930B-8CD2-46A0-E05F-9F9950D5932B}"/>
              </a:ext>
            </a:extLst>
          </p:cNvPr>
          <p:cNvSpPr>
            <a:spLocks noGrp="1"/>
          </p:cNvSpPr>
          <p:nvPr>
            <p:ph type="body" sz="quarter" idx="10"/>
          </p:nvPr>
        </p:nvSpPr>
        <p:spPr>
          <a:xfrm>
            <a:off x="937401" y="1238596"/>
            <a:ext cx="10665229" cy="4969164"/>
          </a:xfrm>
        </p:spPr>
        <p:txBody>
          <a:bodyPr vert="horz" lIns="91440" tIns="45720" rIns="91440" bIns="45720" rtlCol="0" anchor="t">
            <a:normAutofit/>
          </a:bodyPr>
          <a:lstStyle/>
          <a:p>
            <a:r>
              <a:rPr lang="en-US" b="1"/>
              <a:t>The Molecules of Life Modeling Kit</a:t>
            </a:r>
            <a:r>
              <a:rPr lang="en-US" b="1" baseline="30000"/>
              <a:t>©</a:t>
            </a:r>
            <a:r>
              <a:rPr lang="en-US" b="1"/>
              <a:t> </a:t>
            </a:r>
            <a:r>
              <a:rPr lang="en-US"/>
              <a:t>includes components for amino acids, nucleotides, carbohydrates, and phospholipids. A dedicated slide deck for each structure can be used to guide your students’ modeling with each of the molecules. We encourage you to edit the slides as appropriate for your students and curriculum.</a:t>
            </a:r>
          </a:p>
          <a:p>
            <a:r>
              <a:rPr lang="en-US"/>
              <a:t>In addition to the primary function of each molecule, there are five overarching concepts in each slide deck.</a:t>
            </a:r>
          </a:p>
          <a:p>
            <a:pPr marL="342900" indent="-342900">
              <a:buFont typeface="+mj-lt"/>
              <a:buAutoNum type="arabicPeriod"/>
            </a:pPr>
            <a:r>
              <a:rPr lang="en-US"/>
              <a:t>The molecules are </a:t>
            </a:r>
            <a:r>
              <a:rPr lang="en-US" b="1"/>
              <a:t>monomers that combine together to form polymers</a:t>
            </a:r>
            <a:r>
              <a:rPr lang="en-US"/>
              <a:t>.</a:t>
            </a:r>
          </a:p>
          <a:p>
            <a:pPr marL="342900" indent="-342900">
              <a:buFont typeface="+mj-lt"/>
              <a:buAutoNum type="arabicPeriod"/>
            </a:pPr>
            <a:r>
              <a:rPr lang="en-US"/>
              <a:t>The </a:t>
            </a:r>
            <a:r>
              <a:rPr lang="en-US" b="1"/>
              <a:t>amino acids, nucleotides, and carbohydrates combine into polymers through a dehydration synthesis process</a:t>
            </a:r>
            <a:r>
              <a:rPr lang="en-US"/>
              <a:t>, which is catalyzed by enzymes, forming a covalent bond between each monomer. Phospholipids combine through hydrophobic and hydrophilic interactions. </a:t>
            </a:r>
            <a:r>
              <a:rPr lang="en-US" b="1"/>
              <a:t>Covalent bonds do not join phospholipids </a:t>
            </a:r>
            <a:r>
              <a:rPr lang="en-US"/>
              <a:t>as they combine to form bilayers.*</a:t>
            </a:r>
          </a:p>
          <a:p>
            <a:pPr marL="342900" indent="-342900">
              <a:buFont typeface="+mj-lt"/>
              <a:buAutoNum type="arabicPeriod"/>
            </a:pPr>
            <a:r>
              <a:rPr lang="en-US"/>
              <a:t>The</a:t>
            </a:r>
            <a:r>
              <a:rPr lang="en-US" b="1"/>
              <a:t> monomers and polymers or macromolecules shown on the slides are all at the same scale</a:t>
            </a:r>
            <a:r>
              <a:rPr lang="en-US"/>
              <a:t> for your students to see and compare the relative sizes of the structures.</a:t>
            </a:r>
          </a:p>
          <a:p>
            <a:pPr marL="342900" indent="-342900">
              <a:buFont typeface="+mj-lt"/>
              <a:buAutoNum type="arabicPeriod"/>
            </a:pPr>
            <a:r>
              <a:rPr lang="en-US"/>
              <a:t>There are </a:t>
            </a:r>
            <a:r>
              <a:rPr lang="en-US" b="1"/>
              <a:t>repeating patterns </a:t>
            </a:r>
            <a:r>
              <a:rPr lang="en-US"/>
              <a:t>within structures, such as the DNA backbone, and sometimes nature utilizes functional groups in multiple structures, such as the phosphate group within the DNA backbone, and also in the head component of phospholipids.</a:t>
            </a:r>
          </a:p>
          <a:p>
            <a:pPr marL="342900" indent="-342900">
              <a:buFont typeface="+mj-lt"/>
              <a:buAutoNum type="arabicPeriod"/>
            </a:pPr>
            <a:r>
              <a:rPr lang="en-US" b="1">
                <a:latin typeface="Aptos" panose="020B0004020202020204" pitchFamily="34" charset="0"/>
                <a:ea typeface="Aptos" panose="020B0004020202020204" pitchFamily="34" charset="0"/>
                <a:cs typeface="Times New Roman" panose="02020603050405020304" pitchFamily="18" charset="0"/>
              </a:rPr>
              <a:t>There is an essential relationship between structure and function,</a:t>
            </a:r>
            <a:r>
              <a:rPr lang="en-US">
                <a:latin typeface="Aptos" panose="020B0004020202020204" pitchFamily="34" charset="0"/>
                <a:ea typeface="Aptos" panose="020B0004020202020204" pitchFamily="34" charset="0"/>
                <a:cs typeface="Times New Roman" panose="02020603050405020304" pitchFamily="18" charset="0"/>
              </a:rPr>
              <a:t> for the structure to perform its function within an organism.</a:t>
            </a:r>
          </a:p>
          <a:p>
            <a:r>
              <a:rPr lang="en-US"/>
              <a:t>*We suggest you save the phospholipid slide deck for last to emphasize that phospholipids do not form covalent bonds with each other when forming bilayer membranes. Dehydration synthesis occurs as an enzyme joins the functional groups of the phospholipid together.</a:t>
            </a:r>
          </a:p>
          <a:p>
            <a:endParaRPr lang="en-US"/>
          </a:p>
        </p:txBody>
      </p:sp>
    </p:spTree>
    <p:extLst>
      <p:ext uri="{BB962C8B-B14F-4D97-AF65-F5344CB8AC3E}">
        <p14:creationId xmlns:p14="http://schemas.microsoft.com/office/powerpoint/2010/main" val="278674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FD532-B65B-6426-CD22-62F8CA66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FE077-9C37-57B7-9F03-AD014780CBCB}"/>
              </a:ext>
            </a:extLst>
          </p:cNvPr>
          <p:cNvSpPr>
            <a:spLocks noGrp="1"/>
          </p:cNvSpPr>
          <p:nvPr>
            <p:ph type="title"/>
          </p:nvPr>
        </p:nvSpPr>
        <p:spPr/>
        <p:txBody>
          <a:bodyPr/>
          <a:lstStyle/>
          <a:p>
            <a:r>
              <a:rPr lang="en-US"/>
              <a:t>Teacher Guide – Amino Acids Summary</a:t>
            </a:r>
          </a:p>
        </p:txBody>
      </p:sp>
      <p:sp>
        <p:nvSpPr>
          <p:cNvPr id="4" name="Text Placeholder 2">
            <a:extLst>
              <a:ext uri="{FF2B5EF4-FFF2-40B4-BE49-F238E27FC236}">
                <a16:creationId xmlns:a16="http://schemas.microsoft.com/office/drawing/2014/main" id="{6E9FEA51-638F-71DB-5749-C8485DC973E2}"/>
              </a:ext>
            </a:extLst>
          </p:cNvPr>
          <p:cNvSpPr txBox="1">
            <a:spLocks/>
          </p:cNvSpPr>
          <p:nvPr/>
        </p:nvSpPr>
        <p:spPr>
          <a:xfrm>
            <a:off x="937401" y="1238596"/>
            <a:ext cx="10665229" cy="4969164"/>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Amino Acids are the major structural components of proteins.  They are sometimes referred to as the Building Blocks of Proteins. </a:t>
            </a:r>
            <a:r>
              <a:rPr lang="en-US"/>
              <a:t>Each of the 20 amino acids has an identical backbone, consisting of an </a:t>
            </a:r>
            <a:r>
              <a:rPr lang="en-US" b="1"/>
              <a:t>amino group</a:t>
            </a:r>
            <a:r>
              <a:rPr lang="en-US"/>
              <a:t>, an </a:t>
            </a:r>
            <a:r>
              <a:rPr lang="en-US" b="1"/>
              <a:t>alpha carbon</a:t>
            </a:r>
            <a:r>
              <a:rPr lang="en-US"/>
              <a:t>, and a </a:t>
            </a:r>
            <a:r>
              <a:rPr lang="en-US" b="1"/>
              <a:t>carboxyl group</a:t>
            </a:r>
            <a:r>
              <a:rPr lang="en-US"/>
              <a:t>. Individual amino acids in a protein are joined together by </a:t>
            </a:r>
            <a:r>
              <a:rPr lang="en-US" b="1"/>
              <a:t>covalent peptide bonds</a:t>
            </a:r>
            <a:r>
              <a:rPr lang="en-US"/>
              <a:t>.  The formation of a peptide bond is catalyzed by a </a:t>
            </a:r>
            <a:r>
              <a:rPr lang="en-US" b="1"/>
              <a:t>peptidyl transferase activity present in ribosomes. </a:t>
            </a:r>
            <a:endParaRPr lang="en-US">
              <a:ea typeface="Calibri"/>
              <a:cs typeface="Calibri"/>
            </a:endParaRPr>
          </a:p>
          <a:p>
            <a:r>
              <a:rPr lang="en-US"/>
              <a:t>The formation of a peptide bond can be modeled as an example of </a:t>
            </a:r>
            <a:r>
              <a:rPr lang="en-US" b="1"/>
              <a:t>dehydration synthesis</a:t>
            </a:r>
            <a:r>
              <a:rPr lang="en-US"/>
              <a:t>, in which a </a:t>
            </a:r>
            <a:r>
              <a:rPr lang="en-US" b="1"/>
              <a:t>hydroxyl group </a:t>
            </a:r>
            <a:r>
              <a:rPr lang="en-US"/>
              <a:t>(oxygen and hydrogen) from the carboxylic acid group of one amino acid, and a hydrogen from the amino group of an adjacent amino acid form a </a:t>
            </a:r>
            <a:r>
              <a:rPr lang="en-US" b="1"/>
              <a:t>water molecule</a:t>
            </a:r>
            <a:r>
              <a:rPr lang="en-US"/>
              <a:t>. </a:t>
            </a:r>
            <a:endParaRPr lang="en-US">
              <a:ea typeface="Calibri"/>
              <a:cs typeface="Calibri"/>
            </a:endParaRPr>
          </a:p>
          <a:p>
            <a:r>
              <a:rPr lang="en-US">
                <a:ea typeface="Calibri"/>
                <a:cs typeface="Calibri"/>
              </a:rPr>
              <a:t>Following its synthesis by a ribosome, the linear sequence of amino acids spontaneously folds up into a complex 3D shape following basic principles of chemistry.  </a:t>
            </a:r>
            <a:endParaRPr lang="en-US"/>
          </a:p>
          <a:p>
            <a:r>
              <a:rPr lang="en-US" b="1"/>
              <a:t>Each of the 20 R-groups, or side chains is unique.</a:t>
            </a:r>
            <a:r>
              <a:rPr lang="en-US"/>
              <a:t> Based on the atoms in each side chain, the amino acid can be grouped into five categories:</a:t>
            </a:r>
            <a:endParaRPr lang="en-US">
              <a:ea typeface="Calibri"/>
              <a:cs typeface="Calibri"/>
            </a:endParaRPr>
          </a:p>
          <a:p>
            <a:pPr marL="285750" indent="-285750">
              <a:buFont typeface="Arial" panose="020B0604020202020204" pitchFamily="34" charset="0"/>
              <a:buChar char="•"/>
            </a:pPr>
            <a:r>
              <a:rPr lang="en-US"/>
              <a:t>Hydrophobic</a:t>
            </a:r>
            <a:endParaRPr lang="en-US">
              <a:ea typeface="Calibri" panose="020F0502020204030204"/>
              <a:cs typeface="Calibri" panose="020F0502020204030204"/>
            </a:endParaRPr>
          </a:p>
          <a:p>
            <a:pPr marL="285750" indent="-285750">
              <a:spcBef>
                <a:spcPts val="0"/>
              </a:spcBef>
              <a:buFont typeface="Arial" panose="020B0604020202020204" pitchFamily="34" charset="0"/>
              <a:buChar char="•"/>
            </a:pPr>
            <a:r>
              <a:rPr lang="en-US"/>
              <a:t>Hydrophilic</a:t>
            </a:r>
            <a:endParaRPr lang="en-US">
              <a:ea typeface="Calibri" panose="020F0502020204030204"/>
              <a:cs typeface="Calibri" panose="020F0502020204030204"/>
            </a:endParaRPr>
          </a:p>
          <a:p>
            <a:pPr marL="285750" indent="-285750">
              <a:spcBef>
                <a:spcPts val="0"/>
              </a:spcBef>
              <a:buFont typeface="Arial" panose="020B0604020202020204" pitchFamily="34" charset="0"/>
              <a:buChar char="•"/>
            </a:pPr>
            <a:r>
              <a:rPr lang="en-US"/>
              <a:t>Positive</a:t>
            </a:r>
            <a:endParaRPr lang="en-US">
              <a:ea typeface="Calibri" panose="020F0502020204030204"/>
              <a:cs typeface="Calibri" panose="020F0502020204030204"/>
            </a:endParaRPr>
          </a:p>
          <a:p>
            <a:pPr marL="285750" indent="-285750">
              <a:spcBef>
                <a:spcPts val="0"/>
              </a:spcBef>
              <a:buFont typeface="Arial" panose="020B0604020202020204" pitchFamily="34" charset="0"/>
              <a:buChar char="•"/>
            </a:pPr>
            <a:r>
              <a:rPr lang="en-US"/>
              <a:t>Negative</a:t>
            </a:r>
            <a:endParaRPr lang="en-US">
              <a:ea typeface="Calibri" panose="020F0502020204030204"/>
              <a:cs typeface="Calibri" panose="020F0502020204030204"/>
            </a:endParaRPr>
          </a:p>
          <a:p>
            <a:pPr marL="285750" indent="-285750">
              <a:spcBef>
                <a:spcPts val="0"/>
              </a:spcBef>
              <a:buFont typeface="Arial" panose="020B0604020202020204" pitchFamily="34" charset="0"/>
              <a:buChar char="•"/>
            </a:pPr>
            <a:r>
              <a:rPr lang="en-US"/>
              <a:t>Cysteines (with sulfur to form disulfide bonds)</a:t>
            </a:r>
            <a:endParaRPr lang="en-US">
              <a:ea typeface="Calibri"/>
              <a:cs typeface="Calibri"/>
            </a:endParaRPr>
          </a:p>
          <a:p>
            <a:pPr marL="285750" indent="-285750">
              <a:spcBef>
                <a:spcPts val="0"/>
              </a:spcBef>
              <a:buFont typeface="Arial" panose="020B0604020202020204" pitchFamily="34" charset="0"/>
              <a:buChar char="•"/>
            </a:pPr>
            <a:endParaRPr lang="en-US">
              <a:ea typeface="Calibri"/>
              <a:cs typeface="Calibri"/>
            </a:endParaRPr>
          </a:p>
          <a:p>
            <a:pPr>
              <a:spcBef>
                <a:spcPts val="0"/>
              </a:spcBef>
            </a:pPr>
            <a:r>
              <a:rPr lang="en-US" b="1">
                <a:ea typeface="Calibri" panose="020F0502020204030204"/>
                <a:cs typeface="Calibri" panose="020F0502020204030204"/>
              </a:rPr>
              <a:t>Proteins</a:t>
            </a:r>
            <a:r>
              <a:rPr lang="en-US"/>
              <a:t>, also known as molecular machines, perform critical roles in cells. They act as structural supports, enzymes, hormones, and regulators of cellular processes. </a:t>
            </a:r>
            <a:endParaRPr lang="en-US">
              <a:ea typeface="Calibri" panose="020F0502020204030204"/>
              <a:cs typeface="Calibri" panose="020F0502020204030204"/>
            </a:endParaRPr>
          </a:p>
          <a:p>
            <a:endParaRPr lang="en-US">
              <a:ea typeface="Calibri" panose="020F0502020204030204"/>
              <a:cs typeface="Calibri" panose="020F0502020204030204"/>
            </a:endParaRPr>
          </a:p>
          <a:p>
            <a:endParaRPr lang="en-US"/>
          </a:p>
        </p:txBody>
      </p:sp>
    </p:spTree>
    <p:extLst>
      <p:ext uri="{BB962C8B-B14F-4D97-AF65-F5344CB8AC3E}">
        <p14:creationId xmlns:p14="http://schemas.microsoft.com/office/powerpoint/2010/main" val="2818907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5406-A28E-AB86-2C41-4C835072239C}"/>
              </a:ext>
            </a:extLst>
          </p:cNvPr>
          <p:cNvSpPr>
            <a:spLocks noGrp="1"/>
          </p:cNvSpPr>
          <p:nvPr>
            <p:ph type="title"/>
          </p:nvPr>
        </p:nvSpPr>
        <p:spPr/>
        <p:txBody>
          <a:bodyPr/>
          <a:lstStyle/>
          <a:p>
            <a:r>
              <a:rPr lang="en-US"/>
              <a:t>Teacher Guide - Overview</a:t>
            </a:r>
          </a:p>
        </p:txBody>
      </p:sp>
      <p:sp>
        <p:nvSpPr>
          <p:cNvPr id="4" name="Text Placeholder 3">
            <a:extLst>
              <a:ext uri="{FF2B5EF4-FFF2-40B4-BE49-F238E27FC236}">
                <a16:creationId xmlns:a16="http://schemas.microsoft.com/office/drawing/2014/main" id="{015482E6-9FF3-C917-C985-586E6F2AC669}"/>
              </a:ext>
            </a:extLst>
          </p:cNvPr>
          <p:cNvSpPr>
            <a:spLocks noGrp="1"/>
          </p:cNvSpPr>
          <p:nvPr>
            <p:ph type="body" sz="quarter" idx="11"/>
          </p:nvPr>
        </p:nvSpPr>
        <p:spPr>
          <a:xfrm>
            <a:off x="1022464" y="1133475"/>
            <a:ext cx="10665229" cy="4883277"/>
          </a:xfrm>
        </p:spPr>
        <p:txBody>
          <a:bodyPr vert="horz" lIns="91440" tIns="45720" rIns="91440" bIns="45720" numCol="2" spcCol="228600" rtlCol="0" anchor="t">
            <a:normAutofit fontScale="92500" lnSpcReduction="20000"/>
          </a:bodyPr>
          <a:lstStyle/>
          <a:p>
            <a:pPr fontAlgn="t"/>
            <a:r>
              <a:rPr lang="en-US" b="1"/>
              <a:t>Objectives</a:t>
            </a:r>
          </a:p>
          <a:p>
            <a:pPr marL="285750" indent="-285750" fontAlgn="t">
              <a:buFont typeface="Arial" panose="020B0604020202020204" pitchFamily="34" charset="0"/>
              <a:buChar char="•"/>
            </a:pPr>
            <a:r>
              <a:rPr lang="en-US"/>
              <a:t>Students will compare and contrast the amino acid, nucleotide, carbohydrate, and phospholipid models</a:t>
            </a:r>
          </a:p>
          <a:p>
            <a:pPr marL="285750" indent="-285750" fontAlgn="t">
              <a:buFont typeface="Arial" panose="020B0604020202020204" pitchFamily="34" charset="0"/>
              <a:buChar char="•"/>
            </a:pPr>
            <a:r>
              <a:rPr lang="en-US"/>
              <a:t>Students will identify what is the same in all amino acids and what is different</a:t>
            </a:r>
          </a:p>
          <a:p>
            <a:pPr marL="285750" indent="-285750" fontAlgn="t">
              <a:buFont typeface="Arial" panose="020B0604020202020204" pitchFamily="34" charset="0"/>
              <a:buChar char="•"/>
            </a:pPr>
            <a:r>
              <a:rPr lang="en-US"/>
              <a:t>Students will learn the structure of amino acids, including the </a:t>
            </a:r>
            <a:br>
              <a:rPr lang="en-US"/>
            </a:br>
            <a:r>
              <a:rPr lang="en-US"/>
              <a:t>N-C-C backbone, side chains, and properties of side chains</a:t>
            </a:r>
          </a:p>
          <a:p>
            <a:pPr marL="285750" indent="-285750" fontAlgn="t">
              <a:buFont typeface="Arial" panose="020B0604020202020204" pitchFamily="34" charset="0"/>
              <a:buChar char="•"/>
            </a:pPr>
            <a:r>
              <a:rPr lang="en-US"/>
              <a:t>Students will model dehydration synthesis, as they join amino acids into a polypeptide</a:t>
            </a:r>
          </a:p>
          <a:p>
            <a:pPr marL="285750" indent="-285750" fontAlgn="t">
              <a:buFont typeface="Arial" panose="020B0604020202020204" pitchFamily="34" charset="0"/>
              <a:buChar char="•"/>
            </a:pPr>
            <a:r>
              <a:rPr lang="en-US"/>
              <a:t>Students will learn that polypeptides fold into 3-dimensional structures, called proteins</a:t>
            </a:r>
          </a:p>
          <a:p>
            <a:pPr marL="285750" indent="-285750" fontAlgn="t">
              <a:buFont typeface="Arial" panose="020B0604020202020204" pitchFamily="34" charset="0"/>
              <a:buChar char="•"/>
            </a:pPr>
            <a:r>
              <a:rPr lang="en-US"/>
              <a:t>Students will be introduced to the concept that proteins perform critical roles in our bodies</a:t>
            </a:r>
          </a:p>
          <a:p>
            <a:pPr marL="285750" indent="-285750" fontAlgn="t">
              <a:buFont typeface="Arial" panose="020B0604020202020204" pitchFamily="34" charset="0"/>
              <a:buChar char="•"/>
            </a:pPr>
            <a:endParaRPr lang="en-US"/>
          </a:p>
          <a:p>
            <a:pPr fontAlgn="t"/>
            <a:r>
              <a:rPr lang="en-US" b="1"/>
              <a:t>Estimated Class Time Needed</a:t>
            </a:r>
            <a:endParaRPr lang="en-US"/>
          </a:p>
          <a:p>
            <a:pPr marL="172720" indent="-169545" fontAlgn="t">
              <a:buFont typeface="Arial" panose="020B0604020202020204" pitchFamily="34" charset="0"/>
              <a:buChar char="•"/>
            </a:pPr>
            <a:r>
              <a:rPr lang="en-US"/>
              <a:t>30 minutes</a:t>
            </a:r>
            <a:endParaRPr lang="en-US">
              <a:ea typeface="Calibri"/>
              <a:cs typeface="Calibri"/>
            </a:endParaRPr>
          </a:p>
          <a:p>
            <a:pPr fontAlgn="t"/>
            <a:endParaRPr lang="en-US" b="1"/>
          </a:p>
          <a:p>
            <a:pPr fontAlgn="t"/>
            <a:r>
              <a:rPr lang="en-US" b="1"/>
              <a:t>Materials Needed</a:t>
            </a:r>
            <a:endParaRPr lang="en-US"/>
          </a:p>
          <a:p>
            <a:pPr marL="172720" indent="-169545" fontAlgn="t">
              <a:buFont typeface="Arial" panose="020B0604020202020204" pitchFamily="34" charset="0"/>
              <a:buChar char="•"/>
            </a:pPr>
            <a:r>
              <a:rPr lang="en-US"/>
              <a:t>Molecules of Life Modeling Kit</a:t>
            </a:r>
            <a:r>
              <a:rPr lang="en-US" baseline="4000"/>
              <a:t>©</a:t>
            </a:r>
            <a:endParaRPr lang="en-US" baseline="4000">
              <a:ea typeface="Calibri" panose="020F0502020204030204"/>
              <a:cs typeface="Calibri" panose="020F0502020204030204"/>
            </a:endParaRPr>
          </a:p>
          <a:p>
            <a:pPr fontAlgn="t"/>
            <a:r>
              <a:rPr lang="en-US" b="1"/>
              <a:t>Related Materials</a:t>
            </a:r>
            <a:endParaRPr lang="en-US"/>
          </a:p>
          <a:p>
            <a:pPr marL="285750" indent="-285750" fontAlgn="t">
              <a:buFont typeface="Arial" panose="020B0604020202020204" pitchFamily="34" charset="0"/>
              <a:buChar char="•"/>
            </a:pPr>
            <a:r>
              <a:rPr lang="en-US"/>
              <a:t>Amino Acid Starter Kit</a:t>
            </a:r>
            <a:r>
              <a:rPr lang="en-US" baseline="6000"/>
              <a:t>©</a:t>
            </a:r>
            <a:endParaRPr lang="en-US" baseline="6000">
              <a:ea typeface="Calibri"/>
              <a:cs typeface="Calibri"/>
            </a:endParaRPr>
          </a:p>
          <a:p>
            <a:pPr marL="285750" indent="-285750">
              <a:buFont typeface="Arial" panose="020B0604020202020204" pitchFamily="34" charset="0"/>
              <a:buChar char="•"/>
            </a:pPr>
            <a:r>
              <a:rPr lang="en-US">
                <a:latin typeface="Calibri (Body)"/>
              </a:rPr>
              <a:t>Amino Acid Building Block Models</a:t>
            </a:r>
            <a:r>
              <a:rPr lang="en-US" baseline="30000">
                <a:latin typeface="Calibri (Body)"/>
              </a:rPr>
              <a:t>©</a:t>
            </a:r>
          </a:p>
          <a:p>
            <a:pPr fontAlgn="t"/>
            <a:endParaRPr lang="en-US" b="1"/>
          </a:p>
          <a:p>
            <a:pPr fontAlgn="t"/>
            <a:r>
              <a:rPr lang="en-US" b="1"/>
              <a:t>Technology Needed</a:t>
            </a:r>
            <a:endParaRPr lang="en-US"/>
          </a:p>
          <a:p>
            <a:pPr fontAlgn="t"/>
            <a:r>
              <a:rPr lang="en-US"/>
              <a:t>None</a:t>
            </a:r>
          </a:p>
          <a:p>
            <a:pPr fontAlgn="t"/>
            <a:endParaRPr lang="en-US">
              <a:ea typeface="Calibri"/>
              <a:cs typeface="Calibri"/>
            </a:endParaRPr>
          </a:p>
          <a:p>
            <a:pPr fontAlgn="t"/>
            <a:r>
              <a:rPr lang="en-US" b="1"/>
              <a:t>Grade, Class</a:t>
            </a:r>
            <a:endParaRPr lang="en-US"/>
          </a:p>
          <a:p>
            <a:pPr marL="172720" indent="-169545" fontAlgn="t">
              <a:buFont typeface="Arial" panose="020B0604020202020204" pitchFamily="34" charset="0"/>
              <a:buChar char="•"/>
            </a:pPr>
            <a:r>
              <a:rPr lang="en-US"/>
              <a:t>Middle School Life Science</a:t>
            </a:r>
            <a:endParaRPr lang="en-US">
              <a:ea typeface="Calibri"/>
              <a:cs typeface="Calibri"/>
            </a:endParaRPr>
          </a:p>
          <a:p>
            <a:pPr marL="172720" indent="-169545" fontAlgn="t">
              <a:spcBef>
                <a:spcPts val="0"/>
              </a:spcBef>
              <a:buFont typeface="Arial" panose="020B0604020202020204" pitchFamily="34" charset="0"/>
              <a:buChar char="•"/>
            </a:pPr>
            <a:r>
              <a:rPr lang="en-US"/>
              <a:t>High School Biology, Honors, AP Biology</a:t>
            </a:r>
            <a:endParaRPr lang="en-US">
              <a:ea typeface="Calibri"/>
              <a:cs typeface="Calibri"/>
            </a:endParaRPr>
          </a:p>
          <a:p>
            <a:pPr fontAlgn="t"/>
            <a:endParaRPr lang="en-US" b="1"/>
          </a:p>
          <a:p>
            <a:pPr fontAlgn="t"/>
            <a:r>
              <a:rPr lang="en-US" b="1"/>
              <a:t>Topics</a:t>
            </a:r>
            <a:endParaRPr lang="en-US"/>
          </a:p>
          <a:p>
            <a:pPr marL="285750" indent="-285750">
              <a:buFont typeface="Arial" panose="020B0604020202020204" pitchFamily="34" charset="0"/>
              <a:buChar char="•"/>
            </a:pPr>
            <a:r>
              <a:rPr lang="en-US"/>
              <a:t>Macromolecules</a:t>
            </a:r>
            <a:endParaRPr lang="en-US">
              <a:ea typeface="Calibri"/>
              <a:cs typeface="Calibri"/>
            </a:endParaRPr>
          </a:p>
          <a:p>
            <a:pPr marL="285750" indent="-285750">
              <a:spcBef>
                <a:spcPts val="0"/>
              </a:spcBef>
              <a:buFont typeface="Arial" panose="020B0604020202020204" pitchFamily="34" charset="0"/>
              <a:buChar char="•"/>
            </a:pPr>
            <a:r>
              <a:rPr lang="en-US"/>
              <a:t>Monomers to Polymers</a:t>
            </a:r>
            <a:endParaRPr lang="en-US">
              <a:ea typeface="Calibri"/>
              <a:cs typeface="Calibri"/>
            </a:endParaRPr>
          </a:p>
          <a:p>
            <a:pPr marL="285750" indent="-285750">
              <a:spcBef>
                <a:spcPts val="0"/>
              </a:spcBef>
              <a:buFont typeface="Arial" panose="020B0604020202020204" pitchFamily="34" charset="0"/>
              <a:buChar char="•"/>
            </a:pPr>
            <a:r>
              <a:rPr lang="en-US"/>
              <a:t>Dehydration Synthesis</a:t>
            </a:r>
            <a:endParaRPr lang="en-US">
              <a:ea typeface="Calibri"/>
              <a:cs typeface="Calibri"/>
            </a:endParaRPr>
          </a:p>
          <a:p>
            <a:pPr marL="285750" indent="-285750">
              <a:spcBef>
                <a:spcPts val="0"/>
              </a:spcBef>
              <a:buFont typeface="Arial" panose="020B0604020202020204" pitchFamily="34" charset="0"/>
              <a:buChar char="•"/>
            </a:pPr>
            <a:r>
              <a:rPr lang="en-US"/>
              <a:t>Repeating patterns</a:t>
            </a:r>
            <a:endParaRPr lang="en-US">
              <a:ea typeface="Calibri"/>
              <a:cs typeface="Calibri"/>
            </a:endParaRPr>
          </a:p>
          <a:p>
            <a:pPr marL="285750" indent="-285750">
              <a:spcBef>
                <a:spcPts val="0"/>
              </a:spcBef>
              <a:buFont typeface="Arial" panose="020B0604020202020204" pitchFamily="34" charset="0"/>
              <a:buChar char="•"/>
            </a:pPr>
            <a:r>
              <a:rPr lang="en-US"/>
              <a:t>Relative Scale</a:t>
            </a:r>
            <a:endParaRPr lang="en-US">
              <a:ea typeface="Calibri"/>
              <a:cs typeface="Calibri"/>
            </a:endParaRPr>
          </a:p>
        </p:txBody>
      </p:sp>
    </p:spTree>
    <p:extLst>
      <p:ext uri="{BB962C8B-B14F-4D97-AF65-F5344CB8AC3E}">
        <p14:creationId xmlns:p14="http://schemas.microsoft.com/office/powerpoint/2010/main" val="147890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5CBA-491A-4189-FE10-0A860A8A7DBD}"/>
              </a:ext>
            </a:extLst>
          </p:cNvPr>
          <p:cNvSpPr>
            <a:spLocks noGrp="1"/>
          </p:cNvSpPr>
          <p:nvPr>
            <p:ph type="title"/>
          </p:nvPr>
        </p:nvSpPr>
        <p:spPr/>
        <p:txBody>
          <a:bodyPr/>
          <a:lstStyle/>
          <a:p>
            <a:r>
              <a:rPr lang="en-US">
                <a:solidFill>
                  <a:prstClr val="white"/>
                </a:solidFill>
                <a:latin typeface="Calibri" panose="020F0502020204030204"/>
                <a:cs typeface="Myanmar Text"/>
              </a:rPr>
              <a:t>Teacher Guide - Using This Slide Deck</a:t>
            </a:r>
            <a:br>
              <a:rPr lang="en-US" b="0" i="0">
                <a:solidFill>
                  <a:prstClr val="white"/>
                </a:solidFill>
                <a:latin typeface="Calibri" panose="020F0502020204030204"/>
                <a:cs typeface="Myanmar Text"/>
              </a:rPr>
            </a:br>
            <a:endParaRPr lang="en-US"/>
          </a:p>
        </p:txBody>
      </p:sp>
    </p:spTree>
    <p:extLst>
      <p:ext uri="{BB962C8B-B14F-4D97-AF65-F5344CB8AC3E}">
        <p14:creationId xmlns:p14="http://schemas.microsoft.com/office/powerpoint/2010/main" val="262316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1D343-2E15-6A35-AD1E-54C8B97603B5}"/>
              </a:ext>
            </a:extLst>
          </p:cNvPr>
          <p:cNvSpPr>
            <a:spLocks noGrp="1"/>
          </p:cNvSpPr>
          <p:nvPr>
            <p:ph type="title"/>
          </p:nvPr>
        </p:nvSpPr>
        <p:spPr/>
        <p:txBody>
          <a:bodyPr/>
          <a:lstStyle/>
          <a:p>
            <a:r>
              <a:rPr lang="en-US"/>
              <a:t>NGSS</a:t>
            </a:r>
          </a:p>
        </p:txBody>
      </p:sp>
      <p:graphicFrame>
        <p:nvGraphicFramePr>
          <p:cNvPr id="8" name="Table 7">
            <a:extLst>
              <a:ext uri="{FF2B5EF4-FFF2-40B4-BE49-F238E27FC236}">
                <a16:creationId xmlns:a16="http://schemas.microsoft.com/office/drawing/2014/main" id="{58A137CF-B5CC-BB4E-60AB-3B7E0EDD99DF}"/>
              </a:ext>
            </a:extLst>
          </p:cNvPr>
          <p:cNvGraphicFramePr>
            <a:graphicFrameLocks noGrp="1"/>
          </p:cNvGraphicFramePr>
          <p:nvPr>
            <p:extLst>
              <p:ext uri="{D42A27DB-BD31-4B8C-83A1-F6EECF244321}">
                <p14:modId xmlns:p14="http://schemas.microsoft.com/office/powerpoint/2010/main" val="4247150628"/>
              </p:ext>
            </p:extLst>
          </p:nvPr>
        </p:nvGraphicFramePr>
        <p:xfrm>
          <a:off x="1179094" y="2069474"/>
          <a:ext cx="10136605" cy="3640328"/>
        </p:xfrm>
        <a:graphic>
          <a:graphicData uri="http://schemas.openxmlformats.org/drawingml/2006/table">
            <a:tbl>
              <a:tblPr/>
              <a:tblGrid>
                <a:gridCol w="3264801">
                  <a:extLst>
                    <a:ext uri="{9D8B030D-6E8A-4147-A177-3AD203B41FA5}">
                      <a16:colId xmlns:a16="http://schemas.microsoft.com/office/drawing/2014/main" val="3991044787"/>
                    </a:ext>
                  </a:extLst>
                </a:gridCol>
                <a:gridCol w="3560760">
                  <a:extLst>
                    <a:ext uri="{9D8B030D-6E8A-4147-A177-3AD203B41FA5}">
                      <a16:colId xmlns:a16="http://schemas.microsoft.com/office/drawing/2014/main" val="2080915139"/>
                    </a:ext>
                  </a:extLst>
                </a:gridCol>
                <a:gridCol w="3311044">
                  <a:extLst>
                    <a:ext uri="{9D8B030D-6E8A-4147-A177-3AD203B41FA5}">
                      <a16:colId xmlns:a16="http://schemas.microsoft.com/office/drawing/2014/main" val="1722093922"/>
                    </a:ext>
                  </a:extLst>
                </a:gridCol>
              </a:tblGrid>
              <a:tr h="800100">
                <a:tc>
                  <a:txBody>
                    <a:bodyPr/>
                    <a:lstStyle/>
                    <a:p>
                      <a:pPr algn="ctr" fontAlgn="base">
                        <a:lnSpc>
                          <a:spcPts val="2175"/>
                        </a:lnSpc>
                        <a:buNone/>
                      </a:pPr>
                      <a:r>
                        <a:rPr lang="en-US" sz="1700" b="1" i="0">
                          <a:solidFill>
                            <a:srgbClr val="FFFFFF"/>
                          </a:solidFill>
                          <a:effectLst/>
                          <a:latin typeface="Calibri" panose="020F0502020204030204" pitchFamily="34" charset="0"/>
                        </a:rPr>
                        <a:t>Science and</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Engineering Practices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638ACF"/>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Cross Cutting</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Concepts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70AD47"/>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Disciplinary</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Core Ideas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1469507536"/>
                  </a:ext>
                </a:extLst>
              </a:tr>
              <a:tr h="9144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7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700" b="0" i="0">
                          <a:solidFill>
                            <a:srgbClr val="000000"/>
                          </a:solidFill>
                          <a:effectLst/>
                          <a:latin typeface="Calibri" panose="020F0502020204030204" pitchFamily="34" charset="0"/>
                        </a:rPr>
                        <a:t>Developing and Using Models</a:t>
                      </a:r>
                      <a:r>
                        <a:rPr lang="en-US" sz="1700" b="1" i="0">
                          <a:solidFill>
                            <a:srgbClr val="000000"/>
                          </a:solidFill>
                          <a:effectLst/>
                          <a:latin typeface="Calibri" panose="020F0502020204030204" pitchFamily="34" charset="0"/>
                        </a:rPr>
                        <a:t>​</a:t>
                      </a:r>
                      <a:endParaRPr lang="en-US" sz="1600" b="1" i="0">
                        <a:solidFill>
                          <a:srgbClr val="000000"/>
                        </a:solidFill>
                        <a:effectLst/>
                      </a:endParaRPr>
                    </a:p>
                    <a:p>
                      <a:pPr algn="ctr" fontAlgn="base">
                        <a:lnSpc>
                          <a:spcPts val="2175"/>
                        </a:lnSpc>
                        <a:buNone/>
                      </a:pP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Scale, Proportion and Quantity</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661798536"/>
                  </a:ext>
                </a:extLst>
              </a:tr>
              <a:tr h="7239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Constructing Explanations and Designing</a:t>
                      </a:r>
                      <a:r>
                        <a:rPr lang="en-US" sz="1800" b="1" i="0">
                          <a:solidFill>
                            <a:srgbClr val="000000"/>
                          </a:solidFill>
                          <a:effectLst/>
                          <a:latin typeface="Calibri" panose="020F0502020204030204" pitchFamily="34" charset="0"/>
                        </a:rPr>
                        <a:t>​ </a:t>
                      </a:r>
                      <a:r>
                        <a:rPr lang="en-US" b="0" i="0">
                          <a:solidFill>
                            <a:srgbClr val="000000"/>
                          </a:solidFill>
                          <a:effectLst/>
                        </a:rPr>
                        <a:t>Solutions</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Structure and Function​</a:t>
                      </a:r>
                      <a:endParaRPr lang="en-US" b="0" i="0">
                        <a:solidFill>
                          <a:srgbClr val="000000"/>
                        </a:solidFill>
                        <a:effectLst/>
                      </a:endParaRPr>
                    </a:p>
                    <a:p>
                      <a:pPr algn="ctr" fontAlgn="base">
                        <a:lnSpc>
                          <a:spcPts val="2175"/>
                        </a:lnSpc>
                        <a:buNone/>
                      </a:pP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547738707"/>
                  </a:ext>
                </a:extLst>
              </a:tr>
              <a:tr h="847725">
                <a:tc>
                  <a:txBody>
                    <a:bodyPr/>
                    <a:lstStyle/>
                    <a:p>
                      <a:pPr algn="ctr" fontAlgn="base">
                        <a:lnSpc>
                          <a:spcPts val="2175"/>
                        </a:lnSpc>
                        <a:buNone/>
                      </a:pPr>
                      <a:r>
                        <a:rPr lang="en-US" b="0" i="0">
                          <a:solidFill>
                            <a:srgbClr val="000000"/>
                          </a:solidFill>
                          <a:effectLst/>
                        </a:rPr>
                        <a:t>Obtaining, Evaluating and Communicating Information/</a:t>
                      </a:r>
                    </a:p>
                    <a:p>
                      <a:pPr algn="ctr" fontAlgn="base">
                        <a:lnSpc>
                          <a:spcPts val="2175"/>
                        </a:lnSpc>
                        <a:buNone/>
                      </a:pPr>
                      <a:r>
                        <a:rPr lang="en-US" b="0" i="0">
                          <a:solidFill>
                            <a:srgbClr val="000000"/>
                          </a:solidFill>
                          <a:effectLst/>
                        </a:rPr>
                        <a:t>Engaging in Argument from Evidence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b="0" i="0">
                          <a:solidFill>
                            <a:srgbClr val="000000"/>
                          </a:solidFill>
                          <a:effectLst/>
                        </a:rPr>
                        <a:t>Cause and Effect/Stability and Change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8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MS &amp; HS-LS2</a:t>
                      </a:r>
                      <a:endParaRPr lang="en-US" b="0" i="0">
                        <a:solidFill>
                          <a:srgbClr val="000000"/>
                        </a:solidFill>
                        <a:effectLst/>
                      </a:endParaRPr>
                    </a:p>
                    <a:p>
                      <a:pPr algn="ctr" fontAlgn="base">
                        <a:lnSpc>
                          <a:spcPts val="2175"/>
                        </a:lnSpc>
                        <a:buNone/>
                      </a:pP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1137184030"/>
                  </a:ext>
                </a:extLst>
              </a:tr>
            </a:tbl>
          </a:graphicData>
        </a:graphic>
      </p:graphicFrame>
      <p:sp>
        <p:nvSpPr>
          <p:cNvPr id="9" name="Rectangle 1">
            <a:extLst>
              <a:ext uri="{FF2B5EF4-FFF2-40B4-BE49-F238E27FC236}">
                <a16:creationId xmlns:a16="http://schemas.microsoft.com/office/drawing/2014/main" id="{92DEECC6-6585-87C7-26A9-44BD45DCAA08}"/>
              </a:ext>
            </a:extLst>
          </p:cNvPr>
          <p:cNvSpPr>
            <a:spLocks noChangeArrowheads="1"/>
          </p:cNvSpPr>
          <p:nvPr/>
        </p:nvSpPr>
        <p:spPr bwMode="auto">
          <a:xfrm>
            <a:off x="876300" y="2357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TextBox 3">
            <a:extLst>
              <a:ext uri="{FF2B5EF4-FFF2-40B4-BE49-F238E27FC236}">
                <a16:creationId xmlns:a16="http://schemas.microsoft.com/office/drawing/2014/main" id="{46C4CB43-5528-C55E-5A24-E658D3C2CD5B}"/>
              </a:ext>
            </a:extLst>
          </p:cNvPr>
          <p:cNvSpPr txBox="1"/>
          <p:nvPr/>
        </p:nvSpPr>
        <p:spPr>
          <a:xfrm>
            <a:off x="784002" y="1518457"/>
            <a:ext cx="10770300" cy="40703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a:lnSpc>
                <a:spcPct val="107000"/>
              </a:lnSpc>
              <a:spcBef>
                <a:spcPts val="0"/>
              </a:spcBef>
              <a:spcAft>
                <a:spcPts val="600"/>
              </a:spcAft>
              <a:buNone/>
            </a:pPr>
            <a:r>
              <a:rPr lang="en-US" sz="2000" b="1" i="1">
                <a:solidFill>
                  <a:srgbClr val="000000"/>
                </a:solidFill>
                <a:effectLst/>
                <a:cs typeface="Myanmar Text" panose="020B0502040204020203" pitchFamily="34" charset="0"/>
              </a:rPr>
              <a:t>Next Generation Science Standards</a:t>
            </a:r>
          </a:p>
        </p:txBody>
      </p:sp>
    </p:spTree>
    <p:extLst>
      <p:ext uri="{BB962C8B-B14F-4D97-AF65-F5344CB8AC3E}">
        <p14:creationId xmlns:p14="http://schemas.microsoft.com/office/powerpoint/2010/main" val="31111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BE279A-D56A-0404-ACD2-C61D585CB318}"/>
              </a:ext>
            </a:extLst>
          </p:cNvPr>
          <p:cNvSpPr>
            <a:spLocks noGrp="1"/>
          </p:cNvSpPr>
          <p:nvPr>
            <p:ph type="sldNum" sz="quarter" idx="4"/>
          </p:nvPr>
        </p:nvSpPr>
        <p:spPr/>
        <p:txBody>
          <a:bodyPr/>
          <a:lstStyle/>
          <a:p>
            <a:fld id="{24F349F3-CB17-4C05-B28E-3C9067437B1B}" type="slidenum">
              <a:rPr lang="en-US" smtClean="0"/>
              <a:pPr/>
              <a:t>7</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5C9BCED3-12A2-DD50-1AEB-F1950EA8B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sp>
        <p:nvSpPr>
          <p:cNvPr id="9" name="Title 1">
            <a:extLst>
              <a:ext uri="{FF2B5EF4-FFF2-40B4-BE49-F238E27FC236}">
                <a16:creationId xmlns:a16="http://schemas.microsoft.com/office/drawing/2014/main" id="{7250DC11-80B0-3C99-31C6-F1C3C8D21932}"/>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sp>
        <p:nvSpPr>
          <p:cNvPr id="10" name="TextBox 9">
            <a:extLst>
              <a:ext uri="{FF2B5EF4-FFF2-40B4-BE49-F238E27FC236}">
                <a16:creationId xmlns:a16="http://schemas.microsoft.com/office/drawing/2014/main" id="{57EE75E8-0003-4717-DE85-AC142BBF939F}"/>
              </a:ext>
            </a:extLst>
          </p:cNvPr>
          <p:cNvSpPr txBox="1"/>
          <p:nvPr/>
        </p:nvSpPr>
        <p:spPr>
          <a:xfrm>
            <a:off x="932341" y="1963347"/>
            <a:ext cx="4188216" cy="1697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Observe these small molecules.</a:t>
            </a:r>
          </a:p>
          <a:p>
            <a:endParaRPr lang="en-US" sz="2400" b="1"/>
          </a:p>
          <a:p>
            <a:r>
              <a:rPr lang="en-US" sz="2400" b="1">
                <a:solidFill>
                  <a:srgbClr val="1CA64A"/>
                </a:solidFill>
              </a:rPr>
              <a:t>How are they similar?</a:t>
            </a:r>
          </a:p>
          <a:p>
            <a:pPr>
              <a:lnSpc>
                <a:spcPct val="150000"/>
              </a:lnSpc>
            </a:pPr>
            <a:r>
              <a:rPr lang="en-US" sz="2400" b="1">
                <a:solidFill>
                  <a:srgbClr val="1CA64A"/>
                </a:solidFill>
              </a:rPr>
              <a:t>How are they different?</a:t>
            </a:r>
          </a:p>
        </p:txBody>
      </p:sp>
      <p:grpSp>
        <p:nvGrpSpPr>
          <p:cNvPr id="11" name="Group 10">
            <a:extLst>
              <a:ext uri="{FF2B5EF4-FFF2-40B4-BE49-F238E27FC236}">
                <a16:creationId xmlns:a16="http://schemas.microsoft.com/office/drawing/2014/main" id="{C6F0D35A-A4B2-ACED-F0A6-69C134AFFF10}"/>
              </a:ext>
            </a:extLst>
          </p:cNvPr>
          <p:cNvGrpSpPr/>
          <p:nvPr/>
        </p:nvGrpSpPr>
        <p:grpSpPr>
          <a:xfrm rot="20721171">
            <a:off x="9309713" y="1739937"/>
            <a:ext cx="2674911" cy="4369115"/>
            <a:chOff x="6666763" y="2576631"/>
            <a:chExt cx="2236239" cy="3652602"/>
          </a:xfrm>
        </p:grpSpPr>
        <p:pic>
          <p:nvPicPr>
            <p:cNvPr id="12" name="Picture 11" descr="A grey and black logo&#10;&#10;AI-generated content may be incorrect.">
              <a:extLst>
                <a:ext uri="{FF2B5EF4-FFF2-40B4-BE49-F238E27FC236}">
                  <a16:creationId xmlns:a16="http://schemas.microsoft.com/office/drawing/2014/main" id="{FA181442-B948-5E91-8319-2B178A9639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13" name="Picture 12" descr="A grey and black logo&#10;&#10;AI-generated content may be incorrect.">
              <a:extLst>
                <a:ext uri="{FF2B5EF4-FFF2-40B4-BE49-F238E27FC236}">
                  <a16:creationId xmlns:a16="http://schemas.microsoft.com/office/drawing/2014/main" id="{50BD6A33-4F54-C4F1-FBE4-C1D6A8A6F6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14" name="Picture 13" descr="A group of circles with different colors&#10;&#10;AI-generated content may be incorrect.">
              <a:extLst>
                <a:ext uri="{FF2B5EF4-FFF2-40B4-BE49-F238E27FC236}">
                  <a16:creationId xmlns:a16="http://schemas.microsoft.com/office/drawing/2014/main" id="{8D80442E-C8D6-1847-9899-9629800A2F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15" name="Picture 14" descr="A grey and red circles with black text&#10;&#10;AI-generated content may be incorrect.">
              <a:extLst>
                <a:ext uri="{FF2B5EF4-FFF2-40B4-BE49-F238E27FC236}">
                  <a16:creationId xmlns:a16="http://schemas.microsoft.com/office/drawing/2014/main" id="{C23FAB4E-E398-0847-D05A-262A95EFC9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16" name="Group 15">
            <a:extLst>
              <a:ext uri="{FF2B5EF4-FFF2-40B4-BE49-F238E27FC236}">
                <a16:creationId xmlns:a16="http://schemas.microsoft.com/office/drawing/2014/main" id="{43DF9ADC-85D6-5CEA-155C-60BB30BF3C2E}"/>
              </a:ext>
            </a:extLst>
          </p:cNvPr>
          <p:cNvGrpSpPr/>
          <p:nvPr/>
        </p:nvGrpSpPr>
        <p:grpSpPr>
          <a:xfrm>
            <a:off x="5653060" y="1783246"/>
            <a:ext cx="1623064" cy="1288793"/>
            <a:chOff x="3950740" y="1618737"/>
            <a:chExt cx="1391094" cy="1104597"/>
          </a:xfrm>
        </p:grpSpPr>
        <p:pic>
          <p:nvPicPr>
            <p:cNvPr id="18" name="Picture 17" descr="A white circle with a black border&#10;&#10;AI-generated content may be incorrect.">
              <a:extLst>
                <a:ext uri="{FF2B5EF4-FFF2-40B4-BE49-F238E27FC236}">
                  <a16:creationId xmlns:a16="http://schemas.microsoft.com/office/drawing/2014/main" id="{40F20977-078E-9413-2620-885D99F42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9" name="Picture 18" descr="A green square with a black letter&#10;&#10;AI-generated content may be incorrect.">
              <a:extLst>
                <a:ext uri="{FF2B5EF4-FFF2-40B4-BE49-F238E27FC236}">
                  <a16:creationId xmlns:a16="http://schemas.microsoft.com/office/drawing/2014/main" id="{0432D811-699D-618E-35C8-FAA7310443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20" name="Picture 19" descr="A red circle with black objects in it&#10;&#10;AI-generated content may be incorrect.">
              <a:extLst>
                <a:ext uri="{FF2B5EF4-FFF2-40B4-BE49-F238E27FC236}">
                  <a16:creationId xmlns:a16="http://schemas.microsoft.com/office/drawing/2014/main" id="{BC924B79-231E-1C44-F4E2-1C3947D0D1E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22" name="Picture 21" descr="A group of circles with letters and numbers&#10;&#10;AI-generated content may be incorrect.">
              <a:extLst>
                <a:ext uri="{FF2B5EF4-FFF2-40B4-BE49-F238E27FC236}">
                  <a16:creationId xmlns:a16="http://schemas.microsoft.com/office/drawing/2014/main" id="{0E1CF4C2-01C4-5910-4EC1-7F5ED6D3C22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E7FE371C-D758-1ACF-707A-9A5CA6433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25" name="Group 24">
            <a:extLst>
              <a:ext uri="{FF2B5EF4-FFF2-40B4-BE49-F238E27FC236}">
                <a16:creationId xmlns:a16="http://schemas.microsoft.com/office/drawing/2014/main" id="{711B1E0D-D24A-149E-1189-D22493AB21FF}"/>
              </a:ext>
            </a:extLst>
          </p:cNvPr>
          <p:cNvGrpSpPr/>
          <p:nvPr/>
        </p:nvGrpSpPr>
        <p:grpSpPr>
          <a:xfrm rot="18960361">
            <a:off x="6138536" y="3317251"/>
            <a:ext cx="2503560" cy="2814065"/>
            <a:chOff x="6432107" y="2244738"/>
            <a:chExt cx="2145749" cy="2411876"/>
          </a:xfrm>
        </p:grpSpPr>
        <p:pic>
          <p:nvPicPr>
            <p:cNvPr id="26" name="Picture 25" descr="A green star shaped logo with a letter g&#10;&#10;AI-generated content may be incorrect.">
              <a:extLst>
                <a:ext uri="{FF2B5EF4-FFF2-40B4-BE49-F238E27FC236}">
                  <a16:creationId xmlns:a16="http://schemas.microsoft.com/office/drawing/2014/main" id="{13693AAB-2A17-9359-0AD2-C2EFC43602E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D367AE9F-D62C-6639-E418-01EF4BA31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30" name="Picture 29" descr="A red circle with black objects in it&#10;&#10;AI-generated content may be incorrect.">
              <a:extLst>
                <a:ext uri="{FF2B5EF4-FFF2-40B4-BE49-F238E27FC236}">
                  <a16:creationId xmlns:a16="http://schemas.microsoft.com/office/drawing/2014/main" id="{7CA5D87A-79DC-DE32-30C3-034D11CB2B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32" name="Picture 31" descr="A grey and red molecule&#10;&#10;AI-generated content may be incorrect.">
              <a:extLst>
                <a:ext uri="{FF2B5EF4-FFF2-40B4-BE49-F238E27FC236}">
                  <a16:creationId xmlns:a16="http://schemas.microsoft.com/office/drawing/2014/main" id="{D7E35383-3C63-B4D5-52DB-857F91B5D2B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33" name="Picture 32" descr="A red and yellow logo&#10;&#10;AI-generated content may be incorrect.">
              <a:extLst>
                <a:ext uri="{FF2B5EF4-FFF2-40B4-BE49-F238E27FC236}">
                  <a16:creationId xmlns:a16="http://schemas.microsoft.com/office/drawing/2014/main" id="{B3D09780-6017-65A7-AE2E-45204416CED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84D48C50-0948-C223-615C-30ED42120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F337D6ED-21A3-FF15-FC83-FB9A2197E1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38" name="Picture 37" descr="A blue red white and grey circles&#10;&#10;AI-generated content may be incorrect.">
              <a:extLst>
                <a:ext uri="{FF2B5EF4-FFF2-40B4-BE49-F238E27FC236}">
                  <a16:creationId xmlns:a16="http://schemas.microsoft.com/office/drawing/2014/main" id="{9ABD91B9-7D99-F3DD-0CC7-BCF32A442C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grpSp>
        <p:nvGrpSpPr>
          <p:cNvPr id="3" name="Group 2">
            <a:extLst>
              <a:ext uri="{FF2B5EF4-FFF2-40B4-BE49-F238E27FC236}">
                <a16:creationId xmlns:a16="http://schemas.microsoft.com/office/drawing/2014/main" id="{160113CE-DD80-789A-464B-3DEBFA2BA454}"/>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4EB153A9-E1DA-D402-EBA1-43FA4086A3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B4E9624B-34CF-E335-D63F-ED9A1EA1B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 name="Picture 5" descr="A red circle with black objects in it&#10;&#10;AI-generated content may be incorrect.">
              <a:extLst>
                <a:ext uri="{FF2B5EF4-FFF2-40B4-BE49-F238E27FC236}">
                  <a16:creationId xmlns:a16="http://schemas.microsoft.com/office/drawing/2014/main" id="{1DBDA070-E498-745E-188D-6E78A500B1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 name="Picture 6" descr="A white circle with a black border&#10;&#10;AI-generated content may be incorrect.">
              <a:extLst>
                <a:ext uri="{FF2B5EF4-FFF2-40B4-BE49-F238E27FC236}">
                  <a16:creationId xmlns:a16="http://schemas.microsoft.com/office/drawing/2014/main" id="{5B3881E7-A967-C76E-CFC3-626BD2399C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8" name="Picture 7" descr="A red circle with black objects in it&#10;&#10;AI-generated content may be incorrect.">
              <a:extLst>
                <a:ext uri="{FF2B5EF4-FFF2-40B4-BE49-F238E27FC236}">
                  <a16:creationId xmlns:a16="http://schemas.microsoft.com/office/drawing/2014/main" id="{D44DB567-C77F-F4D1-BC26-B6FA639539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17" name="Picture 16" descr="A white circle with a black border&#10;&#10;AI-generated content may be incorrect.">
              <a:extLst>
                <a:ext uri="{FF2B5EF4-FFF2-40B4-BE49-F238E27FC236}">
                  <a16:creationId xmlns:a16="http://schemas.microsoft.com/office/drawing/2014/main" id="{85D20A89-7517-D762-393A-39CC852DF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21" name="Picture 20" descr="A red circle with black objects in it&#10;&#10;AI-generated content may be incorrect.">
              <a:extLst>
                <a:ext uri="{FF2B5EF4-FFF2-40B4-BE49-F238E27FC236}">
                  <a16:creationId xmlns:a16="http://schemas.microsoft.com/office/drawing/2014/main" id="{9D373E0A-D9AD-B78F-EFC0-6113DC0D84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9AA5A5B8-9748-1C79-373D-3E6F7A6FA8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29" name="Picture 28" descr="A red circle with black objects in it&#10;&#10;AI-generated content may be incorrect.">
              <a:extLst>
                <a:ext uri="{FF2B5EF4-FFF2-40B4-BE49-F238E27FC236}">
                  <a16:creationId xmlns:a16="http://schemas.microsoft.com/office/drawing/2014/main" id="{648ED14D-660E-1662-332A-4AB9A693A0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9D140B3C-7C7A-2173-FCE9-F7BBE7DA5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35" name="Picture 34" descr="A screenshot of a game&#10;&#10;AI-generated content may be incorrect.">
              <a:extLst>
                <a:ext uri="{FF2B5EF4-FFF2-40B4-BE49-F238E27FC236}">
                  <a16:creationId xmlns:a16="http://schemas.microsoft.com/office/drawing/2014/main" id="{8469D2DA-B6D0-AA1E-644D-3EFB5A13D10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3213158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462DB-AFB7-BCE8-E6D9-FFE4AFB3F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D6C9C-F0EC-9E50-383E-A0A5C2ABF08E}"/>
              </a:ext>
            </a:extLst>
          </p:cNvPr>
          <p:cNvSpPr>
            <a:spLocks noGrp="1"/>
          </p:cNvSpPr>
          <p:nvPr>
            <p:ph type="title"/>
          </p:nvPr>
        </p:nvSpPr>
        <p:spPr/>
        <p:txBody>
          <a:bodyPr/>
          <a:lstStyle/>
          <a:p>
            <a:r>
              <a:rPr lang="en-US"/>
              <a:t>Teacher Guide - Monomer &amp; Polymer Assembly</a:t>
            </a:r>
          </a:p>
        </p:txBody>
      </p:sp>
      <p:sp>
        <p:nvSpPr>
          <p:cNvPr id="4" name="Text Placeholder 2">
            <a:extLst>
              <a:ext uri="{FF2B5EF4-FFF2-40B4-BE49-F238E27FC236}">
                <a16:creationId xmlns:a16="http://schemas.microsoft.com/office/drawing/2014/main" id="{F4954111-3388-BE0A-0823-B9D633700C0B}"/>
              </a:ext>
            </a:extLst>
          </p:cNvPr>
          <p:cNvSpPr>
            <a:spLocks noGrp="1"/>
          </p:cNvSpPr>
          <p:nvPr>
            <p:ph type="body" sz="quarter" idx="10"/>
          </p:nvPr>
        </p:nvSpPr>
        <p:spPr>
          <a:xfrm>
            <a:off x="937402" y="1238596"/>
            <a:ext cx="5314542" cy="4969164"/>
          </a:xfrm>
        </p:spPr>
        <p:txBody>
          <a:bodyPr>
            <a:normAutofit fontScale="92500"/>
          </a:bodyPr>
          <a:lstStyle/>
          <a:p>
            <a:pPr>
              <a:lnSpc>
                <a:spcPct val="110000"/>
              </a:lnSpc>
              <a:spcBef>
                <a:spcPts val="1800"/>
              </a:spcBef>
            </a:pPr>
            <a:r>
              <a:rPr lang="en-US"/>
              <a:t>The </a:t>
            </a:r>
            <a:r>
              <a:rPr lang="en-US" b="1"/>
              <a:t>Molecules of Life </a:t>
            </a:r>
            <a:r>
              <a:rPr lang="en-US"/>
              <a:t>kit involves students using molecular monomer models to build a polymer. Amino acids, for example,</a:t>
            </a:r>
            <a:r>
              <a:rPr lang="en-US" b="1"/>
              <a:t> assemble into protein chains</a:t>
            </a:r>
            <a:r>
              <a:rPr lang="en-US"/>
              <a:t>.  </a:t>
            </a:r>
          </a:p>
          <a:p>
            <a:pPr>
              <a:lnSpc>
                <a:spcPct val="110000"/>
              </a:lnSpc>
              <a:spcBef>
                <a:spcPts val="1800"/>
              </a:spcBef>
            </a:pPr>
            <a:r>
              <a:rPr lang="en-US"/>
              <a:t>Instead of giving each group of students the whole kit and having them assemble parts as needed</a:t>
            </a:r>
            <a:r>
              <a:rPr lang="en-US" b="1"/>
              <a:t>, we recommend staging the different monomers and only distributing the parts as needed</a:t>
            </a:r>
            <a:r>
              <a:rPr lang="en-US"/>
              <a:t>. </a:t>
            </a:r>
          </a:p>
          <a:p>
            <a:pPr>
              <a:lnSpc>
                <a:spcPct val="110000"/>
              </a:lnSpc>
              <a:spcBef>
                <a:spcPts val="1800"/>
              </a:spcBef>
            </a:pPr>
            <a:r>
              <a:rPr lang="en-US"/>
              <a:t>For this activity to work properly, </a:t>
            </a:r>
            <a:r>
              <a:rPr lang="en-US" b="1"/>
              <a:t>the initial monomer must be assembled properly</a:t>
            </a:r>
            <a:r>
              <a:rPr lang="en-US"/>
              <a:t>. Some students may have success assembling the monomer models simply by using the illustrations on the subsequent slides. </a:t>
            </a:r>
          </a:p>
          <a:p>
            <a:pPr>
              <a:lnSpc>
                <a:spcPct val="110000"/>
              </a:lnSpc>
              <a:spcBef>
                <a:spcPts val="1800"/>
              </a:spcBef>
            </a:pPr>
            <a:r>
              <a:rPr lang="en-US"/>
              <a:t>However, if you or your students are struggling with proper monomer assembly, </a:t>
            </a:r>
            <a:r>
              <a:rPr lang="en-US" b="1"/>
              <a:t>a PDF with printable assembly guides </a:t>
            </a:r>
            <a:r>
              <a:rPr lang="en-US"/>
              <a:t>is freely available on the </a:t>
            </a:r>
            <a:r>
              <a:rPr lang="en-US" b="1"/>
              <a:t>Digital Modeling Hub. </a:t>
            </a:r>
            <a:r>
              <a:rPr lang="en-US"/>
              <a:t>These guides are </a:t>
            </a:r>
            <a:r>
              <a:rPr lang="en-US" b="1"/>
              <a:t>sized to match the physical models</a:t>
            </a:r>
            <a:r>
              <a:rPr lang="en-US"/>
              <a:t> (when printed with no scaling on 8.5" x 11" paper). The foam physical models can be set directly on the printed monomer graphics to help aid in proper assembly.</a:t>
            </a:r>
          </a:p>
        </p:txBody>
      </p:sp>
      <p:grpSp>
        <p:nvGrpSpPr>
          <p:cNvPr id="13" name="Group 12">
            <a:extLst>
              <a:ext uri="{FF2B5EF4-FFF2-40B4-BE49-F238E27FC236}">
                <a16:creationId xmlns:a16="http://schemas.microsoft.com/office/drawing/2014/main" id="{CB1A4F8F-3F12-BCAD-9135-48A83FE9CF26}"/>
              </a:ext>
            </a:extLst>
          </p:cNvPr>
          <p:cNvGrpSpPr/>
          <p:nvPr/>
        </p:nvGrpSpPr>
        <p:grpSpPr>
          <a:xfrm>
            <a:off x="6834341" y="1238597"/>
            <a:ext cx="3781116" cy="4598678"/>
            <a:chOff x="6834341" y="1238596"/>
            <a:chExt cx="4170360" cy="5072085"/>
          </a:xfrm>
        </p:grpSpPr>
        <p:pic>
          <p:nvPicPr>
            <p:cNvPr id="9" name="Picture 8" descr="A screenshot of a cell phone&#10;&#10;AI-generated content may be incorrect.">
              <a:extLst>
                <a:ext uri="{FF2B5EF4-FFF2-40B4-BE49-F238E27FC236}">
                  <a16:creationId xmlns:a16="http://schemas.microsoft.com/office/drawing/2014/main" id="{16845F88-78A3-E8EC-270B-FA258448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341" y="1238596"/>
              <a:ext cx="3745056" cy="4763319"/>
            </a:xfrm>
            <a:prstGeom prst="rect">
              <a:avLst/>
            </a:prstGeom>
          </p:spPr>
        </p:pic>
        <p:pic>
          <p:nvPicPr>
            <p:cNvPr id="10" name="Picture 9" descr="A screenshot of a cell phone&#10;&#10;AI-generated content may be incorrect.">
              <a:extLst>
                <a:ext uri="{FF2B5EF4-FFF2-40B4-BE49-F238E27FC236}">
                  <a16:creationId xmlns:a16="http://schemas.microsoft.com/office/drawing/2014/main" id="{B4EFC6E3-4363-DC3A-E4B0-1C6033BD6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109" y="1341518"/>
              <a:ext cx="3745056" cy="4763319"/>
            </a:xfrm>
            <a:prstGeom prst="rect">
              <a:avLst/>
            </a:prstGeom>
          </p:spPr>
        </p:pic>
        <p:pic>
          <p:nvPicPr>
            <p:cNvPr id="11" name="Picture 10" descr="A screenshot of a cell phone&#10;&#10;AI-generated content may be incorrect.">
              <a:extLst>
                <a:ext uri="{FF2B5EF4-FFF2-40B4-BE49-F238E27FC236}">
                  <a16:creationId xmlns:a16="http://schemas.microsoft.com/office/drawing/2014/main" id="{57C7A431-2534-4486-CE3C-AE1BFACB3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877" y="1444440"/>
              <a:ext cx="3745056" cy="4763319"/>
            </a:xfrm>
            <a:prstGeom prst="rect">
              <a:avLst/>
            </a:prstGeom>
          </p:spPr>
        </p:pic>
        <p:pic>
          <p:nvPicPr>
            <p:cNvPr id="12" name="Picture 11" descr="A screenshot of a cell phone&#10;&#10;AI-generated content may be incorrect.">
              <a:extLst>
                <a:ext uri="{FF2B5EF4-FFF2-40B4-BE49-F238E27FC236}">
                  <a16:creationId xmlns:a16="http://schemas.microsoft.com/office/drawing/2014/main" id="{38BBCDF2-D35A-2A79-510A-9DCF39990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645" y="1547362"/>
              <a:ext cx="3745056" cy="4763319"/>
            </a:xfrm>
            <a:prstGeom prst="rect">
              <a:avLst/>
            </a:prstGeom>
          </p:spPr>
        </p:pic>
      </p:grpSp>
      <p:pic>
        <p:nvPicPr>
          <p:cNvPr id="3" name="Picture 2">
            <a:extLst>
              <a:ext uri="{FF2B5EF4-FFF2-40B4-BE49-F238E27FC236}">
                <a16:creationId xmlns:a16="http://schemas.microsoft.com/office/drawing/2014/main" id="{B8FECAC1-D65A-265F-49F8-A66883606DF5}"/>
              </a:ext>
            </a:extLst>
          </p:cNvPr>
          <p:cNvPicPr>
            <a:picLocks noChangeAspect="1"/>
          </p:cNvPicPr>
          <p:nvPr/>
        </p:nvPicPr>
        <p:blipFill>
          <a:blip r:embed="rId3"/>
          <a:stretch>
            <a:fillRect/>
          </a:stretch>
        </p:blipFill>
        <p:spPr>
          <a:xfrm>
            <a:off x="7428827" y="1711767"/>
            <a:ext cx="2977752" cy="3864092"/>
          </a:xfrm>
          <a:prstGeom prst="rect">
            <a:avLst/>
          </a:prstGeom>
        </p:spPr>
      </p:pic>
    </p:spTree>
    <p:extLst>
      <p:ext uri="{BB962C8B-B14F-4D97-AF65-F5344CB8AC3E}">
        <p14:creationId xmlns:p14="http://schemas.microsoft.com/office/powerpoint/2010/main" val="2157063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EA55B-334B-E674-3ED9-EE6571778B8B}"/>
            </a:ext>
          </a:extLst>
        </p:cNvPr>
        <p:cNvGrpSpPr/>
        <p:nvPr/>
      </p:nvGrpSpPr>
      <p:grpSpPr>
        <a:xfrm>
          <a:off x="0" y="0"/>
          <a:ext cx="0" cy="0"/>
          <a:chOff x="0" y="0"/>
          <a:chExt cx="0" cy="0"/>
        </a:xfrm>
      </p:grpSpPr>
      <p:sp>
        <p:nvSpPr>
          <p:cNvPr id="42" name="Text Placeholder 5">
            <a:extLst>
              <a:ext uri="{FF2B5EF4-FFF2-40B4-BE49-F238E27FC236}">
                <a16:creationId xmlns:a16="http://schemas.microsoft.com/office/drawing/2014/main" id="{B24FAFEB-3DFB-FC1F-DC99-00B5260F65FB}"/>
              </a:ext>
            </a:extLst>
          </p:cNvPr>
          <p:cNvSpPr>
            <a:spLocks noGrp="1"/>
          </p:cNvSpPr>
          <p:nvPr>
            <p:ph type="body" sz="quarter" idx="11"/>
          </p:nvPr>
        </p:nvSpPr>
        <p:spPr>
          <a:xfrm>
            <a:off x="951983" y="2056289"/>
            <a:ext cx="4104179" cy="2966216"/>
          </a:xfrm>
        </p:spPr>
        <p:txBody>
          <a:bodyPr/>
          <a:lstStyle/>
          <a:p>
            <a:pPr>
              <a:lnSpc>
                <a:spcPct val="100000"/>
              </a:lnSpc>
            </a:pPr>
            <a:r>
              <a:rPr lang="en-US" sz="2000" b="0" i="0"/>
              <a:t>Record at least </a:t>
            </a:r>
            <a:r>
              <a:rPr lang="en-US" sz="2000" i="0"/>
              <a:t>10 things you notice </a:t>
            </a:r>
            <a:r>
              <a:rPr lang="en-US" sz="2000" b="0" i="0"/>
              <a:t>and at least </a:t>
            </a:r>
            <a:r>
              <a:rPr lang="en-US" sz="2000" i="0"/>
              <a:t>3 questions you wonder about </a:t>
            </a:r>
            <a:r>
              <a:rPr lang="en-US" sz="2000" b="0" i="0"/>
              <a:t>in your lab notebook.</a:t>
            </a:r>
          </a:p>
          <a:p>
            <a:endParaRPr lang="en-US" i="0"/>
          </a:p>
        </p:txBody>
      </p:sp>
      <p:sp>
        <p:nvSpPr>
          <p:cNvPr id="44" name="Slide Number Placeholder 1">
            <a:extLst>
              <a:ext uri="{FF2B5EF4-FFF2-40B4-BE49-F238E27FC236}">
                <a16:creationId xmlns:a16="http://schemas.microsoft.com/office/drawing/2014/main" id="{516D9E00-351E-F9A1-1730-BF00717400BD}"/>
              </a:ext>
            </a:extLst>
          </p:cNvPr>
          <p:cNvSpPr>
            <a:spLocks noGrp="1"/>
          </p:cNvSpPr>
          <p:nvPr>
            <p:ph type="sldNum" sz="quarter" idx="4"/>
          </p:nvPr>
        </p:nvSpPr>
        <p:spPr>
          <a:xfrm>
            <a:off x="11105423" y="6356350"/>
            <a:ext cx="651334" cy="365125"/>
          </a:xfrm>
        </p:spPr>
        <p:txBody>
          <a:bodyPr/>
          <a:lstStyle/>
          <a:p>
            <a:fld id="{24F349F3-CB17-4C05-B28E-3C9067437B1B}" type="slidenum">
              <a:rPr lang="en-US" smtClean="0"/>
              <a:pPr/>
              <a:t>9</a:t>
            </a:fld>
            <a:endParaRPr lang="en-US"/>
          </a:p>
        </p:txBody>
      </p:sp>
      <p:pic>
        <p:nvPicPr>
          <p:cNvPr id="45" name="Picture 44" descr="A white circle with a black border&#10;&#10;AI-generated content may be incorrect.">
            <a:extLst>
              <a:ext uri="{FF2B5EF4-FFF2-40B4-BE49-F238E27FC236}">
                <a16:creationId xmlns:a16="http://schemas.microsoft.com/office/drawing/2014/main" id="{BC24E2C7-E07F-2F23-AB1D-FE17533B6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grpSp>
        <p:nvGrpSpPr>
          <p:cNvPr id="46" name="Group 45">
            <a:extLst>
              <a:ext uri="{FF2B5EF4-FFF2-40B4-BE49-F238E27FC236}">
                <a16:creationId xmlns:a16="http://schemas.microsoft.com/office/drawing/2014/main" id="{282F1F15-97E6-BFBD-9738-0E6F956D47E8}"/>
              </a:ext>
            </a:extLst>
          </p:cNvPr>
          <p:cNvGrpSpPr/>
          <p:nvPr/>
        </p:nvGrpSpPr>
        <p:grpSpPr>
          <a:xfrm rot="20721171">
            <a:off x="9309713" y="1739937"/>
            <a:ext cx="2674911" cy="4369115"/>
            <a:chOff x="6666763" y="2576631"/>
            <a:chExt cx="2236239" cy="3652602"/>
          </a:xfrm>
        </p:grpSpPr>
        <p:pic>
          <p:nvPicPr>
            <p:cNvPr id="47" name="Picture 46" descr="A grey and black logo&#10;&#10;AI-generated content may be incorrect.">
              <a:extLst>
                <a:ext uri="{FF2B5EF4-FFF2-40B4-BE49-F238E27FC236}">
                  <a16:creationId xmlns:a16="http://schemas.microsoft.com/office/drawing/2014/main" id="{CF0F9CF2-97EF-58E8-5E12-3057699EF9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48" name="Picture 47" descr="A grey and black logo&#10;&#10;AI-generated content may be incorrect.">
              <a:extLst>
                <a:ext uri="{FF2B5EF4-FFF2-40B4-BE49-F238E27FC236}">
                  <a16:creationId xmlns:a16="http://schemas.microsoft.com/office/drawing/2014/main" id="{7DC6CABC-7093-3ABA-68AA-93E8A46E42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49" name="Picture 48" descr="A group of circles with different colors&#10;&#10;AI-generated content may be incorrect.">
              <a:extLst>
                <a:ext uri="{FF2B5EF4-FFF2-40B4-BE49-F238E27FC236}">
                  <a16:creationId xmlns:a16="http://schemas.microsoft.com/office/drawing/2014/main" id="{DC806A9C-FE62-215C-51C4-2DB025F8A0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51" name="Picture 50" descr="A grey and red circles with black text&#10;&#10;AI-generated content may be incorrect.">
              <a:extLst>
                <a:ext uri="{FF2B5EF4-FFF2-40B4-BE49-F238E27FC236}">
                  <a16:creationId xmlns:a16="http://schemas.microsoft.com/office/drawing/2014/main" id="{79855334-DD53-9BDB-851E-80DE96BED5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52" name="Group 51">
            <a:extLst>
              <a:ext uri="{FF2B5EF4-FFF2-40B4-BE49-F238E27FC236}">
                <a16:creationId xmlns:a16="http://schemas.microsoft.com/office/drawing/2014/main" id="{B3B7ACFA-AAA1-98C3-5396-F67D58DEBAD2}"/>
              </a:ext>
            </a:extLst>
          </p:cNvPr>
          <p:cNvGrpSpPr/>
          <p:nvPr/>
        </p:nvGrpSpPr>
        <p:grpSpPr>
          <a:xfrm>
            <a:off x="5653060" y="1783246"/>
            <a:ext cx="1623064" cy="1288793"/>
            <a:chOff x="3950740" y="1618737"/>
            <a:chExt cx="1391094" cy="1104597"/>
          </a:xfrm>
        </p:grpSpPr>
        <p:pic>
          <p:nvPicPr>
            <p:cNvPr id="53" name="Picture 52" descr="A white circle with a black border&#10;&#10;AI-generated content may be incorrect.">
              <a:extLst>
                <a:ext uri="{FF2B5EF4-FFF2-40B4-BE49-F238E27FC236}">
                  <a16:creationId xmlns:a16="http://schemas.microsoft.com/office/drawing/2014/main" id="{FCE11E0C-F17A-2786-C3A2-0F9E38EA7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57" name="Picture 56" descr="A green square with a black letter&#10;&#10;AI-generated content may be incorrect.">
              <a:extLst>
                <a:ext uri="{FF2B5EF4-FFF2-40B4-BE49-F238E27FC236}">
                  <a16:creationId xmlns:a16="http://schemas.microsoft.com/office/drawing/2014/main" id="{9438FD40-E875-B3B8-B78E-6487B0D3B6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D1C6CAFC-F9EF-1C0E-9B8F-B98EEF30980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59" name="Picture 58" descr="A group of circles with letters and numbers&#10;&#10;AI-generated content may be incorrect.">
              <a:extLst>
                <a:ext uri="{FF2B5EF4-FFF2-40B4-BE49-F238E27FC236}">
                  <a16:creationId xmlns:a16="http://schemas.microsoft.com/office/drawing/2014/main" id="{6CD2D9AF-3137-5FE7-394E-3CBC26E294A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60" name="Picture 59" descr="A white circle with a black border&#10;&#10;AI-generated content may be incorrect.">
              <a:extLst>
                <a:ext uri="{FF2B5EF4-FFF2-40B4-BE49-F238E27FC236}">
                  <a16:creationId xmlns:a16="http://schemas.microsoft.com/office/drawing/2014/main" id="{32EBE656-9113-69D8-D593-8F1EC5DF0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61" name="Group 60">
            <a:extLst>
              <a:ext uri="{FF2B5EF4-FFF2-40B4-BE49-F238E27FC236}">
                <a16:creationId xmlns:a16="http://schemas.microsoft.com/office/drawing/2014/main" id="{5AF764BB-8E79-512E-435C-0323858E1990}"/>
              </a:ext>
            </a:extLst>
          </p:cNvPr>
          <p:cNvGrpSpPr/>
          <p:nvPr/>
        </p:nvGrpSpPr>
        <p:grpSpPr>
          <a:xfrm rot="18960361">
            <a:off x="6138536" y="3317251"/>
            <a:ext cx="2503560" cy="2814065"/>
            <a:chOff x="6432107" y="2244738"/>
            <a:chExt cx="2145749" cy="2411876"/>
          </a:xfrm>
        </p:grpSpPr>
        <p:pic>
          <p:nvPicPr>
            <p:cNvPr id="62" name="Picture 61" descr="A green star shaped logo with a letter g&#10;&#10;AI-generated content may be incorrect.">
              <a:extLst>
                <a:ext uri="{FF2B5EF4-FFF2-40B4-BE49-F238E27FC236}">
                  <a16:creationId xmlns:a16="http://schemas.microsoft.com/office/drawing/2014/main" id="{093075B9-D1AF-3966-108D-CF832A3520F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BACAFDC7-FC27-17BB-068A-2F998E626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64" name="Picture 63" descr="A red circle with black objects in it&#10;&#10;AI-generated content may be incorrect.">
              <a:extLst>
                <a:ext uri="{FF2B5EF4-FFF2-40B4-BE49-F238E27FC236}">
                  <a16:creationId xmlns:a16="http://schemas.microsoft.com/office/drawing/2014/main" id="{A06C5414-59F5-AF1C-6D8D-625E05C9C3F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65" name="Picture 64" descr="A grey and red molecule&#10;&#10;AI-generated content may be incorrect.">
              <a:extLst>
                <a:ext uri="{FF2B5EF4-FFF2-40B4-BE49-F238E27FC236}">
                  <a16:creationId xmlns:a16="http://schemas.microsoft.com/office/drawing/2014/main" id="{2CEE6036-1F73-3C0E-490F-FBD125ED58F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6" name="Picture 65" descr="A red and yellow logo&#10;&#10;AI-generated content may be incorrect.">
              <a:extLst>
                <a:ext uri="{FF2B5EF4-FFF2-40B4-BE49-F238E27FC236}">
                  <a16:creationId xmlns:a16="http://schemas.microsoft.com/office/drawing/2014/main" id="{B489B35D-AB56-9F83-C09D-8DC18DAB65E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67" name="Picture 66" descr="A white circle with a black border&#10;&#10;AI-generated content may be incorrect.">
              <a:extLst>
                <a:ext uri="{FF2B5EF4-FFF2-40B4-BE49-F238E27FC236}">
                  <a16:creationId xmlns:a16="http://schemas.microsoft.com/office/drawing/2014/main" id="{3E8E5851-C8CC-F5A2-C396-BBEBEB60B7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68" name="Picture 67" descr="A white circle with a black border&#10;&#10;AI-generated content may be incorrect.">
              <a:extLst>
                <a:ext uri="{FF2B5EF4-FFF2-40B4-BE49-F238E27FC236}">
                  <a16:creationId xmlns:a16="http://schemas.microsoft.com/office/drawing/2014/main" id="{E84ED2BD-B2E5-F223-54F7-5CBC73E81B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69" name="Picture 68" descr="A blue red white and grey circles&#10;&#10;AI-generated content may be incorrect.">
              <a:extLst>
                <a:ext uri="{FF2B5EF4-FFF2-40B4-BE49-F238E27FC236}">
                  <a16:creationId xmlns:a16="http://schemas.microsoft.com/office/drawing/2014/main" id="{7F71FCE0-251F-CE7F-06C0-8718457BED3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pic>
        <p:nvPicPr>
          <p:cNvPr id="70" name="Picture 69">
            <a:extLst>
              <a:ext uri="{FF2B5EF4-FFF2-40B4-BE49-F238E27FC236}">
                <a16:creationId xmlns:a16="http://schemas.microsoft.com/office/drawing/2014/main" id="{BFB6658E-7739-5069-EEFD-8AE800A2BBAA}"/>
              </a:ext>
            </a:extLst>
          </p:cNvPr>
          <p:cNvPicPr>
            <a:picLocks noChangeAspect="1"/>
          </p:cNvPicPr>
          <p:nvPr/>
        </p:nvPicPr>
        <p:blipFill>
          <a:blip r:embed="rId15"/>
          <a:srcRect l="47270"/>
          <a:stretch>
            <a:fillRect/>
          </a:stretch>
        </p:blipFill>
        <p:spPr>
          <a:xfrm rot="16200000">
            <a:off x="1374300" y="3051435"/>
            <a:ext cx="3122458" cy="4490675"/>
          </a:xfrm>
          <a:prstGeom prst="rect">
            <a:avLst/>
          </a:prstGeom>
        </p:spPr>
      </p:pic>
      <p:sp>
        <p:nvSpPr>
          <p:cNvPr id="71" name="TextBox 2">
            <a:extLst>
              <a:ext uri="{FF2B5EF4-FFF2-40B4-BE49-F238E27FC236}">
                <a16:creationId xmlns:a16="http://schemas.microsoft.com/office/drawing/2014/main" id="{56D00EDE-1179-6FFD-269F-3B4ADC315FC1}"/>
              </a:ext>
            </a:extLst>
          </p:cNvPr>
          <p:cNvSpPr txBox="1"/>
          <p:nvPr/>
        </p:nvSpPr>
        <p:spPr>
          <a:xfrm>
            <a:off x="1630355" y="4111089"/>
            <a:ext cx="309600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72" name="Straight Connector 71">
            <a:extLst>
              <a:ext uri="{FF2B5EF4-FFF2-40B4-BE49-F238E27FC236}">
                <a16:creationId xmlns:a16="http://schemas.microsoft.com/office/drawing/2014/main" id="{C726E077-B839-6166-4AAA-2E5B1C2733C4}"/>
              </a:ext>
            </a:extLst>
          </p:cNvPr>
          <p:cNvCxnSpPr>
            <a:cxnSpLocks/>
            <a:endCxn id="70" idx="1"/>
          </p:cNvCxnSpPr>
          <p:nvPr/>
        </p:nvCxnSpPr>
        <p:spPr>
          <a:xfrm>
            <a:off x="2935529" y="4151846"/>
            <a:ext cx="1" cy="270615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F76A343-9B2E-DB0B-EC81-14237FA9E30D}"/>
              </a:ext>
            </a:extLst>
          </p:cNvPr>
          <p:cNvCxnSpPr>
            <a:cxnSpLocks/>
          </p:cNvCxnSpPr>
          <p:nvPr/>
        </p:nvCxnSpPr>
        <p:spPr>
          <a:xfrm>
            <a:off x="1399823" y="4499792"/>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4" name="Title 1">
            <a:extLst>
              <a:ext uri="{FF2B5EF4-FFF2-40B4-BE49-F238E27FC236}">
                <a16:creationId xmlns:a16="http://schemas.microsoft.com/office/drawing/2014/main" id="{E8FDC842-DE21-2F6A-2B75-19DC452A6D7E}"/>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2" name="Group 1">
            <a:extLst>
              <a:ext uri="{FF2B5EF4-FFF2-40B4-BE49-F238E27FC236}">
                <a16:creationId xmlns:a16="http://schemas.microsoft.com/office/drawing/2014/main" id="{742E283E-6DA7-C02E-E6FA-B48D67CD3BEB}"/>
              </a:ext>
            </a:extLst>
          </p:cNvPr>
          <p:cNvGrpSpPr/>
          <p:nvPr/>
        </p:nvGrpSpPr>
        <p:grpSpPr>
          <a:xfrm rot="1011455">
            <a:off x="7570179" y="1163974"/>
            <a:ext cx="1945453" cy="2134883"/>
            <a:chOff x="7459418" y="2470750"/>
            <a:chExt cx="2323246" cy="2549463"/>
          </a:xfrm>
        </p:grpSpPr>
        <p:pic>
          <p:nvPicPr>
            <p:cNvPr id="3" name="Picture 2" descr="A red circle with black objects in it&#10;&#10;AI-generated content may be incorrect.">
              <a:extLst>
                <a:ext uri="{FF2B5EF4-FFF2-40B4-BE49-F238E27FC236}">
                  <a16:creationId xmlns:a16="http://schemas.microsoft.com/office/drawing/2014/main" id="{A1C772F1-8594-C665-642D-51DE9F6E37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4" name="Picture 3" descr="A white circle with a black border&#10;&#10;AI-generated content may be incorrect.">
              <a:extLst>
                <a:ext uri="{FF2B5EF4-FFF2-40B4-BE49-F238E27FC236}">
                  <a16:creationId xmlns:a16="http://schemas.microsoft.com/office/drawing/2014/main" id="{6021805D-4214-38C5-9831-46C6EF294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5" name="Picture 4" descr="A red circle with black objects in it&#10;&#10;AI-generated content may be incorrect.">
              <a:extLst>
                <a:ext uri="{FF2B5EF4-FFF2-40B4-BE49-F238E27FC236}">
                  <a16:creationId xmlns:a16="http://schemas.microsoft.com/office/drawing/2014/main" id="{E7BB02D4-C9F4-6017-1904-FBA9758C2C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6" name="Picture 5" descr="A white circle with a black border&#10;&#10;AI-generated content may be incorrect.">
              <a:extLst>
                <a:ext uri="{FF2B5EF4-FFF2-40B4-BE49-F238E27FC236}">
                  <a16:creationId xmlns:a16="http://schemas.microsoft.com/office/drawing/2014/main" id="{C7A2EF11-7972-5866-C60D-747DF5E47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7" name="Picture 6" descr="A red circle with black objects in it&#10;&#10;AI-generated content may be incorrect.">
              <a:extLst>
                <a:ext uri="{FF2B5EF4-FFF2-40B4-BE49-F238E27FC236}">
                  <a16:creationId xmlns:a16="http://schemas.microsoft.com/office/drawing/2014/main" id="{3F481430-1696-C433-1B90-1EAF3BD3E17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8" name="Picture 7" descr="A white circle with a black border&#10;&#10;AI-generated content may be incorrect.">
              <a:extLst>
                <a:ext uri="{FF2B5EF4-FFF2-40B4-BE49-F238E27FC236}">
                  <a16:creationId xmlns:a16="http://schemas.microsoft.com/office/drawing/2014/main" id="{41622766-F103-65D1-172F-A88D494F7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9" name="Picture 8" descr="A red circle with black objects in it&#10;&#10;AI-generated content may be incorrect.">
              <a:extLst>
                <a:ext uri="{FF2B5EF4-FFF2-40B4-BE49-F238E27FC236}">
                  <a16:creationId xmlns:a16="http://schemas.microsoft.com/office/drawing/2014/main" id="{55766C62-04DA-C390-DF95-DE3F3FF88A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0" name="Picture 9" descr="A white circle with a black border&#10;&#10;AI-generated content may be incorrect.">
              <a:extLst>
                <a:ext uri="{FF2B5EF4-FFF2-40B4-BE49-F238E27FC236}">
                  <a16:creationId xmlns:a16="http://schemas.microsoft.com/office/drawing/2014/main" id="{04BB1570-51A6-7A1A-7B0B-47178F927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ACC6CEC2-3B0A-C443-A6DD-05706F7D87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68C6DB89-B961-6C65-5858-02AAAE0CC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3" name="Picture 12" descr="A screenshot of a game&#10;&#10;AI-generated content may be incorrect.">
              <a:extLst>
                <a:ext uri="{FF2B5EF4-FFF2-40B4-BE49-F238E27FC236}">
                  <a16:creationId xmlns:a16="http://schemas.microsoft.com/office/drawing/2014/main" id="{7F88BAD4-71C5-4FE8-C353-D546E5851572}"/>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spTree>
    <p:extLst>
      <p:ext uri="{BB962C8B-B14F-4D97-AF65-F5344CB8AC3E}">
        <p14:creationId xmlns:p14="http://schemas.microsoft.com/office/powerpoint/2010/main" val="162934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B6AF8-DFEB-F94F-4298-320AEA0F0241}"/>
            </a:ext>
          </a:extLst>
        </p:cNvPr>
        <p:cNvGrpSpPr/>
        <p:nvPr/>
      </p:nvGrpSpPr>
      <p:grpSpPr>
        <a:xfrm>
          <a:off x="0" y="0"/>
          <a:ext cx="0" cy="0"/>
          <a:chOff x="0" y="0"/>
          <a:chExt cx="0" cy="0"/>
        </a:xfrm>
      </p:grpSpPr>
      <p:sp>
        <p:nvSpPr>
          <p:cNvPr id="44" name="Slide Number Placeholder 1">
            <a:extLst>
              <a:ext uri="{FF2B5EF4-FFF2-40B4-BE49-F238E27FC236}">
                <a16:creationId xmlns:a16="http://schemas.microsoft.com/office/drawing/2014/main" id="{8AB8208F-E403-01EE-7B15-80049FEACA85}"/>
              </a:ext>
            </a:extLst>
          </p:cNvPr>
          <p:cNvSpPr>
            <a:spLocks noGrp="1"/>
          </p:cNvSpPr>
          <p:nvPr>
            <p:ph type="sldNum" sz="quarter" idx="4"/>
          </p:nvPr>
        </p:nvSpPr>
        <p:spPr>
          <a:xfrm>
            <a:off x="11105423" y="6356350"/>
            <a:ext cx="651334" cy="365125"/>
          </a:xfrm>
        </p:spPr>
        <p:txBody>
          <a:bodyPr/>
          <a:lstStyle/>
          <a:p>
            <a:fld id="{24F349F3-CB17-4C05-B28E-3C9067437B1B}" type="slidenum">
              <a:rPr lang="en-US" smtClean="0"/>
              <a:pPr/>
              <a:t>10</a:t>
            </a:fld>
            <a:endParaRPr lang="en-US"/>
          </a:p>
        </p:txBody>
      </p:sp>
      <p:pic>
        <p:nvPicPr>
          <p:cNvPr id="45" name="Picture 44" descr="A white circle with a black border&#10;&#10;AI-generated content may be incorrect.">
            <a:extLst>
              <a:ext uri="{FF2B5EF4-FFF2-40B4-BE49-F238E27FC236}">
                <a16:creationId xmlns:a16="http://schemas.microsoft.com/office/drawing/2014/main" id="{735D645F-C05F-E18F-24DD-5CAC3FC73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sp>
        <p:nvSpPr>
          <p:cNvPr id="46" name="Text Placeholder 5">
            <a:extLst>
              <a:ext uri="{FF2B5EF4-FFF2-40B4-BE49-F238E27FC236}">
                <a16:creationId xmlns:a16="http://schemas.microsoft.com/office/drawing/2014/main" id="{20B40020-21C3-11FD-920B-0289AF45B0D2}"/>
              </a:ext>
            </a:extLst>
          </p:cNvPr>
          <p:cNvSpPr txBox="1">
            <a:spLocks/>
          </p:cNvSpPr>
          <p:nvPr/>
        </p:nvSpPr>
        <p:spPr>
          <a:xfrm>
            <a:off x="951983" y="2056289"/>
            <a:ext cx="4104179"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0" i="0"/>
              <a:t>With your lab group, identify the characteristics that two or more of these molecules have in common.</a:t>
            </a:r>
          </a:p>
        </p:txBody>
      </p:sp>
      <p:sp>
        <p:nvSpPr>
          <p:cNvPr id="48" name="Title 1">
            <a:extLst>
              <a:ext uri="{FF2B5EF4-FFF2-40B4-BE49-F238E27FC236}">
                <a16:creationId xmlns:a16="http://schemas.microsoft.com/office/drawing/2014/main" id="{1F6E1615-EF50-45C4-3EEB-B4E58F2CFF6C}"/>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67" name="Group 66">
            <a:extLst>
              <a:ext uri="{FF2B5EF4-FFF2-40B4-BE49-F238E27FC236}">
                <a16:creationId xmlns:a16="http://schemas.microsoft.com/office/drawing/2014/main" id="{2711CA9C-78B8-27EA-8502-545B93A09DE7}"/>
              </a:ext>
            </a:extLst>
          </p:cNvPr>
          <p:cNvGrpSpPr/>
          <p:nvPr/>
        </p:nvGrpSpPr>
        <p:grpSpPr>
          <a:xfrm>
            <a:off x="5653060" y="1783246"/>
            <a:ext cx="1623064" cy="1288793"/>
            <a:chOff x="3950740" y="1618737"/>
            <a:chExt cx="1391094" cy="1104597"/>
          </a:xfrm>
        </p:grpSpPr>
        <p:pic>
          <p:nvPicPr>
            <p:cNvPr id="68" name="Picture 67" descr="A white circle with a black border&#10;&#10;AI-generated content may be incorrect.">
              <a:extLst>
                <a:ext uri="{FF2B5EF4-FFF2-40B4-BE49-F238E27FC236}">
                  <a16:creationId xmlns:a16="http://schemas.microsoft.com/office/drawing/2014/main" id="{D3527E45-2DAD-3A53-C68D-6B29F29244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69" name="Picture 68" descr="A green square with a black letter&#10;&#10;AI-generated content may be incorrect.">
              <a:extLst>
                <a:ext uri="{FF2B5EF4-FFF2-40B4-BE49-F238E27FC236}">
                  <a16:creationId xmlns:a16="http://schemas.microsoft.com/office/drawing/2014/main" id="{6CAC6D07-1359-4AD5-28E7-835A19498B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70" name="Picture 69" descr="A red circle with black objects in it&#10;&#10;AI-generated content may be incorrect.">
              <a:extLst>
                <a:ext uri="{FF2B5EF4-FFF2-40B4-BE49-F238E27FC236}">
                  <a16:creationId xmlns:a16="http://schemas.microsoft.com/office/drawing/2014/main" id="{896E7246-3064-28FC-4F97-21E9C33B87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71" name="Picture 70" descr="A group of circles with letters and numbers&#10;&#10;AI-generated content may be incorrect.">
              <a:extLst>
                <a:ext uri="{FF2B5EF4-FFF2-40B4-BE49-F238E27FC236}">
                  <a16:creationId xmlns:a16="http://schemas.microsoft.com/office/drawing/2014/main" id="{0C166C09-7F9F-CB50-BDBC-98089763BE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72" name="Picture 71" descr="A white circle with a black border&#10;&#10;AI-generated content may be incorrect.">
              <a:extLst>
                <a:ext uri="{FF2B5EF4-FFF2-40B4-BE49-F238E27FC236}">
                  <a16:creationId xmlns:a16="http://schemas.microsoft.com/office/drawing/2014/main" id="{E4F93C96-AA1E-A358-2855-2C408C8C65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73" name="Group 72">
            <a:extLst>
              <a:ext uri="{FF2B5EF4-FFF2-40B4-BE49-F238E27FC236}">
                <a16:creationId xmlns:a16="http://schemas.microsoft.com/office/drawing/2014/main" id="{BACFB8CD-55ED-3036-5E61-C33443FEC34A}"/>
              </a:ext>
            </a:extLst>
          </p:cNvPr>
          <p:cNvGrpSpPr/>
          <p:nvPr/>
        </p:nvGrpSpPr>
        <p:grpSpPr>
          <a:xfrm rot="18960361">
            <a:off x="6138536" y="3317251"/>
            <a:ext cx="2503560" cy="2814065"/>
            <a:chOff x="6432107" y="2244738"/>
            <a:chExt cx="2145749" cy="2411876"/>
          </a:xfrm>
        </p:grpSpPr>
        <p:pic>
          <p:nvPicPr>
            <p:cNvPr id="74" name="Picture 73" descr="A green star shaped logo with a letter g&#10;&#10;AI-generated content may be incorrect.">
              <a:extLst>
                <a:ext uri="{FF2B5EF4-FFF2-40B4-BE49-F238E27FC236}">
                  <a16:creationId xmlns:a16="http://schemas.microsoft.com/office/drawing/2014/main" id="{0BBDF759-D90B-5D3E-C20F-1C41851CB0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75" name="Picture 74" descr="A white circle with a black border&#10;&#10;AI-generated content may be incorrect.">
              <a:extLst>
                <a:ext uri="{FF2B5EF4-FFF2-40B4-BE49-F238E27FC236}">
                  <a16:creationId xmlns:a16="http://schemas.microsoft.com/office/drawing/2014/main" id="{C4DC94EA-CF84-E5D5-241D-175E2A9E3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76" name="Picture 75" descr="A red circle with black objects in it&#10;&#10;AI-generated content may be incorrect.">
              <a:extLst>
                <a:ext uri="{FF2B5EF4-FFF2-40B4-BE49-F238E27FC236}">
                  <a16:creationId xmlns:a16="http://schemas.microsoft.com/office/drawing/2014/main" id="{C66873ED-ED33-02A7-873A-B6ADA70F1F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77" name="Picture 76" descr="A grey and red molecule&#10;&#10;AI-generated content may be incorrect.">
              <a:extLst>
                <a:ext uri="{FF2B5EF4-FFF2-40B4-BE49-F238E27FC236}">
                  <a16:creationId xmlns:a16="http://schemas.microsoft.com/office/drawing/2014/main" id="{E17B3AA2-E44E-33CF-B700-5CFB7D1805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78" name="Picture 77" descr="A red and yellow logo&#10;&#10;AI-generated content may be incorrect.">
              <a:extLst>
                <a:ext uri="{FF2B5EF4-FFF2-40B4-BE49-F238E27FC236}">
                  <a16:creationId xmlns:a16="http://schemas.microsoft.com/office/drawing/2014/main" id="{8194F590-1E6E-0CBD-5388-C4EF7C111A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79" name="Picture 78" descr="A white circle with a black border&#10;&#10;AI-generated content may be incorrect.">
              <a:extLst>
                <a:ext uri="{FF2B5EF4-FFF2-40B4-BE49-F238E27FC236}">
                  <a16:creationId xmlns:a16="http://schemas.microsoft.com/office/drawing/2014/main" id="{5BFA05DF-5E5A-0669-322E-F122F2D12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80" name="Picture 79" descr="A white circle with a black border&#10;&#10;AI-generated content may be incorrect.">
              <a:extLst>
                <a:ext uri="{FF2B5EF4-FFF2-40B4-BE49-F238E27FC236}">
                  <a16:creationId xmlns:a16="http://schemas.microsoft.com/office/drawing/2014/main" id="{95A16D9C-135A-4DAD-5C18-53E42B459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81" name="Picture 80" descr="A blue red white and grey circles&#10;&#10;AI-generated content may be incorrect.">
              <a:extLst>
                <a:ext uri="{FF2B5EF4-FFF2-40B4-BE49-F238E27FC236}">
                  <a16:creationId xmlns:a16="http://schemas.microsoft.com/office/drawing/2014/main" id="{6A1B7896-5706-90BE-AA5B-05F51AD013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sp>
        <p:nvSpPr>
          <p:cNvPr id="82" name="TextBox 81">
            <a:extLst>
              <a:ext uri="{FF2B5EF4-FFF2-40B4-BE49-F238E27FC236}">
                <a16:creationId xmlns:a16="http://schemas.microsoft.com/office/drawing/2014/main" id="{0A35F025-220B-567D-FA20-2379C20058ED}"/>
              </a:ext>
            </a:extLst>
          </p:cNvPr>
          <p:cNvSpPr txBox="1"/>
          <p:nvPr/>
        </p:nvSpPr>
        <p:spPr>
          <a:xfrm>
            <a:off x="5212330" y="3027710"/>
            <a:ext cx="1258668" cy="605294"/>
          </a:xfrm>
          <a:prstGeom prst="rect">
            <a:avLst/>
          </a:prstGeom>
          <a:noFill/>
        </p:spPr>
        <p:txBody>
          <a:bodyPr wrap="square" rtlCol="0">
            <a:spAutoFit/>
          </a:bodyPr>
          <a:lstStyle/>
          <a:p>
            <a:pPr algn="ctr">
              <a:lnSpc>
                <a:spcPts val="2000"/>
              </a:lnSpc>
            </a:pPr>
            <a:r>
              <a:rPr lang="en-US" b="1"/>
              <a:t>Amino Acid</a:t>
            </a:r>
          </a:p>
        </p:txBody>
      </p:sp>
      <p:sp>
        <p:nvSpPr>
          <p:cNvPr id="83" name="TextBox 82">
            <a:extLst>
              <a:ext uri="{FF2B5EF4-FFF2-40B4-BE49-F238E27FC236}">
                <a16:creationId xmlns:a16="http://schemas.microsoft.com/office/drawing/2014/main" id="{31A81482-C250-9DC1-B27F-7B47B3D9B3C7}"/>
              </a:ext>
            </a:extLst>
          </p:cNvPr>
          <p:cNvSpPr txBox="1"/>
          <p:nvPr/>
        </p:nvSpPr>
        <p:spPr>
          <a:xfrm>
            <a:off x="7225841" y="5312245"/>
            <a:ext cx="1827169" cy="605294"/>
          </a:xfrm>
          <a:prstGeom prst="rect">
            <a:avLst/>
          </a:prstGeom>
          <a:noFill/>
        </p:spPr>
        <p:txBody>
          <a:bodyPr wrap="square" rtlCol="0">
            <a:spAutoFit/>
          </a:bodyPr>
          <a:lstStyle/>
          <a:p>
            <a:pPr algn="ctr">
              <a:lnSpc>
                <a:spcPts val="2000"/>
              </a:lnSpc>
            </a:pPr>
            <a:r>
              <a:rPr lang="en-US" b="1"/>
              <a:t>DNA</a:t>
            </a:r>
          </a:p>
          <a:p>
            <a:pPr algn="ctr">
              <a:lnSpc>
                <a:spcPts val="2000"/>
              </a:lnSpc>
            </a:pPr>
            <a:r>
              <a:rPr lang="en-US" b="1"/>
              <a:t>Nucleotide</a:t>
            </a:r>
          </a:p>
        </p:txBody>
      </p:sp>
      <p:sp>
        <p:nvSpPr>
          <p:cNvPr id="84" name="TextBox 83">
            <a:extLst>
              <a:ext uri="{FF2B5EF4-FFF2-40B4-BE49-F238E27FC236}">
                <a16:creationId xmlns:a16="http://schemas.microsoft.com/office/drawing/2014/main" id="{A5B135BF-1E53-2BDB-A9D4-F60B1401347A}"/>
              </a:ext>
            </a:extLst>
          </p:cNvPr>
          <p:cNvSpPr txBox="1"/>
          <p:nvPr/>
        </p:nvSpPr>
        <p:spPr>
          <a:xfrm>
            <a:off x="9095407" y="1544847"/>
            <a:ext cx="1868483" cy="348813"/>
          </a:xfrm>
          <a:prstGeom prst="rect">
            <a:avLst/>
          </a:prstGeom>
          <a:noFill/>
        </p:spPr>
        <p:txBody>
          <a:bodyPr wrap="square" rtlCol="0">
            <a:spAutoFit/>
          </a:bodyPr>
          <a:lstStyle/>
          <a:p>
            <a:pPr algn="ctr">
              <a:lnSpc>
                <a:spcPts val="2000"/>
              </a:lnSpc>
            </a:pPr>
            <a:r>
              <a:rPr lang="en-US" b="1"/>
              <a:t>Phospholipid</a:t>
            </a:r>
          </a:p>
        </p:txBody>
      </p:sp>
      <p:pic>
        <p:nvPicPr>
          <p:cNvPr id="86" name="Picture 85">
            <a:extLst>
              <a:ext uri="{FF2B5EF4-FFF2-40B4-BE49-F238E27FC236}">
                <a16:creationId xmlns:a16="http://schemas.microsoft.com/office/drawing/2014/main" id="{606D1EDB-0AC5-2645-CD34-DA6F3D1D0C38}"/>
              </a:ext>
            </a:extLst>
          </p:cNvPr>
          <p:cNvPicPr>
            <a:picLocks noChangeAspect="1"/>
          </p:cNvPicPr>
          <p:nvPr/>
        </p:nvPicPr>
        <p:blipFill>
          <a:blip r:embed="rId11"/>
          <a:stretch>
            <a:fillRect/>
          </a:stretch>
        </p:blipFill>
        <p:spPr>
          <a:xfrm>
            <a:off x="998008" y="4462431"/>
            <a:ext cx="418474" cy="418474"/>
          </a:xfrm>
          <a:prstGeom prst="rect">
            <a:avLst/>
          </a:prstGeom>
        </p:spPr>
      </p:pic>
      <p:pic>
        <p:nvPicPr>
          <p:cNvPr id="87" name="Picture 86">
            <a:extLst>
              <a:ext uri="{FF2B5EF4-FFF2-40B4-BE49-F238E27FC236}">
                <a16:creationId xmlns:a16="http://schemas.microsoft.com/office/drawing/2014/main" id="{A9A3A015-C52D-0F89-AA2C-6021A1C2BFC8}"/>
              </a:ext>
            </a:extLst>
          </p:cNvPr>
          <p:cNvPicPr>
            <a:picLocks noChangeAspect="1"/>
          </p:cNvPicPr>
          <p:nvPr/>
        </p:nvPicPr>
        <p:blipFill>
          <a:blip r:embed="rId12"/>
          <a:stretch>
            <a:fillRect/>
          </a:stretch>
        </p:blipFill>
        <p:spPr>
          <a:xfrm>
            <a:off x="988483" y="5534914"/>
            <a:ext cx="425815" cy="418474"/>
          </a:xfrm>
          <a:prstGeom prst="rect">
            <a:avLst/>
          </a:prstGeom>
        </p:spPr>
      </p:pic>
      <p:pic>
        <p:nvPicPr>
          <p:cNvPr id="88" name="Picture 87">
            <a:extLst>
              <a:ext uri="{FF2B5EF4-FFF2-40B4-BE49-F238E27FC236}">
                <a16:creationId xmlns:a16="http://schemas.microsoft.com/office/drawing/2014/main" id="{3F66EF95-179C-B212-AA03-15349B04B64F}"/>
              </a:ext>
            </a:extLst>
          </p:cNvPr>
          <p:cNvPicPr>
            <a:picLocks noChangeAspect="1"/>
          </p:cNvPicPr>
          <p:nvPr/>
        </p:nvPicPr>
        <p:blipFill>
          <a:blip r:embed="rId13"/>
          <a:stretch>
            <a:fillRect/>
          </a:stretch>
        </p:blipFill>
        <p:spPr>
          <a:xfrm>
            <a:off x="994108" y="4988411"/>
            <a:ext cx="418474" cy="418474"/>
          </a:xfrm>
          <a:prstGeom prst="rect">
            <a:avLst/>
          </a:prstGeom>
        </p:spPr>
      </p:pic>
      <p:pic>
        <p:nvPicPr>
          <p:cNvPr id="89" name="Picture 88">
            <a:extLst>
              <a:ext uri="{FF2B5EF4-FFF2-40B4-BE49-F238E27FC236}">
                <a16:creationId xmlns:a16="http://schemas.microsoft.com/office/drawing/2014/main" id="{CBC93A09-2262-9B12-4666-B11C255ADC4E}"/>
              </a:ext>
            </a:extLst>
          </p:cNvPr>
          <p:cNvPicPr>
            <a:picLocks noChangeAspect="1"/>
          </p:cNvPicPr>
          <p:nvPr/>
        </p:nvPicPr>
        <p:blipFill>
          <a:blip r:embed="rId14"/>
          <a:stretch>
            <a:fillRect/>
          </a:stretch>
        </p:blipFill>
        <p:spPr>
          <a:xfrm>
            <a:off x="2805128" y="4464052"/>
            <a:ext cx="425815" cy="418474"/>
          </a:xfrm>
          <a:prstGeom prst="rect">
            <a:avLst/>
          </a:prstGeom>
        </p:spPr>
      </p:pic>
      <p:pic>
        <p:nvPicPr>
          <p:cNvPr id="90" name="Picture 89">
            <a:extLst>
              <a:ext uri="{FF2B5EF4-FFF2-40B4-BE49-F238E27FC236}">
                <a16:creationId xmlns:a16="http://schemas.microsoft.com/office/drawing/2014/main" id="{6A91245A-85BF-CD80-6308-4D1330DEB3E0}"/>
              </a:ext>
            </a:extLst>
          </p:cNvPr>
          <p:cNvPicPr>
            <a:picLocks noChangeAspect="1"/>
          </p:cNvPicPr>
          <p:nvPr/>
        </p:nvPicPr>
        <p:blipFill>
          <a:blip r:embed="rId15"/>
          <a:stretch>
            <a:fillRect/>
          </a:stretch>
        </p:blipFill>
        <p:spPr>
          <a:xfrm>
            <a:off x="2812137" y="4988411"/>
            <a:ext cx="418474" cy="418474"/>
          </a:xfrm>
          <a:prstGeom prst="rect">
            <a:avLst/>
          </a:prstGeom>
        </p:spPr>
      </p:pic>
      <p:sp>
        <p:nvSpPr>
          <p:cNvPr id="91" name="Text Placeholder 5">
            <a:extLst>
              <a:ext uri="{FF2B5EF4-FFF2-40B4-BE49-F238E27FC236}">
                <a16:creationId xmlns:a16="http://schemas.microsoft.com/office/drawing/2014/main" id="{ABBCEF50-6A56-A3E0-B9E2-E1D4EA24DFBB}"/>
              </a:ext>
            </a:extLst>
          </p:cNvPr>
          <p:cNvSpPr txBox="1">
            <a:spLocks/>
          </p:cNvSpPr>
          <p:nvPr/>
        </p:nvSpPr>
        <p:spPr>
          <a:xfrm>
            <a:off x="1412464" y="4393699"/>
            <a:ext cx="125866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Carbon</a:t>
            </a:r>
          </a:p>
          <a:p>
            <a:pPr>
              <a:lnSpc>
                <a:spcPct val="150000"/>
              </a:lnSpc>
            </a:pPr>
            <a:r>
              <a:rPr lang="en-US" sz="1800" b="0" i="0"/>
              <a:t>Nitrogen</a:t>
            </a:r>
          </a:p>
          <a:p>
            <a:pPr>
              <a:lnSpc>
                <a:spcPct val="150000"/>
              </a:lnSpc>
            </a:pPr>
            <a:r>
              <a:rPr lang="en-US" sz="1800" b="0" i="0"/>
              <a:t>Oxygen</a:t>
            </a:r>
          </a:p>
        </p:txBody>
      </p:sp>
      <p:sp>
        <p:nvSpPr>
          <p:cNvPr id="92" name="Text Placeholder 5">
            <a:extLst>
              <a:ext uri="{FF2B5EF4-FFF2-40B4-BE49-F238E27FC236}">
                <a16:creationId xmlns:a16="http://schemas.microsoft.com/office/drawing/2014/main" id="{5D3DA459-C3A5-9552-52D0-6D9220151C9B}"/>
              </a:ext>
            </a:extLst>
          </p:cNvPr>
          <p:cNvSpPr txBox="1">
            <a:spLocks/>
          </p:cNvSpPr>
          <p:nvPr/>
        </p:nvSpPr>
        <p:spPr>
          <a:xfrm>
            <a:off x="3218570" y="4400529"/>
            <a:ext cx="168865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Phosphorus</a:t>
            </a:r>
          </a:p>
          <a:p>
            <a:pPr>
              <a:lnSpc>
                <a:spcPct val="150000"/>
              </a:lnSpc>
            </a:pPr>
            <a:r>
              <a:rPr lang="en-US" sz="1800" b="0" i="0"/>
              <a:t>Hydrogen</a:t>
            </a:r>
          </a:p>
        </p:txBody>
      </p:sp>
      <p:sp>
        <p:nvSpPr>
          <p:cNvPr id="93" name="Text Placeholder 5">
            <a:extLst>
              <a:ext uri="{FF2B5EF4-FFF2-40B4-BE49-F238E27FC236}">
                <a16:creationId xmlns:a16="http://schemas.microsoft.com/office/drawing/2014/main" id="{439B7809-6588-B755-5A88-EC24FC009FA7}"/>
              </a:ext>
            </a:extLst>
          </p:cNvPr>
          <p:cNvSpPr txBox="1">
            <a:spLocks/>
          </p:cNvSpPr>
          <p:nvPr/>
        </p:nvSpPr>
        <p:spPr>
          <a:xfrm>
            <a:off x="1009682" y="3739143"/>
            <a:ext cx="3343243" cy="61637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2000" i="0"/>
              <a:t>Atom Color Key</a:t>
            </a:r>
          </a:p>
        </p:txBody>
      </p:sp>
      <p:sp>
        <p:nvSpPr>
          <p:cNvPr id="2" name="TextBox 1">
            <a:extLst>
              <a:ext uri="{FF2B5EF4-FFF2-40B4-BE49-F238E27FC236}">
                <a16:creationId xmlns:a16="http://schemas.microsoft.com/office/drawing/2014/main" id="{D1C0709D-BC7A-AB02-3F46-688A17411EB5}"/>
              </a:ext>
            </a:extLst>
          </p:cNvPr>
          <p:cNvSpPr txBox="1"/>
          <p:nvPr/>
        </p:nvSpPr>
        <p:spPr>
          <a:xfrm>
            <a:off x="6637591" y="1462647"/>
            <a:ext cx="1708803" cy="348813"/>
          </a:xfrm>
          <a:prstGeom prst="rect">
            <a:avLst/>
          </a:prstGeom>
          <a:noFill/>
        </p:spPr>
        <p:txBody>
          <a:bodyPr wrap="square" rtlCol="0">
            <a:spAutoFit/>
          </a:bodyPr>
          <a:lstStyle/>
          <a:p>
            <a:pPr algn="ctr">
              <a:lnSpc>
                <a:spcPts val="2000"/>
              </a:lnSpc>
            </a:pPr>
            <a:r>
              <a:rPr lang="en-US" b="1"/>
              <a:t>Carbohydrate</a:t>
            </a:r>
          </a:p>
        </p:txBody>
      </p:sp>
      <p:grpSp>
        <p:nvGrpSpPr>
          <p:cNvPr id="3" name="Group 2">
            <a:extLst>
              <a:ext uri="{FF2B5EF4-FFF2-40B4-BE49-F238E27FC236}">
                <a16:creationId xmlns:a16="http://schemas.microsoft.com/office/drawing/2014/main" id="{EDE81412-35A8-43CB-A77A-75E1ADAAC4D9}"/>
              </a:ext>
            </a:extLst>
          </p:cNvPr>
          <p:cNvGrpSpPr/>
          <p:nvPr/>
        </p:nvGrpSpPr>
        <p:grpSpPr>
          <a:xfrm rot="1011455">
            <a:off x="7570179" y="1163974"/>
            <a:ext cx="1945453" cy="2134883"/>
            <a:chOff x="7459418" y="2470750"/>
            <a:chExt cx="2323246" cy="2549463"/>
          </a:xfrm>
        </p:grpSpPr>
        <p:pic>
          <p:nvPicPr>
            <p:cNvPr id="4" name="Picture 3" descr="A red circle with black objects in it&#10;&#10;AI-generated content may be incorrect.">
              <a:extLst>
                <a:ext uri="{FF2B5EF4-FFF2-40B4-BE49-F238E27FC236}">
                  <a16:creationId xmlns:a16="http://schemas.microsoft.com/office/drawing/2014/main" id="{27C9AD49-F3BB-8B51-D0FE-DF5192D88F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941364">
              <a:off x="7706291" y="3691589"/>
              <a:ext cx="377667" cy="386203"/>
            </a:xfrm>
            <a:prstGeom prst="rect">
              <a:avLst/>
            </a:prstGeom>
          </p:spPr>
        </p:pic>
        <p:pic>
          <p:nvPicPr>
            <p:cNvPr id="5" name="Picture 4" descr="A white circle with a black border&#10;&#10;AI-generated content may be incorrect.">
              <a:extLst>
                <a:ext uri="{FF2B5EF4-FFF2-40B4-BE49-F238E27FC236}">
                  <a16:creationId xmlns:a16="http://schemas.microsoft.com/office/drawing/2014/main" id="{D403E72D-D688-9B17-1CA7-1528F5F107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136902">
              <a:off x="7459418" y="3896052"/>
              <a:ext cx="464333" cy="319956"/>
            </a:xfrm>
            <a:prstGeom prst="rect">
              <a:avLst/>
            </a:prstGeom>
          </p:spPr>
        </p:pic>
        <p:pic>
          <p:nvPicPr>
            <p:cNvPr id="6" name="Picture 5" descr="A red circle with black objects in it&#10;&#10;AI-generated content may be incorrect.">
              <a:extLst>
                <a:ext uri="{FF2B5EF4-FFF2-40B4-BE49-F238E27FC236}">
                  <a16:creationId xmlns:a16="http://schemas.microsoft.com/office/drawing/2014/main" id="{9DB75C66-6A4D-F9B9-DB6E-E76E88EBD3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8433313">
              <a:off x="9152310" y="3674712"/>
              <a:ext cx="377666" cy="386204"/>
            </a:xfrm>
            <a:prstGeom prst="rect">
              <a:avLst/>
            </a:prstGeom>
          </p:spPr>
        </p:pic>
        <p:pic>
          <p:nvPicPr>
            <p:cNvPr id="7" name="Picture 6" descr="A white circle with a black border&#10;&#10;AI-generated content may be incorrect.">
              <a:extLst>
                <a:ext uri="{FF2B5EF4-FFF2-40B4-BE49-F238E27FC236}">
                  <a16:creationId xmlns:a16="http://schemas.microsoft.com/office/drawing/2014/main" id="{8C64BE99-4C7D-D6C2-3F0C-879EC59E64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470112">
              <a:off x="9307836" y="3540398"/>
              <a:ext cx="474828" cy="312882"/>
            </a:xfrm>
            <a:prstGeom prst="rect">
              <a:avLst/>
            </a:prstGeom>
          </p:spPr>
        </p:pic>
        <p:pic>
          <p:nvPicPr>
            <p:cNvPr id="8" name="Picture 7" descr="A red circle with black objects in it&#10;&#10;AI-generated content may be incorrect.">
              <a:extLst>
                <a:ext uri="{FF2B5EF4-FFF2-40B4-BE49-F238E27FC236}">
                  <a16:creationId xmlns:a16="http://schemas.microsoft.com/office/drawing/2014/main" id="{4DF4401F-1CBF-9928-2B20-AAE92DBC58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574608">
              <a:off x="8079378" y="4327725"/>
              <a:ext cx="377666" cy="386204"/>
            </a:xfrm>
            <a:prstGeom prst="rect">
              <a:avLst/>
            </a:prstGeom>
          </p:spPr>
        </p:pic>
        <p:pic>
          <p:nvPicPr>
            <p:cNvPr id="9" name="Picture 8" descr="A white circle with a black border&#10;&#10;AI-generated content may be incorrect.">
              <a:extLst>
                <a:ext uri="{FF2B5EF4-FFF2-40B4-BE49-F238E27FC236}">
                  <a16:creationId xmlns:a16="http://schemas.microsoft.com/office/drawing/2014/main" id="{4016265E-14F7-924F-63A2-DFF52F04E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747079">
              <a:off x="8082168" y="4626358"/>
              <a:ext cx="474828" cy="312882"/>
            </a:xfrm>
            <a:prstGeom prst="rect">
              <a:avLst/>
            </a:prstGeom>
          </p:spPr>
        </p:pic>
        <p:pic>
          <p:nvPicPr>
            <p:cNvPr id="10" name="Picture 9" descr="A red circle with black objects in it&#10;&#10;AI-generated content may be incorrect.">
              <a:extLst>
                <a:ext uri="{FF2B5EF4-FFF2-40B4-BE49-F238E27FC236}">
                  <a16:creationId xmlns:a16="http://schemas.microsoft.com/office/drawing/2014/main" id="{AE4D76BA-542E-E14F-57F3-B129A32B9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213625">
              <a:off x="8795991" y="4301149"/>
              <a:ext cx="386204" cy="377667"/>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901DEC88-F249-9466-C9E8-92FE85D34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92102">
              <a:off x="8996312" y="4432005"/>
              <a:ext cx="464332" cy="319956"/>
            </a:xfrm>
            <a:prstGeom prst="rect">
              <a:avLst/>
            </a:prstGeom>
          </p:spPr>
        </p:pic>
        <p:pic>
          <p:nvPicPr>
            <p:cNvPr id="12" name="Picture 11" descr="A red circle with black objects in it&#10;&#10;AI-generated content may be incorrect.">
              <a:extLst>
                <a:ext uri="{FF2B5EF4-FFF2-40B4-BE49-F238E27FC236}">
                  <a16:creationId xmlns:a16="http://schemas.microsoft.com/office/drawing/2014/main" id="{FE432D8D-64FE-225B-7BB0-AAB718A1AE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357271">
              <a:off x="8254448" y="2752712"/>
              <a:ext cx="386203" cy="377667"/>
            </a:xfrm>
            <a:prstGeom prst="rect">
              <a:avLst/>
            </a:prstGeom>
          </p:spPr>
        </p:pic>
        <p:pic>
          <p:nvPicPr>
            <p:cNvPr id="13" name="Picture 12" descr="A white circle with a black border&#10;&#10;AI-generated content may be incorrect.">
              <a:extLst>
                <a:ext uri="{FF2B5EF4-FFF2-40B4-BE49-F238E27FC236}">
                  <a16:creationId xmlns:a16="http://schemas.microsoft.com/office/drawing/2014/main" id="{3CA87C75-56C0-BA28-D8EF-7408A91B1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249140">
              <a:off x="8147169" y="2542939"/>
              <a:ext cx="464333" cy="319956"/>
            </a:xfrm>
            <a:prstGeom prst="rect">
              <a:avLst/>
            </a:prstGeom>
          </p:spPr>
        </p:pic>
        <p:pic>
          <p:nvPicPr>
            <p:cNvPr id="14" name="Picture 13" descr="A screenshot of a game&#10;&#10;AI-generated content may be incorrect.">
              <a:extLst>
                <a:ext uri="{FF2B5EF4-FFF2-40B4-BE49-F238E27FC236}">
                  <a16:creationId xmlns:a16="http://schemas.microsoft.com/office/drawing/2014/main" id="{3E87E73B-9F4E-84B3-CC71-B0640E414CC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939072" y="2963677"/>
              <a:ext cx="1350950" cy="1543116"/>
            </a:xfrm>
            <a:prstGeom prst="rect">
              <a:avLst/>
            </a:prstGeom>
          </p:spPr>
        </p:pic>
      </p:grpSp>
      <p:grpSp>
        <p:nvGrpSpPr>
          <p:cNvPr id="15" name="Group 14">
            <a:extLst>
              <a:ext uri="{FF2B5EF4-FFF2-40B4-BE49-F238E27FC236}">
                <a16:creationId xmlns:a16="http://schemas.microsoft.com/office/drawing/2014/main" id="{40570955-691D-E3AA-6C46-9014108FEACC}"/>
              </a:ext>
            </a:extLst>
          </p:cNvPr>
          <p:cNvGrpSpPr/>
          <p:nvPr/>
        </p:nvGrpSpPr>
        <p:grpSpPr>
          <a:xfrm rot="20721171">
            <a:off x="9309713" y="1739937"/>
            <a:ext cx="2674911" cy="4369115"/>
            <a:chOff x="6666763" y="2576631"/>
            <a:chExt cx="2236239" cy="3652602"/>
          </a:xfrm>
        </p:grpSpPr>
        <p:pic>
          <p:nvPicPr>
            <p:cNvPr id="16" name="Picture 15" descr="A grey and black logo&#10;&#10;AI-generated content may be incorrect.">
              <a:extLst>
                <a:ext uri="{FF2B5EF4-FFF2-40B4-BE49-F238E27FC236}">
                  <a16:creationId xmlns:a16="http://schemas.microsoft.com/office/drawing/2014/main" id="{9B9CC5ED-55C1-472D-E031-DF970022459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17" name="Picture 16" descr="A grey and black logo&#10;&#10;AI-generated content may be incorrect.">
              <a:extLst>
                <a:ext uri="{FF2B5EF4-FFF2-40B4-BE49-F238E27FC236}">
                  <a16:creationId xmlns:a16="http://schemas.microsoft.com/office/drawing/2014/main" id="{322FEEC9-0113-B6F6-6F89-A03821263E2F}"/>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18" name="Picture 17" descr="A group of circles with different colors&#10;&#10;AI-generated content may be incorrect.">
              <a:extLst>
                <a:ext uri="{FF2B5EF4-FFF2-40B4-BE49-F238E27FC236}">
                  <a16:creationId xmlns:a16="http://schemas.microsoft.com/office/drawing/2014/main" id="{90C3FE1B-F2BA-8F38-6BE6-AF4F447F6BC4}"/>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19" name="Picture 18" descr="A grey and red circles with black text&#10;&#10;AI-generated content may be incorrect.">
              <a:extLst>
                <a:ext uri="{FF2B5EF4-FFF2-40B4-BE49-F238E27FC236}">
                  <a16:creationId xmlns:a16="http://schemas.microsoft.com/office/drawing/2014/main" id="{116E72A7-F239-EB39-F219-D0AD1310BAD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spTree>
    <p:extLst>
      <p:ext uri="{BB962C8B-B14F-4D97-AF65-F5344CB8AC3E}">
        <p14:creationId xmlns:p14="http://schemas.microsoft.com/office/powerpoint/2010/main" val="1192666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ADFCCB-2FF7-C4B7-F9E4-7CC9E001C01E}"/>
              </a:ext>
            </a:extLst>
          </p:cNvPr>
          <p:cNvPicPr>
            <a:picLocks noChangeAspect="1"/>
          </p:cNvPicPr>
          <p:nvPr/>
        </p:nvPicPr>
        <p:blipFill>
          <a:blip r:embed="rId3"/>
          <a:stretch>
            <a:fillRect/>
          </a:stretch>
        </p:blipFill>
        <p:spPr>
          <a:xfrm>
            <a:off x="15760" y="0"/>
            <a:ext cx="12184230" cy="6858000"/>
          </a:xfrm>
          <a:prstGeom prst="rect">
            <a:avLst/>
          </a:prstGeom>
        </p:spPr>
      </p:pic>
      <p:sp>
        <p:nvSpPr>
          <p:cNvPr id="2" name="Slide Number Placeholder 1">
            <a:extLst>
              <a:ext uri="{FF2B5EF4-FFF2-40B4-BE49-F238E27FC236}">
                <a16:creationId xmlns:a16="http://schemas.microsoft.com/office/drawing/2014/main" id="{163BBE83-203D-E6DE-FF7C-9550E067EEA5}"/>
              </a:ext>
            </a:extLst>
          </p:cNvPr>
          <p:cNvSpPr>
            <a:spLocks noGrp="1"/>
          </p:cNvSpPr>
          <p:nvPr>
            <p:ph type="sldNum" sz="quarter" idx="4"/>
          </p:nvPr>
        </p:nvSpPr>
        <p:spPr/>
        <p:txBody>
          <a:bodyPr/>
          <a:lstStyle/>
          <a:p>
            <a:fld id="{24F349F3-CB17-4C05-B28E-3C9067437B1B}" type="slidenum">
              <a:rPr lang="en-US" smtClean="0"/>
              <a:pPr/>
              <a:t>11</a:t>
            </a:fld>
            <a:endParaRPr lang="en-US"/>
          </a:p>
        </p:txBody>
      </p:sp>
      <p:sp>
        <p:nvSpPr>
          <p:cNvPr id="4" name="Text Placeholder 3">
            <a:extLst>
              <a:ext uri="{FF2B5EF4-FFF2-40B4-BE49-F238E27FC236}">
                <a16:creationId xmlns:a16="http://schemas.microsoft.com/office/drawing/2014/main" id="{44F05020-E668-2BF8-1C49-B7FB7AD5AE8A}"/>
              </a:ext>
            </a:extLst>
          </p:cNvPr>
          <p:cNvSpPr>
            <a:spLocks noGrp="1"/>
          </p:cNvSpPr>
          <p:nvPr>
            <p:ph type="body" sz="quarter" idx="13"/>
          </p:nvPr>
        </p:nvSpPr>
        <p:spPr>
          <a:xfrm>
            <a:off x="6707203" y="2332360"/>
            <a:ext cx="4654479" cy="3309488"/>
          </a:xfrm>
        </p:spPr>
        <p:txBody>
          <a:bodyPr/>
          <a:lstStyle/>
          <a:p>
            <a:pPr>
              <a:lnSpc>
                <a:spcPct val="100000"/>
              </a:lnSpc>
              <a:spcBef>
                <a:spcPts val="1800"/>
              </a:spcBef>
            </a:pPr>
            <a:r>
              <a:rPr lang="en-US" sz="2000" b="1">
                <a:solidFill>
                  <a:srgbClr val="D200B9"/>
                </a:solidFill>
              </a:rPr>
              <a:t>Proteins</a:t>
            </a:r>
            <a:r>
              <a:rPr lang="en-US" sz="2000"/>
              <a:t> play a variety of critical roles in our cells, acting as structural supports, biochemical catalysts, hormones, enzymes, and regulators of cell processes. Our bodies couldn’t function without proteins.</a:t>
            </a:r>
          </a:p>
          <a:p>
            <a:pPr>
              <a:lnSpc>
                <a:spcPct val="100000"/>
              </a:lnSpc>
              <a:spcBef>
                <a:spcPts val="1800"/>
              </a:spcBef>
            </a:pPr>
            <a:r>
              <a:rPr lang="en-US" sz="2000" b="1">
                <a:solidFill>
                  <a:srgbClr val="D200B9"/>
                </a:solidFill>
              </a:rPr>
              <a:t>Amino acids</a:t>
            </a:r>
            <a:r>
              <a:rPr lang="en-US" sz="2000"/>
              <a:t> assemble into proteins. </a:t>
            </a:r>
          </a:p>
        </p:txBody>
      </p:sp>
      <p:sp>
        <p:nvSpPr>
          <p:cNvPr id="43" name="Text Placeholder 4">
            <a:extLst>
              <a:ext uri="{FF2B5EF4-FFF2-40B4-BE49-F238E27FC236}">
                <a16:creationId xmlns:a16="http://schemas.microsoft.com/office/drawing/2014/main" id="{DFFD1D36-6B78-E27E-858A-ECB56615C0D7}"/>
              </a:ext>
            </a:extLst>
          </p:cNvPr>
          <p:cNvSpPr>
            <a:spLocks noGrp="1"/>
          </p:cNvSpPr>
          <p:nvPr>
            <p:ph type="body" sz="quarter" idx="11"/>
          </p:nvPr>
        </p:nvSpPr>
        <p:spPr>
          <a:xfrm>
            <a:off x="1438275" y="440575"/>
            <a:ext cx="10737965" cy="760623"/>
          </a:xfrm>
        </p:spPr>
        <p:txBody>
          <a:bodyPr/>
          <a:lstStyle/>
          <a:p>
            <a:pPr algn="ctr"/>
            <a:r>
              <a:rPr lang="en-US" i="0"/>
              <a:t>Amino Acids Assemble into Proteins</a:t>
            </a:r>
          </a:p>
        </p:txBody>
      </p:sp>
    </p:spTree>
    <p:extLst>
      <p:ext uri="{BB962C8B-B14F-4D97-AF65-F5344CB8AC3E}">
        <p14:creationId xmlns:p14="http://schemas.microsoft.com/office/powerpoint/2010/main" val="346827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535DA-163A-D1FF-5E98-47ADF36A4AD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BB98C0-1D26-6D53-BA48-D3464AE75D58}"/>
              </a:ext>
            </a:extLst>
          </p:cNvPr>
          <p:cNvSpPr>
            <a:spLocks noGrp="1"/>
          </p:cNvSpPr>
          <p:nvPr>
            <p:ph type="sldNum" sz="quarter" idx="4"/>
          </p:nvPr>
        </p:nvSpPr>
        <p:spPr/>
        <p:txBody>
          <a:bodyPr/>
          <a:lstStyle/>
          <a:p>
            <a:fld id="{24F349F3-CB17-4C05-B28E-3C9067437B1B}" type="slidenum">
              <a:rPr lang="en-US" smtClean="0"/>
              <a:pPr/>
              <a:t>12</a:t>
            </a:fld>
            <a:endParaRPr lang="en-US"/>
          </a:p>
        </p:txBody>
      </p:sp>
      <p:sp>
        <p:nvSpPr>
          <p:cNvPr id="7" name="Text Placeholder 6">
            <a:extLst>
              <a:ext uri="{FF2B5EF4-FFF2-40B4-BE49-F238E27FC236}">
                <a16:creationId xmlns:a16="http://schemas.microsoft.com/office/drawing/2014/main" id="{07D68461-C736-243B-9C4B-355D3A3961B5}"/>
              </a:ext>
            </a:extLst>
          </p:cNvPr>
          <p:cNvSpPr>
            <a:spLocks noGrp="1"/>
          </p:cNvSpPr>
          <p:nvPr>
            <p:ph type="body" sz="quarter" idx="13"/>
          </p:nvPr>
        </p:nvSpPr>
        <p:spPr>
          <a:xfrm>
            <a:off x="7011450" y="2259530"/>
            <a:ext cx="4745307" cy="2892828"/>
          </a:xfrm>
        </p:spPr>
        <p:txBody>
          <a:bodyPr/>
          <a:lstStyle/>
          <a:p>
            <a:pPr>
              <a:lnSpc>
                <a:spcPct val="100000"/>
              </a:lnSpc>
              <a:spcBef>
                <a:spcPts val="1200"/>
              </a:spcBef>
            </a:pPr>
            <a:r>
              <a:rPr lang="en-US" sz="2000" b="1"/>
              <a:t>Look at the five amino acids shown to the left.</a:t>
            </a:r>
          </a:p>
          <a:p>
            <a:pPr>
              <a:lnSpc>
                <a:spcPct val="100000"/>
              </a:lnSpc>
              <a:spcBef>
                <a:spcPts val="1200"/>
              </a:spcBef>
            </a:pPr>
            <a:endParaRPr lang="en-US" sz="2000" b="1">
              <a:solidFill>
                <a:srgbClr val="D200B9"/>
              </a:solidFill>
            </a:endParaRPr>
          </a:p>
          <a:p>
            <a:pPr>
              <a:lnSpc>
                <a:spcPct val="100000"/>
              </a:lnSpc>
              <a:spcBef>
                <a:spcPts val="1200"/>
              </a:spcBef>
            </a:pPr>
            <a:r>
              <a:rPr lang="en-US" sz="2000" b="1">
                <a:solidFill>
                  <a:srgbClr val="1CA64A"/>
                </a:solidFill>
              </a:rPr>
              <a:t>What is the same on each amino acid? </a:t>
            </a:r>
          </a:p>
          <a:p>
            <a:pPr>
              <a:lnSpc>
                <a:spcPct val="100000"/>
              </a:lnSpc>
              <a:spcBef>
                <a:spcPts val="1200"/>
              </a:spcBef>
            </a:pPr>
            <a:r>
              <a:rPr lang="en-US" sz="2000" b="1">
                <a:solidFill>
                  <a:srgbClr val="1CA64A"/>
                </a:solidFill>
              </a:rPr>
              <a:t>What is different?</a:t>
            </a:r>
          </a:p>
          <a:p>
            <a:pPr>
              <a:lnSpc>
                <a:spcPct val="100000"/>
              </a:lnSpc>
              <a:spcBef>
                <a:spcPts val="1200"/>
              </a:spcBef>
            </a:pPr>
            <a:r>
              <a:rPr lang="en-US" sz="2000" b="1">
                <a:solidFill>
                  <a:srgbClr val="1CA64A"/>
                </a:solidFill>
              </a:rPr>
              <a:t>What could the R-groups represent?</a:t>
            </a:r>
            <a:endParaRPr lang="en-US" sz="2000">
              <a:solidFill>
                <a:srgbClr val="1CA64A"/>
              </a:solidFill>
            </a:endParaRPr>
          </a:p>
          <a:p>
            <a:endParaRPr lang="en-US"/>
          </a:p>
        </p:txBody>
      </p:sp>
      <p:grpSp>
        <p:nvGrpSpPr>
          <p:cNvPr id="9" name="Group 8">
            <a:extLst>
              <a:ext uri="{FF2B5EF4-FFF2-40B4-BE49-F238E27FC236}">
                <a16:creationId xmlns:a16="http://schemas.microsoft.com/office/drawing/2014/main" id="{6EBA15BF-4AF0-5A94-FF99-D3FE6212AF9A}"/>
              </a:ext>
            </a:extLst>
          </p:cNvPr>
          <p:cNvGrpSpPr/>
          <p:nvPr/>
        </p:nvGrpSpPr>
        <p:grpSpPr>
          <a:xfrm>
            <a:off x="1963585" y="1858389"/>
            <a:ext cx="1813859" cy="1437912"/>
            <a:chOff x="2412482" y="1758290"/>
            <a:chExt cx="1408606" cy="1116653"/>
          </a:xfrm>
        </p:grpSpPr>
        <p:pic>
          <p:nvPicPr>
            <p:cNvPr id="39" name="Picture 38" descr="A yellow rectangular object with a black letter&#10;&#10;AI-generated content may be incorrect.">
              <a:extLst>
                <a:ext uri="{FF2B5EF4-FFF2-40B4-BE49-F238E27FC236}">
                  <a16:creationId xmlns:a16="http://schemas.microsoft.com/office/drawing/2014/main" id="{B352203C-330B-409F-D632-9E644E7461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631" y="1758290"/>
              <a:ext cx="422872" cy="561687"/>
            </a:xfrm>
            <a:prstGeom prst="rect">
              <a:avLst/>
            </a:prstGeom>
          </p:spPr>
        </p:pic>
        <p:pic>
          <p:nvPicPr>
            <p:cNvPr id="14" name="Picture 13" descr="A white circle with a black border&#10;&#10;AI-generated content may be incorrect.">
              <a:extLst>
                <a:ext uri="{FF2B5EF4-FFF2-40B4-BE49-F238E27FC236}">
                  <a16:creationId xmlns:a16="http://schemas.microsoft.com/office/drawing/2014/main" id="{7C77202B-1B17-6524-5041-1FD9F8DCB0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2482" y="2386058"/>
              <a:ext cx="344890" cy="232399"/>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24864B68-46D6-C05B-8905-D87F69D076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2263" y="2361999"/>
              <a:ext cx="280518" cy="280518"/>
            </a:xfrm>
            <a:prstGeom prst="rect">
              <a:avLst/>
            </a:prstGeom>
          </p:spPr>
        </p:pic>
        <p:pic>
          <p:nvPicPr>
            <p:cNvPr id="13" name="Picture 12" descr="A group of circles with letters and numbers&#10;&#10;AI-generated content may be incorrect.">
              <a:extLst>
                <a:ext uri="{FF2B5EF4-FFF2-40B4-BE49-F238E27FC236}">
                  <a16:creationId xmlns:a16="http://schemas.microsoft.com/office/drawing/2014/main" id="{FBD91471-C339-4C7D-53A5-CDC98CE793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34200" y="2139663"/>
              <a:ext cx="800775" cy="735280"/>
            </a:xfrm>
            <a:prstGeom prst="rect">
              <a:avLst/>
            </a:prstGeom>
          </p:spPr>
        </p:pic>
        <p:pic>
          <p:nvPicPr>
            <p:cNvPr id="40" name="Picture 39" descr="A white circle with a black border&#10;&#10;AI-generated content may be incorrect.">
              <a:extLst>
                <a:ext uri="{FF2B5EF4-FFF2-40B4-BE49-F238E27FC236}">
                  <a16:creationId xmlns:a16="http://schemas.microsoft.com/office/drawing/2014/main" id="{2E112EAD-5B1E-32C4-D940-987DECD971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3476198" y="2493810"/>
              <a:ext cx="344890" cy="232399"/>
            </a:xfrm>
            <a:prstGeom prst="rect">
              <a:avLst/>
            </a:prstGeom>
          </p:spPr>
        </p:pic>
      </p:grpSp>
      <p:grpSp>
        <p:nvGrpSpPr>
          <p:cNvPr id="32" name="Group 31">
            <a:extLst>
              <a:ext uri="{FF2B5EF4-FFF2-40B4-BE49-F238E27FC236}">
                <a16:creationId xmlns:a16="http://schemas.microsoft.com/office/drawing/2014/main" id="{A4306465-5333-D253-5FAD-7E945EE0C63F}"/>
              </a:ext>
            </a:extLst>
          </p:cNvPr>
          <p:cNvGrpSpPr/>
          <p:nvPr/>
        </p:nvGrpSpPr>
        <p:grpSpPr>
          <a:xfrm>
            <a:off x="1963585" y="4832203"/>
            <a:ext cx="1814754" cy="1439829"/>
            <a:chOff x="2287847" y="3861018"/>
            <a:chExt cx="1409301" cy="1118142"/>
          </a:xfrm>
        </p:grpSpPr>
        <p:pic>
          <p:nvPicPr>
            <p:cNvPr id="35" name="Picture 34" descr="A red rectangular object with a black letter&#10;&#10;AI-generated content may be incorrect.">
              <a:extLst>
                <a:ext uri="{FF2B5EF4-FFF2-40B4-BE49-F238E27FC236}">
                  <a16:creationId xmlns:a16="http://schemas.microsoft.com/office/drawing/2014/main" id="{1312C277-0AF6-8595-7E05-CD41A7084C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0176" y="3861018"/>
              <a:ext cx="422872" cy="561687"/>
            </a:xfrm>
            <a:prstGeom prst="rect">
              <a:avLst/>
            </a:prstGeom>
          </p:spPr>
        </p:pic>
        <p:pic>
          <p:nvPicPr>
            <p:cNvPr id="27" name="Picture 26" descr="A white circle with a black border&#10;&#10;AI-generated content may be incorrect.">
              <a:extLst>
                <a:ext uri="{FF2B5EF4-FFF2-40B4-BE49-F238E27FC236}">
                  <a16:creationId xmlns:a16="http://schemas.microsoft.com/office/drawing/2014/main" id="{6D18CEAD-DF67-1492-58C9-E8357BF3F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7847" y="4484454"/>
              <a:ext cx="344890" cy="232399"/>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9B4546A6-F9D8-874F-9962-1A448BCD10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9890" y="4460240"/>
              <a:ext cx="280518" cy="280518"/>
            </a:xfrm>
            <a:prstGeom prst="rect">
              <a:avLst/>
            </a:prstGeom>
          </p:spPr>
        </p:pic>
        <p:pic>
          <p:nvPicPr>
            <p:cNvPr id="26" name="Picture 25" descr="A group of circles with letters and numbers&#10;&#10;AI-generated content may be incorrect.">
              <a:extLst>
                <a:ext uri="{FF2B5EF4-FFF2-40B4-BE49-F238E27FC236}">
                  <a16:creationId xmlns:a16="http://schemas.microsoft.com/office/drawing/2014/main" id="{4B25A606-E3E4-40FA-FEEA-60A65DA996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1827" y="4243880"/>
              <a:ext cx="800775" cy="735280"/>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A41B0698-4492-2450-CE42-271EDB1FAD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3352258" y="4594638"/>
              <a:ext cx="344890" cy="232399"/>
            </a:xfrm>
            <a:prstGeom prst="rect">
              <a:avLst/>
            </a:prstGeom>
          </p:spPr>
        </p:pic>
      </p:grpSp>
      <p:grpSp>
        <p:nvGrpSpPr>
          <p:cNvPr id="34" name="Group 33">
            <a:extLst>
              <a:ext uri="{FF2B5EF4-FFF2-40B4-BE49-F238E27FC236}">
                <a16:creationId xmlns:a16="http://schemas.microsoft.com/office/drawing/2014/main" id="{CF5B0A25-57C3-9456-07CA-E6B90FA62289}"/>
              </a:ext>
            </a:extLst>
          </p:cNvPr>
          <p:cNvGrpSpPr/>
          <p:nvPr/>
        </p:nvGrpSpPr>
        <p:grpSpPr>
          <a:xfrm>
            <a:off x="4923356" y="4913649"/>
            <a:ext cx="1793162" cy="1442701"/>
            <a:chOff x="4021349" y="4355666"/>
            <a:chExt cx="1392533" cy="1120372"/>
          </a:xfrm>
        </p:grpSpPr>
        <p:pic>
          <p:nvPicPr>
            <p:cNvPr id="33" name="Picture 32" descr="A blue rectangular object with a black letter&#10;&#10;AI-generated content may be incorrect.">
              <a:extLst>
                <a:ext uri="{FF2B5EF4-FFF2-40B4-BE49-F238E27FC236}">
                  <a16:creationId xmlns:a16="http://schemas.microsoft.com/office/drawing/2014/main" id="{C2B3854A-4D7B-4063-5B93-95DDD6C0AB9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74356" y="4355666"/>
              <a:ext cx="422872" cy="561687"/>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3A308550-5F99-EC72-8A70-DAE5CA6F0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1349" y="4981333"/>
              <a:ext cx="344890" cy="232399"/>
            </a:xfrm>
            <a:prstGeom prst="rect">
              <a:avLst/>
            </a:prstGeom>
          </p:spPr>
        </p:pic>
        <p:pic>
          <p:nvPicPr>
            <p:cNvPr id="21" name="Picture 20" descr="A red circle with black objects in it&#10;&#10;AI-generated content may be incorrect.">
              <a:extLst>
                <a:ext uri="{FF2B5EF4-FFF2-40B4-BE49-F238E27FC236}">
                  <a16:creationId xmlns:a16="http://schemas.microsoft.com/office/drawing/2014/main" id="{E8486D9F-16FE-4B0F-8E63-4A476B5B9A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1442" y="4957118"/>
              <a:ext cx="280518" cy="280518"/>
            </a:xfrm>
            <a:prstGeom prst="rect">
              <a:avLst/>
            </a:prstGeom>
          </p:spPr>
        </p:pic>
        <p:pic>
          <p:nvPicPr>
            <p:cNvPr id="22" name="Picture 21" descr="A group of circles with letters and numbers&#10;&#10;AI-generated content may be incorrect.">
              <a:extLst>
                <a:ext uri="{FF2B5EF4-FFF2-40B4-BE49-F238E27FC236}">
                  <a16:creationId xmlns:a16="http://schemas.microsoft.com/office/drawing/2014/main" id="{65FDE7F7-9CA5-9CBF-D402-EF0329EF47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9355" y="4740758"/>
              <a:ext cx="800775" cy="735280"/>
            </a:xfrm>
            <a:prstGeom prst="rect">
              <a:avLst/>
            </a:prstGeom>
          </p:spPr>
        </p:pic>
        <p:pic>
          <p:nvPicPr>
            <p:cNvPr id="42" name="Picture 41" descr="A white circle with a black border&#10;&#10;AI-generated content may be incorrect.">
              <a:extLst>
                <a:ext uri="{FF2B5EF4-FFF2-40B4-BE49-F238E27FC236}">
                  <a16:creationId xmlns:a16="http://schemas.microsoft.com/office/drawing/2014/main" id="{0D3D155D-3594-BC53-374B-0FA55F791B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5068992" y="5081711"/>
              <a:ext cx="344890" cy="232399"/>
            </a:xfrm>
            <a:prstGeom prst="rect">
              <a:avLst/>
            </a:prstGeom>
          </p:spPr>
        </p:pic>
      </p:grpSp>
      <p:grpSp>
        <p:nvGrpSpPr>
          <p:cNvPr id="12" name="Group 11">
            <a:extLst>
              <a:ext uri="{FF2B5EF4-FFF2-40B4-BE49-F238E27FC236}">
                <a16:creationId xmlns:a16="http://schemas.microsoft.com/office/drawing/2014/main" id="{B4AD208C-20F9-BA0B-7C32-2A6D3F706245}"/>
              </a:ext>
            </a:extLst>
          </p:cNvPr>
          <p:cNvGrpSpPr/>
          <p:nvPr/>
        </p:nvGrpSpPr>
        <p:grpSpPr>
          <a:xfrm>
            <a:off x="3397139" y="3533836"/>
            <a:ext cx="1808728" cy="1452785"/>
            <a:chOff x="3317530" y="2854855"/>
            <a:chExt cx="1404621" cy="1128203"/>
          </a:xfrm>
        </p:grpSpPr>
        <p:pic>
          <p:nvPicPr>
            <p:cNvPr id="37" name="Picture 36" descr="A white object with a black letter&#10;&#10;AI-generated content may be incorrect.">
              <a:extLst>
                <a:ext uri="{FF2B5EF4-FFF2-40B4-BE49-F238E27FC236}">
                  <a16:creationId xmlns:a16="http://schemas.microsoft.com/office/drawing/2014/main" id="{151BF83B-EB7A-640F-DB01-9D428C64EA7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59107" y="2854855"/>
              <a:ext cx="422872" cy="561687"/>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4D919139-EC3C-357F-04CC-67852D3C20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7530" y="3482377"/>
              <a:ext cx="344890" cy="232399"/>
            </a:xfrm>
            <a:prstGeom prst="rect">
              <a:avLst/>
            </a:prstGeom>
          </p:spPr>
        </p:pic>
        <p:pic>
          <p:nvPicPr>
            <p:cNvPr id="29" name="Picture 28" descr="A red circle with black objects in it&#10;&#10;AI-generated content may be incorrect.">
              <a:extLst>
                <a:ext uri="{FF2B5EF4-FFF2-40B4-BE49-F238E27FC236}">
                  <a16:creationId xmlns:a16="http://schemas.microsoft.com/office/drawing/2014/main" id="{76226C7B-8C17-38F9-D78E-EE6F237010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5671" y="3464138"/>
              <a:ext cx="280518" cy="280518"/>
            </a:xfrm>
            <a:prstGeom prst="rect">
              <a:avLst/>
            </a:prstGeom>
          </p:spPr>
        </p:pic>
        <p:pic>
          <p:nvPicPr>
            <p:cNvPr id="30" name="Picture 29" descr="A group of circles with letters and numbers&#10;&#10;AI-generated content may be incorrect.">
              <a:extLst>
                <a:ext uri="{FF2B5EF4-FFF2-40B4-BE49-F238E27FC236}">
                  <a16:creationId xmlns:a16="http://schemas.microsoft.com/office/drawing/2014/main" id="{B467C668-A5F7-5C72-8CA3-FBE2F9ACC6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5536" y="3247778"/>
              <a:ext cx="800775" cy="735280"/>
            </a:xfrm>
            <a:prstGeom prst="rect">
              <a:avLst/>
            </a:prstGeom>
          </p:spPr>
        </p:pic>
        <p:pic>
          <p:nvPicPr>
            <p:cNvPr id="43" name="Picture 42" descr="A white circle with a black border&#10;&#10;AI-generated content may be incorrect.">
              <a:extLst>
                <a:ext uri="{FF2B5EF4-FFF2-40B4-BE49-F238E27FC236}">
                  <a16:creationId xmlns:a16="http://schemas.microsoft.com/office/drawing/2014/main" id="{1B9C27D9-42BD-1067-6D2F-0F5A4F2006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4377261" y="3600220"/>
              <a:ext cx="344890" cy="232399"/>
            </a:xfrm>
            <a:prstGeom prst="rect">
              <a:avLst/>
            </a:prstGeom>
          </p:spPr>
        </p:pic>
      </p:grpSp>
      <p:grpSp>
        <p:nvGrpSpPr>
          <p:cNvPr id="8" name="Group 7">
            <a:extLst>
              <a:ext uri="{FF2B5EF4-FFF2-40B4-BE49-F238E27FC236}">
                <a16:creationId xmlns:a16="http://schemas.microsoft.com/office/drawing/2014/main" id="{BEBE871B-D132-0882-EDBC-E35044A867B2}"/>
              </a:ext>
            </a:extLst>
          </p:cNvPr>
          <p:cNvGrpSpPr/>
          <p:nvPr/>
        </p:nvGrpSpPr>
        <p:grpSpPr>
          <a:xfrm>
            <a:off x="4777623" y="1845673"/>
            <a:ext cx="1797387" cy="1440745"/>
            <a:chOff x="3099137" y="759988"/>
            <a:chExt cx="1395814" cy="1118853"/>
          </a:xfrm>
        </p:grpSpPr>
        <p:pic>
          <p:nvPicPr>
            <p:cNvPr id="10" name="Picture 9" descr="A green square with a black letter&#10;&#10;AI-generated content may be incorrect.">
              <a:extLst>
                <a:ext uri="{FF2B5EF4-FFF2-40B4-BE49-F238E27FC236}">
                  <a16:creationId xmlns:a16="http://schemas.microsoft.com/office/drawing/2014/main" id="{F5B580B8-A82F-6CD1-EB6A-D279CD30E27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34975" y="759988"/>
              <a:ext cx="406566" cy="540029"/>
            </a:xfrm>
            <a:prstGeom prst="rect">
              <a:avLst/>
            </a:prstGeom>
          </p:spPr>
        </p:pic>
        <p:pic>
          <p:nvPicPr>
            <p:cNvPr id="17" name="Picture 16" descr="A red circle with black objects in it&#10;&#10;AI-generated content may be incorrect.">
              <a:extLst>
                <a:ext uri="{FF2B5EF4-FFF2-40B4-BE49-F238E27FC236}">
                  <a16:creationId xmlns:a16="http://schemas.microsoft.com/office/drawing/2014/main" id="{D161A7CB-5E70-F8A0-1F5D-DA0F4FA34A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1300" y="1359921"/>
              <a:ext cx="280518" cy="280518"/>
            </a:xfrm>
            <a:prstGeom prst="rect">
              <a:avLst/>
            </a:prstGeom>
          </p:spPr>
        </p:pic>
        <p:pic>
          <p:nvPicPr>
            <p:cNvPr id="19" name="Picture 18" descr="A white circle with a black border&#10;&#10;AI-generated content may be incorrect.">
              <a:extLst>
                <a:ext uri="{FF2B5EF4-FFF2-40B4-BE49-F238E27FC236}">
                  <a16:creationId xmlns:a16="http://schemas.microsoft.com/office/drawing/2014/main" id="{1C3A29A2-A73A-02E9-3639-E7AE224785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9137" y="1378160"/>
              <a:ext cx="344890" cy="232399"/>
            </a:xfrm>
            <a:prstGeom prst="rect">
              <a:avLst/>
            </a:prstGeom>
          </p:spPr>
        </p:pic>
        <p:pic>
          <p:nvPicPr>
            <p:cNvPr id="18" name="Picture 17" descr="A group of circles with letters and numbers&#10;&#10;AI-generated content may be incorrect.">
              <a:extLst>
                <a:ext uri="{FF2B5EF4-FFF2-40B4-BE49-F238E27FC236}">
                  <a16:creationId xmlns:a16="http://schemas.microsoft.com/office/drawing/2014/main" id="{87988D37-F2DD-851D-A5BF-824503BE11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3237" y="1143561"/>
              <a:ext cx="800775" cy="735280"/>
            </a:xfrm>
            <a:prstGeom prst="rect">
              <a:avLst/>
            </a:prstGeom>
          </p:spPr>
        </p:pic>
        <p:pic>
          <p:nvPicPr>
            <p:cNvPr id="44" name="Picture 43" descr="A white circle with a black border&#10;&#10;AI-generated content may be incorrect.">
              <a:extLst>
                <a:ext uri="{FF2B5EF4-FFF2-40B4-BE49-F238E27FC236}">
                  <a16:creationId xmlns:a16="http://schemas.microsoft.com/office/drawing/2014/main" id="{62AAD17C-1F6F-825F-80D9-D4B3596C33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4150061" y="1486268"/>
              <a:ext cx="344890" cy="232399"/>
            </a:xfrm>
            <a:prstGeom prst="rect">
              <a:avLst/>
            </a:prstGeom>
          </p:spPr>
        </p:pic>
      </p:grpSp>
      <p:sp>
        <p:nvSpPr>
          <p:cNvPr id="3" name="Text Placeholder 4">
            <a:extLst>
              <a:ext uri="{FF2B5EF4-FFF2-40B4-BE49-F238E27FC236}">
                <a16:creationId xmlns:a16="http://schemas.microsoft.com/office/drawing/2014/main" id="{9437C86F-65D9-3C34-FB3B-3456E383DD67}"/>
              </a:ext>
            </a:extLst>
          </p:cNvPr>
          <p:cNvSpPr txBox="1">
            <a:spLocks/>
          </p:cNvSpPr>
          <p:nvPr/>
        </p:nvSpPr>
        <p:spPr>
          <a:xfrm>
            <a:off x="1590676" y="438096"/>
            <a:ext cx="9153524" cy="12694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 Structure – </a:t>
            </a:r>
          </a:p>
          <a:p>
            <a:pPr algn="ctr"/>
            <a:r>
              <a:rPr lang="en-US" i="0"/>
              <a:t>Similarities &amp; Differences</a:t>
            </a:r>
          </a:p>
        </p:txBody>
      </p:sp>
    </p:spTree>
    <p:extLst>
      <p:ext uri="{BB962C8B-B14F-4D97-AF65-F5344CB8AC3E}">
        <p14:creationId xmlns:p14="http://schemas.microsoft.com/office/powerpoint/2010/main" val="1087893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31C70FD8-366D-601A-EA82-C9EE0531A2F7}"/>
              </a:ext>
            </a:extLst>
          </p:cNvPr>
          <p:cNvPicPr>
            <a:picLocks noChangeAspect="1"/>
          </p:cNvPicPr>
          <p:nvPr/>
        </p:nvPicPr>
        <p:blipFill>
          <a:blip r:embed="rId3"/>
          <a:srcRect t="-1265225" r="16844" b="-8"/>
          <a:stretch>
            <a:fillRect/>
          </a:stretch>
        </p:blipFill>
        <p:spPr>
          <a:xfrm>
            <a:off x="1632344" y="2767728"/>
            <a:ext cx="4720050" cy="172033"/>
          </a:xfrm>
          <a:prstGeom prst="rect">
            <a:avLst/>
          </a:prstGeom>
        </p:spPr>
      </p:pic>
      <p:grpSp>
        <p:nvGrpSpPr>
          <p:cNvPr id="12" name="Group 11">
            <a:extLst>
              <a:ext uri="{FF2B5EF4-FFF2-40B4-BE49-F238E27FC236}">
                <a16:creationId xmlns:a16="http://schemas.microsoft.com/office/drawing/2014/main" id="{0E8CD1F5-64D4-6009-D060-DA0B65248FC5}"/>
              </a:ext>
            </a:extLst>
          </p:cNvPr>
          <p:cNvGrpSpPr/>
          <p:nvPr/>
        </p:nvGrpSpPr>
        <p:grpSpPr>
          <a:xfrm>
            <a:off x="3332918" y="1901133"/>
            <a:ext cx="2945106" cy="2339467"/>
            <a:chOff x="3099137" y="770066"/>
            <a:chExt cx="1395814" cy="1108775"/>
          </a:xfrm>
        </p:grpSpPr>
        <p:pic>
          <p:nvPicPr>
            <p:cNvPr id="13" name="Picture 12" descr="A green square with a black letter&#10;&#10;AI-generated content may be incorrect.">
              <a:extLst>
                <a:ext uri="{FF2B5EF4-FFF2-40B4-BE49-F238E27FC236}">
                  <a16:creationId xmlns:a16="http://schemas.microsoft.com/office/drawing/2014/main" id="{E38074C6-0837-6F36-502C-6119C2AE9F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4975" y="770066"/>
              <a:ext cx="406566" cy="540029"/>
            </a:xfrm>
            <a:prstGeom prst="rect">
              <a:avLst/>
            </a:prstGeom>
          </p:spPr>
        </p:pic>
        <p:pic>
          <p:nvPicPr>
            <p:cNvPr id="14" name="Picture 13" descr="A red circle with black objects in it&#10;&#10;AI-generated content may be incorrect.">
              <a:extLst>
                <a:ext uri="{FF2B5EF4-FFF2-40B4-BE49-F238E27FC236}">
                  <a16:creationId xmlns:a16="http://schemas.microsoft.com/office/drawing/2014/main" id="{D39773A2-DC13-08A1-A23F-C87E0F58BE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1300" y="1359921"/>
              <a:ext cx="280518" cy="280518"/>
            </a:xfrm>
            <a:prstGeom prst="rect">
              <a:avLst/>
            </a:prstGeom>
          </p:spPr>
        </p:pic>
        <p:pic>
          <p:nvPicPr>
            <p:cNvPr id="15" name="Picture 14" descr="A white circle with a black border&#10;&#10;AI-generated content may be incorrect.">
              <a:extLst>
                <a:ext uri="{FF2B5EF4-FFF2-40B4-BE49-F238E27FC236}">
                  <a16:creationId xmlns:a16="http://schemas.microsoft.com/office/drawing/2014/main" id="{5CFAA1CA-AA43-8B1C-F525-7A31372EBC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99137" y="1378160"/>
              <a:ext cx="344890" cy="232399"/>
            </a:xfrm>
            <a:prstGeom prst="rect">
              <a:avLst/>
            </a:prstGeom>
          </p:spPr>
        </p:pic>
        <p:pic>
          <p:nvPicPr>
            <p:cNvPr id="20" name="Picture 19" descr="A group of circles with letters and numbers&#10;&#10;AI-generated content may be incorrect.">
              <a:extLst>
                <a:ext uri="{FF2B5EF4-FFF2-40B4-BE49-F238E27FC236}">
                  <a16:creationId xmlns:a16="http://schemas.microsoft.com/office/drawing/2014/main" id="{336D1B03-AC66-8A68-AD1F-A5317B5257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03237" y="1143561"/>
              <a:ext cx="800775" cy="735280"/>
            </a:xfrm>
            <a:prstGeom prst="rect">
              <a:avLst/>
            </a:prstGeom>
          </p:spPr>
        </p:pic>
        <p:pic>
          <p:nvPicPr>
            <p:cNvPr id="21" name="Picture 20" descr="A white circle with a black border&#10;&#10;AI-generated content may be incorrect.">
              <a:extLst>
                <a:ext uri="{FF2B5EF4-FFF2-40B4-BE49-F238E27FC236}">
                  <a16:creationId xmlns:a16="http://schemas.microsoft.com/office/drawing/2014/main" id="{3806A041-3CF8-EA22-CAAE-9C2710646F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2669960">
              <a:off x="4150061" y="1486268"/>
              <a:ext cx="344890" cy="232399"/>
            </a:xfrm>
            <a:prstGeom prst="rect">
              <a:avLst/>
            </a:prstGeom>
          </p:spPr>
        </p:pic>
      </p:grpSp>
      <p:sp>
        <p:nvSpPr>
          <p:cNvPr id="2" name="Slide Number Placeholder 1">
            <a:extLst>
              <a:ext uri="{FF2B5EF4-FFF2-40B4-BE49-F238E27FC236}">
                <a16:creationId xmlns:a16="http://schemas.microsoft.com/office/drawing/2014/main" id="{699A8F1A-537F-4289-F4AB-2E21B6F2307F}"/>
              </a:ext>
            </a:extLst>
          </p:cNvPr>
          <p:cNvSpPr>
            <a:spLocks noGrp="1"/>
          </p:cNvSpPr>
          <p:nvPr>
            <p:ph type="sldNum" sz="quarter" idx="4"/>
          </p:nvPr>
        </p:nvSpPr>
        <p:spPr/>
        <p:txBody>
          <a:bodyPr/>
          <a:lstStyle/>
          <a:p>
            <a:fld id="{24F349F3-CB17-4C05-B28E-3C9067437B1B}" type="slidenum">
              <a:rPr lang="en-US" smtClean="0"/>
              <a:pPr/>
              <a:t>13</a:t>
            </a:fld>
            <a:endParaRPr lang="en-US"/>
          </a:p>
        </p:txBody>
      </p:sp>
      <p:sp>
        <p:nvSpPr>
          <p:cNvPr id="47" name="TextBox 46">
            <a:extLst>
              <a:ext uri="{FF2B5EF4-FFF2-40B4-BE49-F238E27FC236}">
                <a16:creationId xmlns:a16="http://schemas.microsoft.com/office/drawing/2014/main" id="{0752D07B-156C-F561-7941-E2E4C7B669AA}"/>
              </a:ext>
            </a:extLst>
          </p:cNvPr>
          <p:cNvSpPr txBox="1"/>
          <p:nvPr/>
        </p:nvSpPr>
        <p:spPr>
          <a:xfrm>
            <a:off x="2569443" y="4303135"/>
            <a:ext cx="1504950" cy="646331"/>
          </a:xfrm>
          <a:prstGeom prst="rect">
            <a:avLst/>
          </a:prstGeom>
          <a:noFill/>
        </p:spPr>
        <p:txBody>
          <a:bodyPr wrap="square" lIns="91440" tIns="45720" rIns="91440" bIns="45720" rtlCol="0" anchor="t">
            <a:spAutoFit/>
          </a:bodyPr>
          <a:lstStyle/>
          <a:p>
            <a:pPr algn="ctr"/>
            <a:r>
              <a:rPr lang="en-US" b="1"/>
              <a:t>Amino</a:t>
            </a:r>
          </a:p>
          <a:p>
            <a:pPr algn="ctr"/>
            <a:r>
              <a:rPr lang="en-US" b="1"/>
              <a:t>Group</a:t>
            </a:r>
            <a:endParaRPr lang="en-US" b="1">
              <a:ea typeface="Calibri"/>
              <a:cs typeface="Calibri"/>
            </a:endParaRPr>
          </a:p>
        </p:txBody>
      </p:sp>
      <p:sp>
        <p:nvSpPr>
          <p:cNvPr id="48" name="TextBox 47">
            <a:extLst>
              <a:ext uri="{FF2B5EF4-FFF2-40B4-BE49-F238E27FC236}">
                <a16:creationId xmlns:a16="http://schemas.microsoft.com/office/drawing/2014/main" id="{CD8910E5-2C4F-4D97-3B3E-2A05638D0424}"/>
              </a:ext>
            </a:extLst>
          </p:cNvPr>
          <p:cNvSpPr txBox="1"/>
          <p:nvPr/>
        </p:nvSpPr>
        <p:spPr>
          <a:xfrm>
            <a:off x="4913267" y="4560212"/>
            <a:ext cx="1623207" cy="646331"/>
          </a:xfrm>
          <a:prstGeom prst="rect">
            <a:avLst/>
          </a:prstGeom>
          <a:noFill/>
        </p:spPr>
        <p:txBody>
          <a:bodyPr wrap="square" rtlCol="0">
            <a:spAutoFit/>
          </a:bodyPr>
          <a:lstStyle/>
          <a:p>
            <a:pPr algn="ctr"/>
            <a:r>
              <a:rPr lang="en-US" b="1"/>
              <a:t>Carboxyl Group</a:t>
            </a:r>
          </a:p>
        </p:txBody>
      </p:sp>
      <p:sp>
        <p:nvSpPr>
          <p:cNvPr id="3" name="TextBox 2">
            <a:extLst>
              <a:ext uri="{FF2B5EF4-FFF2-40B4-BE49-F238E27FC236}">
                <a16:creationId xmlns:a16="http://schemas.microsoft.com/office/drawing/2014/main" id="{DAB72B0D-5096-51A4-0E84-AE4578AF27B6}"/>
              </a:ext>
            </a:extLst>
          </p:cNvPr>
          <p:cNvSpPr txBox="1"/>
          <p:nvPr/>
        </p:nvSpPr>
        <p:spPr>
          <a:xfrm>
            <a:off x="3696769" y="4835775"/>
            <a:ext cx="1623207" cy="646331"/>
          </a:xfrm>
          <a:prstGeom prst="rect">
            <a:avLst/>
          </a:prstGeom>
          <a:noFill/>
        </p:spPr>
        <p:txBody>
          <a:bodyPr wrap="square" rtlCol="0">
            <a:spAutoFit/>
          </a:bodyPr>
          <a:lstStyle/>
          <a:p>
            <a:pPr algn="ctr"/>
            <a:r>
              <a:rPr lang="en-US" b="1"/>
              <a:t>Alpha</a:t>
            </a:r>
          </a:p>
          <a:p>
            <a:pPr algn="ctr"/>
            <a:r>
              <a:rPr lang="en-US" b="1"/>
              <a:t>Carbon</a:t>
            </a:r>
          </a:p>
        </p:txBody>
      </p:sp>
      <p:sp>
        <p:nvSpPr>
          <p:cNvPr id="4" name="TextBox 3">
            <a:extLst>
              <a:ext uri="{FF2B5EF4-FFF2-40B4-BE49-F238E27FC236}">
                <a16:creationId xmlns:a16="http://schemas.microsoft.com/office/drawing/2014/main" id="{ED0A257A-4C8C-8AC2-21D9-E9199A075DD7}"/>
              </a:ext>
            </a:extLst>
          </p:cNvPr>
          <p:cNvSpPr txBox="1"/>
          <p:nvPr/>
        </p:nvSpPr>
        <p:spPr>
          <a:xfrm>
            <a:off x="1358106" y="2002647"/>
            <a:ext cx="1623207" cy="646331"/>
          </a:xfrm>
          <a:prstGeom prst="rect">
            <a:avLst/>
          </a:prstGeom>
          <a:noFill/>
        </p:spPr>
        <p:txBody>
          <a:bodyPr wrap="square" rtlCol="0">
            <a:spAutoFit/>
          </a:bodyPr>
          <a:lstStyle/>
          <a:p>
            <a:pPr algn="ctr"/>
            <a:r>
              <a:rPr lang="en-US" b="1">
                <a:solidFill>
                  <a:srgbClr val="D200B9"/>
                </a:solidFill>
              </a:rPr>
              <a:t>R-Group</a:t>
            </a:r>
          </a:p>
          <a:p>
            <a:pPr algn="ctr"/>
            <a:r>
              <a:rPr lang="en-US" b="1">
                <a:solidFill>
                  <a:srgbClr val="D200B9"/>
                </a:solidFill>
              </a:rPr>
              <a:t>or side chain</a:t>
            </a:r>
          </a:p>
        </p:txBody>
      </p:sp>
      <p:sp>
        <p:nvSpPr>
          <p:cNvPr id="8" name="Text Placeholder 4">
            <a:extLst>
              <a:ext uri="{FF2B5EF4-FFF2-40B4-BE49-F238E27FC236}">
                <a16:creationId xmlns:a16="http://schemas.microsoft.com/office/drawing/2014/main" id="{C8F13DA1-5A49-7581-741B-61266D068256}"/>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 Parts</a:t>
            </a:r>
          </a:p>
        </p:txBody>
      </p:sp>
      <p:pic>
        <p:nvPicPr>
          <p:cNvPr id="22" name="Picture 21">
            <a:extLst>
              <a:ext uri="{FF2B5EF4-FFF2-40B4-BE49-F238E27FC236}">
                <a16:creationId xmlns:a16="http://schemas.microsoft.com/office/drawing/2014/main" id="{138871C2-0E5F-E8C0-1E5E-604AF93063E8}"/>
              </a:ext>
            </a:extLst>
          </p:cNvPr>
          <p:cNvPicPr>
            <a:picLocks noChangeAspect="1"/>
          </p:cNvPicPr>
          <p:nvPr/>
        </p:nvPicPr>
        <p:blipFill>
          <a:blip r:embed="rId8">
            <a:duotone>
              <a:schemeClr val="accent5">
                <a:shade val="45000"/>
                <a:satMod val="135000"/>
              </a:schemeClr>
              <a:prstClr val="white"/>
            </a:duotone>
          </a:blip>
          <a:stretch>
            <a:fillRect/>
          </a:stretch>
        </p:blipFill>
        <p:spPr>
          <a:xfrm>
            <a:off x="2641375" y="3040571"/>
            <a:ext cx="330159" cy="1878367"/>
          </a:xfrm>
          <a:prstGeom prst="rect">
            <a:avLst/>
          </a:prstGeom>
        </p:spPr>
      </p:pic>
      <p:cxnSp>
        <p:nvCxnSpPr>
          <p:cNvPr id="25" name="Straight Connector 24">
            <a:extLst>
              <a:ext uri="{FF2B5EF4-FFF2-40B4-BE49-F238E27FC236}">
                <a16:creationId xmlns:a16="http://schemas.microsoft.com/office/drawing/2014/main" id="{9DAFE7F8-3ADE-404C-95B9-685A74A3F653}"/>
              </a:ext>
            </a:extLst>
          </p:cNvPr>
          <p:cNvCxnSpPr>
            <a:cxnSpLocks/>
          </p:cNvCxnSpPr>
          <p:nvPr/>
        </p:nvCxnSpPr>
        <p:spPr>
          <a:xfrm flipV="1">
            <a:off x="4465516" y="3429000"/>
            <a:ext cx="4923" cy="1340705"/>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8CB9B75-2A79-935A-9DB8-D28018937869}"/>
              </a:ext>
            </a:extLst>
          </p:cNvPr>
          <p:cNvSpPr txBox="1"/>
          <p:nvPr/>
        </p:nvSpPr>
        <p:spPr>
          <a:xfrm>
            <a:off x="1270475" y="3730020"/>
            <a:ext cx="1623207" cy="369332"/>
          </a:xfrm>
          <a:prstGeom prst="rect">
            <a:avLst/>
          </a:prstGeom>
          <a:noFill/>
        </p:spPr>
        <p:txBody>
          <a:bodyPr wrap="square" rtlCol="0">
            <a:spAutoFit/>
          </a:bodyPr>
          <a:lstStyle/>
          <a:p>
            <a:pPr algn="ctr"/>
            <a:r>
              <a:rPr lang="en-US" b="1">
                <a:solidFill>
                  <a:srgbClr val="D200B9"/>
                </a:solidFill>
              </a:rPr>
              <a:t>Backbone</a:t>
            </a:r>
          </a:p>
        </p:txBody>
      </p:sp>
      <p:cxnSp>
        <p:nvCxnSpPr>
          <p:cNvPr id="32" name="Straight Connector 31">
            <a:extLst>
              <a:ext uri="{FF2B5EF4-FFF2-40B4-BE49-F238E27FC236}">
                <a16:creationId xmlns:a16="http://schemas.microsoft.com/office/drawing/2014/main" id="{FA931181-013D-C045-047B-AD0D616F2A70}"/>
              </a:ext>
            </a:extLst>
          </p:cNvPr>
          <p:cNvCxnSpPr>
            <a:cxnSpLocks/>
          </p:cNvCxnSpPr>
          <p:nvPr/>
        </p:nvCxnSpPr>
        <p:spPr>
          <a:xfrm flipH="1">
            <a:off x="3379111" y="4099352"/>
            <a:ext cx="97044" cy="22811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E24F0561-368D-AC13-1A95-AFC676109C10}"/>
              </a:ext>
            </a:extLst>
          </p:cNvPr>
          <p:cNvPicPr>
            <a:picLocks noChangeAspect="1"/>
          </p:cNvPicPr>
          <p:nvPr/>
        </p:nvPicPr>
        <p:blipFill>
          <a:blip r:embed="rId8">
            <a:duotone>
              <a:schemeClr val="accent5">
                <a:shade val="45000"/>
                <a:satMod val="135000"/>
              </a:schemeClr>
              <a:prstClr val="white"/>
            </a:duotone>
          </a:blip>
          <a:stretch>
            <a:fillRect/>
          </a:stretch>
        </p:blipFill>
        <p:spPr>
          <a:xfrm>
            <a:off x="2796517" y="1849862"/>
            <a:ext cx="330159" cy="1013685"/>
          </a:xfrm>
          <a:prstGeom prst="rect">
            <a:avLst/>
          </a:prstGeom>
        </p:spPr>
      </p:pic>
      <p:sp>
        <p:nvSpPr>
          <p:cNvPr id="5" name="Left Bracket 4">
            <a:extLst>
              <a:ext uri="{FF2B5EF4-FFF2-40B4-BE49-F238E27FC236}">
                <a16:creationId xmlns:a16="http://schemas.microsoft.com/office/drawing/2014/main" id="{27E971D2-1507-6808-E7B4-2AE85C08449C}"/>
              </a:ext>
            </a:extLst>
          </p:cNvPr>
          <p:cNvSpPr/>
          <p:nvPr/>
        </p:nvSpPr>
        <p:spPr>
          <a:xfrm rot="18659980">
            <a:off x="3503443" y="3408718"/>
            <a:ext cx="160336" cy="1019044"/>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AAAB9AEB-594C-CD33-B2D6-B84D638A152B}"/>
              </a:ext>
            </a:extLst>
          </p:cNvPr>
          <p:cNvSpPr/>
          <p:nvPr/>
        </p:nvSpPr>
        <p:spPr>
          <a:xfrm rot="15312568">
            <a:off x="5469742" y="3497091"/>
            <a:ext cx="117315" cy="1369861"/>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18A7FBDC-48E3-9FB3-1A6B-3752610AECBE}"/>
              </a:ext>
            </a:extLst>
          </p:cNvPr>
          <p:cNvCxnSpPr>
            <a:cxnSpLocks/>
          </p:cNvCxnSpPr>
          <p:nvPr/>
        </p:nvCxnSpPr>
        <p:spPr>
          <a:xfrm>
            <a:off x="5626618" y="4281536"/>
            <a:ext cx="55030" cy="2826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Placeholder 6">
            <a:extLst>
              <a:ext uri="{FF2B5EF4-FFF2-40B4-BE49-F238E27FC236}">
                <a16:creationId xmlns:a16="http://schemas.microsoft.com/office/drawing/2014/main" id="{A6A661AC-9EE2-7CE3-1327-6B7D6530D975}"/>
              </a:ext>
            </a:extLst>
          </p:cNvPr>
          <p:cNvSpPr txBox="1">
            <a:spLocks/>
          </p:cNvSpPr>
          <p:nvPr/>
        </p:nvSpPr>
        <p:spPr>
          <a:xfrm>
            <a:off x="7134641" y="1679741"/>
            <a:ext cx="3870057" cy="429433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a:t>Each amino acid is composed of the following parts:</a:t>
            </a:r>
          </a:p>
          <a:p>
            <a:pPr marL="285750" indent="-168275">
              <a:lnSpc>
                <a:spcPct val="110000"/>
              </a:lnSpc>
              <a:buFont typeface="Arial" panose="020B0604020202020204" pitchFamily="34" charset="0"/>
              <a:buChar char="•"/>
            </a:pPr>
            <a:r>
              <a:rPr lang="en-US" sz="2000"/>
              <a:t>Amino Group</a:t>
            </a:r>
          </a:p>
          <a:p>
            <a:pPr marL="285750" indent="-168275">
              <a:lnSpc>
                <a:spcPct val="110000"/>
              </a:lnSpc>
              <a:spcBef>
                <a:spcPts val="0"/>
              </a:spcBef>
              <a:buFont typeface="Arial" panose="020B0604020202020204" pitchFamily="34" charset="0"/>
              <a:buChar char="•"/>
            </a:pPr>
            <a:r>
              <a:rPr lang="en-US" sz="2000"/>
              <a:t>Alpha Carbon</a:t>
            </a:r>
          </a:p>
          <a:p>
            <a:pPr marL="285750" indent="-168275">
              <a:lnSpc>
                <a:spcPct val="110000"/>
              </a:lnSpc>
              <a:spcBef>
                <a:spcPts val="0"/>
              </a:spcBef>
              <a:buFont typeface="Arial" panose="020B0604020202020204" pitchFamily="34" charset="0"/>
              <a:buChar char="•"/>
            </a:pPr>
            <a:r>
              <a:rPr lang="en-US" sz="2000"/>
              <a:t>Carboxyl Group</a:t>
            </a:r>
          </a:p>
          <a:p>
            <a:pPr marL="285750" indent="-168275">
              <a:lnSpc>
                <a:spcPct val="110000"/>
              </a:lnSpc>
              <a:spcBef>
                <a:spcPts val="0"/>
              </a:spcBef>
              <a:buFont typeface="Arial" panose="020B0604020202020204" pitchFamily="34" charset="0"/>
              <a:buChar char="•"/>
            </a:pPr>
            <a:r>
              <a:rPr lang="en-US" sz="2000"/>
              <a:t>R-Group, or Side Chain</a:t>
            </a:r>
          </a:p>
          <a:p>
            <a:pPr>
              <a:lnSpc>
                <a:spcPct val="110000"/>
              </a:lnSpc>
            </a:pPr>
            <a:endParaRPr lang="en-US" sz="2000"/>
          </a:p>
          <a:p>
            <a:pPr>
              <a:lnSpc>
                <a:spcPct val="110000"/>
              </a:lnSpc>
            </a:pPr>
            <a:r>
              <a:rPr lang="en-US" sz="2000"/>
              <a:t>The </a:t>
            </a:r>
            <a:r>
              <a:rPr lang="en-US" sz="2000" b="1">
                <a:solidFill>
                  <a:srgbClr val="D200B9"/>
                </a:solidFill>
              </a:rPr>
              <a:t>backbone</a:t>
            </a:r>
            <a:r>
              <a:rPr lang="en-US" sz="2000"/>
              <a:t> region of each type of amino acid is identical, but the </a:t>
            </a:r>
            <a:r>
              <a:rPr lang="en-US" sz="2000" b="1">
                <a:solidFill>
                  <a:srgbClr val="D200B9"/>
                </a:solidFill>
              </a:rPr>
              <a:t>side chains</a:t>
            </a:r>
            <a:r>
              <a:rPr lang="en-US" sz="2000"/>
              <a:t> are unique.</a:t>
            </a:r>
            <a:endParaRPr lang="en-US"/>
          </a:p>
        </p:txBody>
      </p:sp>
    </p:spTree>
    <p:extLst>
      <p:ext uri="{BB962C8B-B14F-4D97-AF65-F5344CB8AC3E}">
        <p14:creationId xmlns:p14="http://schemas.microsoft.com/office/powerpoint/2010/main" val="1360624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A5EA4-B9DE-C57C-C9FE-F2CC108EB54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0614227-B1EE-DC47-80C1-DCB2712C139F}"/>
              </a:ext>
            </a:extLst>
          </p:cNvPr>
          <p:cNvSpPr>
            <a:spLocks noGrp="1"/>
          </p:cNvSpPr>
          <p:nvPr>
            <p:ph type="body" sz="quarter" idx="13"/>
          </p:nvPr>
        </p:nvSpPr>
        <p:spPr>
          <a:xfrm>
            <a:off x="7134641" y="1636777"/>
            <a:ext cx="3870057" cy="4547542"/>
          </a:xfrm>
        </p:spPr>
        <p:txBody>
          <a:bodyPr/>
          <a:lstStyle/>
          <a:p>
            <a:pPr>
              <a:lnSpc>
                <a:spcPct val="110000"/>
              </a:lnSpc>
            </a:pPr>
            <a:r>
              <a:rPr lang="en-US" sz="2000" b="1"/>
              <a:t>Sketch an amino acid in your lab notebook and label its parts.</a:t>
            </a:r>
          </a:p>
        </p:txBody>
      </p:sp>
      <p:sp>
        <p:nvSpPr>
          <p:cNvPr id="2" name="Slide Number Placeholder 1">
            <a:extLst>
              <a:ext uri="{FF2B5EF4-FFF2-40B4-BE49-F238E27FC236}">
                <a16:creationId xmlns:a16="http://schemas.microsoft.com/office/drawing/2014/main" id="{0B88208B-71B5-D3CF-4B8E-DD9655B51755}"/>
              </a:ext>
            </a:extLst>
          </p:cNvPr>
          <p:cNvSpPr>
            <a:spLocks noGrp="1"/>
          </p:cNvSpPr>
          <p:nvPr>
            <p:ph type="sldNum" sz="quarter" idx="4"/>
          </p:nvPr>
        </p:nvSpPr>
        <p:spPr/>
        <p:txBody>
          <a:bodyPr/>
          <a:lstStyle/>
          <a:p>
            <a:fld id="{24F349F3-CB17-4C05-B28E-3C9067437B1B}" type="slidenum">
              <a:rPr lang="en-US" smtClean="0"/>
              <a:pPr/>
              <a:t>14</a:t>
            </a:fld>
            <a:endParaRPr lang="en-US"/>
          </a:p>
        </p:txBody>
      </p:sp>
      <p:sp>
        <p:nvSpPr>
          <p:cNvPr id="8" name="Text Placeholder 4">
            <a:extLst>
              <a:ext uri="{FF2B5EF4-FFF2-40B4-BE49-F238E27FC236}">
                <a16:creationId xmlns:a16="http://schemas.microsoft.com/office/drawing/2014/main" id="{423CE337-5A39-6DB5-ACFA-19FEE7F12A3F}"/>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Sketch Amino Acids</a:t>
            </a:r>
          </a:p>
        </p:txBody>
      </p:sp>
      <p:pic>
        <p:nvPicPr>
          <p:cNvPr id="5" name="Picture 4">
            <a:extLst>
              <a:ext uri="{FF2B5EF4-FFF2-40B4-BE49-F238E27FC236}">
                <a16:creationId xmlns:a16="http://schemas.microsoft.com/office/drawing/2014/main" id="{18E2E77B-9F46-0D3E-2747-154D9A5258C0}"/>
              </a:ext>
            </a:extLst>
          </p:cNvPr>
          <p:cNvPicPr>
            <a:picLocks noChangeAspect="1"/>
          </p:cNvPicPr>
          <p:nvPr/>
        </p:nvPicPr>
        <p:blipFill>
          <a:blip r:embed="rId3"/>
          <a:srcRect l="32543" r="1"/>
          <a:stretch>
            <a:fillRect/>
          </a:stretch>
        </p:blipFill>
        <p:spPr>
          <a:xfrm rot="16200000">
            <a:off x="7443231" y="2615435"/>
            <a:ext cx="3994453" cy="4490675"/>
          </a:xfrm>
          <a:prstGeom prst="rect">
            <a:avLst/>
          </a:prstGeom>
        </p:spPr>
      </p:pic>
      <p:pic>
        <p:nvPicPr>
          <p:cNvPr id="6" name="Picture 5">
            <a:extLst>
              <a:ext uri="{FF2B5EF4-FFF2-40B4-BE49-F238E27FC236}">
                <a16:creationId xmlns:a16="http://schemas.microsoft.com/office/drawing/2014/main" id="{EC23AA29-55C2-91BE-87D4-9B6B083C266A}"/>
              </a:ext>
            </a:extLst>
          </p:cNvPr>
          <p:cNvPicPr>
            <a:picLocks noChangeAspect="1"/>
          </p:cNvPicPr>
          <p:nvPr/>
        </p:nvPicPr>
        <p:blipFill>
          <a:blip r:embed="rId4"/>
          <a:srcRect t="-1265225" r="16844" b="-8"/>
          <a:stretch>
            <a:fillRect/>
          </a:stretch>
        </p:blipFill>
        <p:spPr>
          <a:xfrm>
            <a:off x="1632344" y="2767728"/>
            <a:ext cx="4720050" cy="172033"/>
          </a:xfrm>
          <a:prstGeom prst="rect">
            <a:avLst/>
          </a:prstGeom>
        </p:spPr>
      </p:pic>
      <p:grpSp>
        <p:nvGrpSpPr>
          <p:cNvPr id="9" name="Group 8">
            <a:extLst>
              <a:ext uri="{FF2B5EF4-FFF2-40B4-BE49-F238E27FC236}">
                <a16:creationId xmlns:a16="http://schemas.microsoft.com/office/drawing/2014/main" id="{96BAE97E-6D68-5901-71A0-E484F4150289}"/>
              </a:ext>
            </a:extLst>
          </p:cNvPr>
          <p:cNvGrpSpPr/>
          <p:nvPr/>
        </p:nvGrpSpPr>
        <p:grpSpPr>
          <a:xfrm>
            <a:off x="3332918" y="1901133"/>
            <a:ext cx="2945106" cy="2339467"/>
            <a:chOff x="3099137" y="770066"/>
            <a:chExt cx="1395814" cy="1108775"/>
          </a:xfrm>
        </p:grpSpPr>
        <p:pic>
          <p:nvPicPr>
            <p:cNvPr id="10" name="Picture 9" descr="A green square with a black letter&#10;&#10;AI-generated content may be incorrect.">
              <a:extLst>
                <a:ext uri="{FF2B5EF4-FFF2-40B4-BE49-F238E27FC236}">
                  <a16:creationId xmlns:a16="http://schemas.microsoft.com/office/drawing/2014/main" id="{F8FC1814-95A7-EB92-DC7B-0AE5290637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4975" y="770066"/>
              <a:ext cx="406566" cy="540029"/>
            </a:xfrm>
            <a:prstGeom prst="rect">
              <a:avLst/>
            </a:prstGeom>
          </p:spPr>
        </p:pic>
        <p:pic>
          <p:nvPicPr>
            <p:cNvPr id="11" name="Picture 10" descr="A red circle with black objects in it&#10;&#10;AI-generated content may be incorrect.">
              <a:extLst>
                <a:ext uri="{FF2B5EF4-FFF2-40B4-BE49-F238E27FC236}">
                  <a16:creationId xmlns:a16="http://schemas.microsoft.com/office/drawing/2014/main" id="{82AAB47F-A131-2B63-7454-A85B2F3145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11300" y="1359921"/>
              <a:ext cx="280518" cy="280518"/>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CDB22BC8-0049-38E7-AA18-F8001DD264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99137" y="1378160"/>
              <a:ext cx="344890" cy="232399"/>
            </a:xfrm>
            <a:prstGeom prst="rect">
              <a:avLst/>
            </a:prstGeom>
          </p:spPr>
        </p:pic>
        <p:pic>
          <p:nvPicPr>
            <p:cNvPr id="17" name="Picture 16" descr="A group of circles with letters and numbers&#10;&#10;AI-generated content may be incorrect.">
              <a:extLst>
                <a:ext uri="{FF2B5EF4-FFF2-40B4-BE49-F238E27FC236}">
                  <a16:creationId xmlns:a16="http://schemas.microsoft.com/office/drawing/2014/main" id="{AB75FD6B-AE78-3427-C7DD-86ABDB1F73D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03237" y="1143561"/>
              <a:ext cx="800775" cy="735280"/>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E0B6B94D-FB80-5E13-579B-2C15032D30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2669960">
              <a:off x="4150061" y="1486268"/>
              <a:ext cx="344890" cy="232399"/>
            </a:xfrm>
            <a:prstGeom prst="rect">
              <a:avLst/>
            </a:prstGeom>
          </p:spPr>
        </p:pic>
      </p:grpSp>
      <p:sp>
        <p:nvSpPr>
          <p:cNvPr id="19" name="TextBox 18">
            <a:extLst>
              <a:ext uri="{FF2B5EF4-FFF2-40B4-BE49-F238E27FC236}">
                <a16:creationId xmlns:a16="http://schemas.microsoft.com/office/drawing/2014/main" id="{094D0810-613F-0B2F-F1F9-B22A8D486B74}"/>
              </a:ext>
            </a:extLst>
          </p:cNvPr>
          <p:cNvSpPr txBox="1"/>
          <p:nvPr/>
        </p:nvSpPr>
        <p:spPr>
          <a:xfrm>
            <a:off x="2569443" y="4303135"/>
            <a:ext cx="1504950" cy="646331"/>
          </a:xfrm>
          <a:prstGeom prst="rect">
            <a:avLst/>
          </a:prstGeom>
          <a:noFill/>
        </p:spPr>
        <p:txBody>
          <a:bodyPr wrap="square" lIns="91440" tIns="45720" rIns="91440" bIns="45720" rtlCol="0" anchor="t">
            <a:spAutoFit/>
          </a:bodyPr>
          <a:lstStyle/>
          <a:p>
            <a:pPr algn="ctr"/>
            <a:r>
              <a:rPr lang="en-US" b="1"/>
              <a:t>Amino</a:t>
            </a:r>
          </a:p>
          <a:p>
            <a:pPr algn="ctr"/>
            <a:r>
              <a:rPr lang="en-US" b="1"/>
              <a:t>Group</a:t>
            </a:r>
            <a:endParaRPr lang="en-US" b="1">
              <a:ea typeface="Calibri"/>
              <a:cs typeface="Calibri"/>
            </a:endParaRPr>
          </a:p>
        </p:txBody>
      </p:sp>
      <p:sp>
        <p:nvSpPr>
          <p:cNvPr id="23" name="TextBox 22">
            <a:extLst>
              <a:ext uri="{FF2B5EF4-FFF2-40B4-BE49-F238E27FC236}">
                <a16:creationId xmlns:a16="http://schemas.microsoft.com/office/drawing/2014/main" id="{057DC904-DDF8-5F92-3642-24738B5F228A}"/>
              </a:ext>
            </a:extLst>
          </p:cNvPr>
          <p:cNvSpPr txBox="1"/>
          <p:nvPr/>
        </p:nvSpPr>
        <p:spPr>
          <a:xfrm>
            <a:off x="4913267" y="4560212"/>
            <a:ext cx="1623207" cy="646331"/>
          </a:xfrm>
          <a:prstGeom prst="rect">
            <a:avLst/>
          </a:prstGeom>
          <a:noFill/>
        </p:spPr>
        <p:txBody>
          <a:bodyPr wrap="square" rtlCol="0">
            <a:spAutoFit/>
          </a:bodyPr>
          <a:lstStyle/>
          <a:p>
            <a:pPr algn="ctr"/>
            <a:r>
              <a:rPr lang="en-US" b="1"/>
              <a:t>Carboxyl Group</a:t>
            </a:r>
          </a:p>
        </p:txBody>
      </p:sp>
      <p:sp>
        <p:nvSpPr>
          <p:cNvPr id="24" name="TextBox 23">
            <a:extLst>
              <a:ext uri="{FF2B5EF4-FFF2-40B4-BE49-F238E27FC236}">
                <a16:creationId xmlns:a16="http://schemas.microsoft.com/office/drawing/2014/main" id="{FB330663-8DE9-5BF0-EFB6-07FECED3164A}"/>
              </a:ext>
            </a:extLst>
          </p:cNvPr>
          <p:cNvSpPr txBox="1"/>
          <p:nvPr/>
        </p:nvSpPr>
        <p:spPr>
          <a:xfrm>
            <a:off x="3696769" y="4835775"/>
            <a:ext cx="1623207" cy="646331"/>
          </a:xfrm>
          <a:prstGeom prst="rect">
            <a:avLst/>
          </a:prstGeom>
          <a:noFill/>
        </p:spPr>
        <p:txBody>
          <a:bodyPr wrap="square" rtlCol="0">
            <a:spAutoFit/>
          </a:bodyPr>
          <a:lstStyle/>
          <a:p>
            <a:pPr algn="ctr"/>
            <a:r>
              <a:rPr lang="en-US" b="1"/>
              <a:t>Alpha</a:t>
            </a:r>
          </a:p>
          <a:p>
            <a:pPr algn="ctr"/>
            <a:r>
              <a:rPr lang="en-US" b="1"/>
              <a:t>Carbon</a:t>
            </a:r>
          </a:p>
        </p:txBody>
      </p:sp>
      <p:sp>
        <p:nvSpPr>
          <p:cNvPr id="26" name="TextBox 25">
            <a:extLst>
              <a:ext uri="{FF2B5EF4-FFF2-40B4-BE49-F238E27FC236}">
                <a16:creationId xmlns:a16="http://schemas.microsoft.com/office/drawing/2014/main" id="{0BEABD03-5DE1-8063-153B-51351BD19A0E}"/>
              </a:ext>
            </a:extLst>
          </p:cNvPr>
          <p:cNvSpPr txBox="1"/>
          <p:nvPr/>
        </p:nvSpPr>
        <p:spPr>
          <a:xfrm>
            <a:off x="1358106" y="2002647"/>
            <a:ext cx="1623207" cy="646331"/>
          </a:xfrm>
          <a:prstGeom prst="rect">
            <a:avLst/>
          </a:prstGeom>
          <a:noFill/>
        </p:spPr>
        <p:txBody>
          <a:bodyPr wrap="square" rtlCol="0">
            <a:spAutoFit/>
          </a:bodyPr>
          <a:lstStyle/>
          <a:p>
            <a:pPr algn="ctr"/>
            <a:r>
              <a:rPr lang="en-US" b="1">
                <a:solidFill>
                  <a:srgbClr val="D200B9"/>
                </a:solidFill>
              </a:rPr>
              <a:t>R-Group</a:t>
            </a:r>
          </a:p>
          <a:p>
            <a:pPr algn="ctr"/>
            <a:r>
              <a:rPr lang="en-US" b="1">
                <a:solidFill>
                  <a:srgbClr val="D200B9"/>
                </a:solidFill>
              </a:rPr>
              <a:t>or side chain</a:t>
            </a:r>
          </a:p>
        </p:txBody>
      </p:sp>
      <p:pic>
        <p:nvPicPr>
          <p:cNvPr id="28" name="Picture 27">
            <a:extLst>
              <a:ext uri="{FF2B5EF4-FFF2-40B4-BE49-F238E27FC236}">
                <a16:creationId xmlns:a16="http://schemas.microsoft.com/office/drawing/2014/main" id="{008BF968-03C8-2229-7438-C84AC80AADB8}"/>
              </a:ext>
            </a:extLst>
          </p:cNvPr>
          <p:cNvPicPr>
            <a:picLocks noChangeAspect="1"/>
          </p:cNvPicPr>
          <p:nvPr/>
        </p:nvPicPr>
        <p:blipFill>
          <a:blip r:embed="rId9">
            <a:duotone>
              <a:schemeClr val="accent5">
                <a:shade val="45000"/>
                <a:satMod val="135000"/>
              </a:schemeClr>
              <a:prstClr val="white"/>
            </a:duotone>
          </a:blip>
          <a:stretch>
            <a:fillRect/>
          </a:stretch>
        </p:blipFill>
        <p:spPr>
          <a:xfrm>
            <a:off x="2641375" y="3040571"/>
            <a:ext cx="330159" cy="1878367"/>
          </a:xfrm>
          <a:prstGeom prst="rect">
            <a:avLst/>
          </a:prstGeom>
        </p:spPr>
      </p:pic>
      <p:cxnSp>
        <p:nvCxnSpPr>
          <p:cNvPr id="29" name="Straight Connector 28">
            <a:extLst>
              <a:ext uri="{FF2B5EF4-FFF2-40B4-BE49-F238E27FC236}">
                <a16:creationId xmlns:a16="http://schemas.microsoft.com/office/drawing/2014/main" id="{F991CC47-B10B-DD5B-D7F7-E3D487608D50}"/>
              </a:ext>
            </a:extLst>
          </p:cNvPr>
          <p:cNvCxnSpPr>
            <a:cxnSpLocks/>
          </p:cNvCxnSpPr>
          <p:nvPr/>
        </p:nvCxnSpPr>
        <p:spPr>
          <a:xfrm flipV="1">
            <a:off x="4465516" y="3429000"/>
            <a:ext cx="4923" cy="1340705"/>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4D258E6-E73B-3FBF-F7BC-A2B4D8469099}"/>
              </a:ext>
            </a:extLst>
          </p:cNvPr>
          <p:cNvSpPr txBox="1"/>
          <p:nvPr/>
        </p:nvSpPr>
        <p:spPr>
          <a:xfrm>
            <a:off x="1270475" y="3730020"/>
            <a:ext cx="1623207" cy="369332"/>
          </a:xfrm>
          <a:prstGeom prst="rect">
            <a:avLst/>
          </a:prstGeom>
          <a:noFill/>
        </p:spPr>
        <p:txBody>
          <a:bodyPr wrap="square" rtlCol="0">
            <a:spAutoFit/>
          </a:bodyPr>
          <a:lstStyle/>
          <a:p>
            <a:pPr algn="ctr"/>
            <a:r>
              <a:rPr lang="en-US" b="1">
                <a:solidFill>
                  <a:srgbClr val="D200B9"/>
                </a:solidFill>
              </a:rPr>
              <a:t>Backbone</a:t>
            </a:r>
          </a:p>
        </p:txBody>
      </p:sp>
      <p:cxnSp>
        <p:nvCxnSpPr>
          <p:cNvPr id="33" name="Straight Connector 32">
            <a:extLst>
              <a:ext uri="{FF2B5EF4-FFF2-40B4-BE49-F238E27FC236}">
                <a16:creationId xmlns:a16="http://schemas.microsoft.com/office/drawing/2014/main" id="{216D4CA1-83C0-BE8F-A9E5-7702DD16564F}"/>
              </a:ext>
            </a:extLst>
          </p:cNvPr>
          <p:cNvCxnSpPr>
            <a:cxnSpLocks/>
          </p:cNvCxnSpPr>
          <p:nvPr/>
        </p:nvCxnSpPr>
        <p:spPr>
          <a:xfrm flipH="1">
            <a:off x="3379111" y="4099352"/>
            <a:ext cx="97044" cy="22811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CA10E6A7-704D-581E-EF12-29A61F5299A4}"/>
              </a:ext>
            </a:extLst>
          </p:cNvPr>
          <p:cNvPicPr>
            <a:picLocks noChangeAspect="1"/>
          </p:cNvPicPr>
          <p:nvPr/>
        </p:nvPicPr>
        <p:blipFill>
          <a:blip r:embed="rId9">
            <a:duotone>
              <a:schemeClr val="accent5">
                <a:shade val="45000"/>
                <a:satMod val="135000"/>
              </a:schemeClr>
              <a:prstClr val="white"/>
            </a:duotone>
          </a:blip>
          <a:stretch>
            <a:fillRect/>
          </a:stretch>
        </p:blipFill>
        <p:spPr>
          <a:xfrm>
            <a:off x="2796517" y="1849862"/>
            <a:ext cx="330159" cy="1013685"/>
          </a:xfrm>
          <a:prstGeom prst="rect">
            <a:avLst/>
          </a:prstGeom>
        </p:spPr>
      </p:pic>
      <p:sp>
        <p:nvSpPr>
          <p:cNvPr id="37" name="Left Bracket 36">
            <a:extLst>
              <a:ext uri="{FF2B5EF4-FFF2-40B4-BE49-F238E27FC236}">
                <a16:creationId xmlns:a16="http://schemas.microsoft.com/office/drawing/2014/main" id="{F60973FA-3542-AFCD-4757-68450A45DE8A}"/>
              </a:ext>
            </a:extLst>
          </p:cNvPr>
          <p:cNvSpPr/>
          <p:nvPr/>
        </p:nvSpPr>
        <p:spPr>
          <a:xfrm rot="18659980">
            <a:off x="3503443" y="3408718"/>
            <a:ext cx="160336" cy="1019044"/>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Left Bracket 37">
            <a:extLst>
              <a:ext uri="{FF2B5EF4-FFF2-40B4-BE49-F238E27FC236}">
                <a16:creationId xmlns:a16="http://schemas.microsoft.com/office/drawing/2014/main" id="{C0294DF7-6CE2-0B01-454E-DFB1B7F98C0F}"/>
              </a:ext>
            </a:extLst>
          </p:cNvPr>
          <p:cNvSpPr/>
          <p:nvPr/>
        </p:nvSpPr>
        <p:spPr>
          <a:xfrm rot="15312568">
            <a:off x="5469742" y="3497091"/>
            <a:ext cx="117315" cy="1369861"/>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601B0069-C4C8-50F4-961E-90D1E43BAC3E}"/>
              </a:ext>
            </a:extLst>
          </p:cNvPr>
          <p:cNvCxnSpPr>
            <a:cxnSpLocks/>
          </p:cNvCxnSpPr>
          <p:nvPr/>
        </p:nvCxnSpPr>
        <p:spPr>
          <a:xfrm>
            <a:off x="5626618" y="4281536"/>
            <a:ext cx="55030" cy="2826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30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90C2FA3-5C51-B7B5-ACAC-90AE3B32D39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008FF2B-922C-98C2-C536-08E33D950BF8}"/>
              </a:ext>
            </a:extLst>
          </p:cNvPr>
          <p:cNvPicPr>
            <a:picLocks noChangeAspect="1"/>
          </p:cNvPicPr>
          <p:nvPr/>
        </p:nvPicPr>
        <p:blipFill>
          <a:blip r:embed="rId4"/>
          <a:stretch>
            <a:fillRect/>
          </a:stretch>
        </p:blipFill>
        <p:spPr>
          <a:xfrm>
            <a:off x="6639339" y="982254"/>
            <a:ext cx="5552661" cy="3813866"/>
          </a:xfrm>
          <a:prstGeom prst="rect">
            <a:avLst/>
          </a:prstGeom>
        </p:spPr>
      </p:pic>
      <p:sp>
        <p:nvSpPr>
          <p:cNvPr id="4" name="Title 3">
            <a:extLst>
              <a:ext uri="{FF2B5EF4-FFF2-40B4-BE49-F238E27FC236}">
                <a16:creationId xmlns:a16="http://schemas.microsoft.com/office/drawing/2014/main" id="{4222D203-5BC6-8D0D-3995-FD18F4DA58D3}"/>
              </a:ext>
            </a:extLst>
          </p:cNvPr>
          <p:cNvSpPr>
            <a:spLocks noGrp="1"/>
          </p:cNvSpPr>
          <p:nvPr>
            <p:ph type="title"/>
          </p:nvPr>
        </p:nvSpPr>
        <p:spPr/>
        <p:txBody>
          <a:bodyPr/>
          <a:lstStyle/>
          <a:p>
            <a:r>
              <a:rPr lang="en-US"/>
              <a:t>Amino Acid Starter Kit</a:t>
            </a:r>
          </a:p>
        </p:txBody>
      </p:sp>
      <p:sp>
        <p:nvSpPr>
          <p:cNvPr id="5" name="Footer Placeholder 1">
            <a:extLst>
              <a:ext uri="{FF2B5EF4-FFF2-40B4-BE49-F238E27FC236}">
                <a16:creationId xmlns:a16="http://schemas.microsoft.com/office/drawing/2014/main" id="{97B127DB-1CCD-F9EA-A4B5-AA791ED9B8BF}"/>
              </a:ext>
            </a:extLst>
          </p:cNvPr>
          <p:cNvSpPr>
            <a:spLocks noGrp="1"/>
          </p:cNvSpPr>
          <p:nvPr>
            <p:ph type="ftr" sz="quarter" idx="4294967295"/>
          </p:nvPr>
        </p:nvSpPr>
        <p:spPr>
          <a:xfrm>
            <a:off x="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rgbClr val="DBDBDB"/>
                </a:solidFill>
                <a:latin typeface="Myriad Pro"/>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2023 3D Molecular Designs. All Rights Reserved. </a:t>
            </a:r>
            <a:endParaRPr lang="en-US">
              <a:solidFill>
                <a:srgbClr val="E0BBE7"/>
              </a:solidFill>
              <a:latin typeface="+mn-lt"/>
            </a:endParaRPr>
          </a:p>
        </p:txBody>
      </p:sp>
      <p:sp>
        <p:nvSpPr>
          <p:cNvPr id="3" name="TextBox 2">
            <a:extLst>
              <a:ext uri="{FF2B5EF4-FFF2-40B4-BE49-F238E27FC236}">
                <a16:creationId xmlns:a16="http://schemas.microsoft.com/office/drawing/2014/main" id="{2497C470-9251-E83F-8B70-B041B5905B3E}"/>
              </a:ext>
            </a:extLst>
          </p:cNvPr>
          <p:cNvSpPr txBox="1"/>
          <p:nvPr/>
        </p:nvSpPr>
        <p:spPr>
          <a:xfrm>
            <a:off x="943724" y="1204430"/>
            <a:ext cx="5695615" cy="5016758"/>
          </a:xfrm>
          <a:prstGeom prst="rect">
            <a:avLst/>
          </a:prstGeom>
          <a:noFill/>
        </p:spPr>
        <p:txBody>
          <a:bodyPr wrap="square">
            <a:spAutoFit/>
          </a:bodyPr>
          <a:lstStyle/>
          <a:p>
            <a:pPr algn="l">
              <a:spcAft>
                <a:spcPts val="1800"/>
              </a:spcAft>
              <a:buNone/>
            </a:pP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The </a:t>
            </a:r>
            <a:r>
              <a:rPr lang="en-US" sz="1600" b="1" i="0">
                <a:solidFill>
                  <a:srgbClr val="282828"/>
                </a:solidFill>
                <a:effectLst/>
                <a:latin typeface="Calibri" panose="020F0502020204030204" pitchFamily="34" charset="0"/>
                <a:ea typeface="Calibri" panose="020F0502020204030204" pitchFamily="34" charset="0"/>
                <a:cs typeface="Calibri" panose="020F0502020204030204" pitchFamily="34" charset="0"/>
              </a:rPr>
              <a:t>Amino Acid Starter </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kit provides a more in-depth exploration of amino acids and protein structures.</a:t>
            </a:r>
            <a:endParaRPr lang="en-US" sz="1600" b="0" i="0">
              <a:solidFill>
                <a:srgbClr val="282828"/>
              </a:solidFill>
              <a:effectLst/>
              <a:latin typeface="Calibri" panose="020F0502020204030204" pitchFamily="34" charset="0"/>
              <a:ea typeface="Calibri" panose="020F0502020204030204" pitchFamily="34" charset="0"/>
              <a:cs typeface="Calibri" panose="020F0502020204030204" pitchFamily="34" charset="0"/>
            </a:endParaRPr>
          </a:p>
          <a:p>
            <a:pPr>
              <a:spcAft>
                <a:spcPts val="1800"/>
              </a:spcAft>
            </a:pPr>
            <a:r>
              <a:rPr lang="en-US" sz="1600"/>
              <a:t>Working collaboratively, students explore the chemical properties of the 20 amino acids and how amino acid sequence ultimately determines protein structure. </a:t>
            </a:r>
          </a:p>
          <a:p>
            <a:pPr>
              <a:spcBef>
                <a:spcPts val="1200"/>
              </a:spcBef>
              <a:spcAft>
                <a:spcPts val="1800"/>
              </a:spcAft>
            </a:pPr>
            <a:r>
              <a:rPr lang="en-US" sz="1600" b="1"/>
              <a:t>Students will:</a:t>
            </a:r>
          </a:p>
          <a:p>
            <a:pPr marL="169863" indent="-168275">
              <a:spcAft>
                <a:spcPts val="1000"/>
              </a:spcAft>
              <a:buFont typeface="Arial" panose="020B0604020202020204" pitchFamily="34" charset="0"/>
              <a:buChar char="•"/>
            </a:pPr>
            <a:r>
              <a:rPr lang="en-US" sz="1600"/>
              <a:t>Examine patterns within and between side chains of amino acids</a:t>
            </a:r>
          </a:p>
          <a:p>
            <a:pPr marL="169863" indent="-168275">
              <a:spcAft>
                <a:spcPts val="1000"/>
              </a:spcAft>
              <a:buFont typeface="Arial" panose="020B0604020202020204" pitchFamily="34" charset="0"/>
              <a:buChar char="•"/>
            </a:pPr>
            <a:r>
              <a:rPr lang="en-US" sz="1600"/>
              <a:t>Use indicators like the colored clip at the base of each side chain indicating chemical properties and embedded colored sphere showing atomic structure</a:t>
            </a:r>
          </a:p>
          <a:p>
            <a:pPr marL="169863" indent="-168275">
              <a:spcAft>
                <a:spcPts val="1000"/>
              </a:spcAft>
              <a:buFont typeface="Arial" panose="020B0604020202020204" pitchFamily="34" charset="0"/>
              <a:buChar char="•"/>
            </a:pPr>
            <a:r>
              <a:rPr lang="en-US" sz="1600"/>
              <a:t>Group the side chains into one of 5 categories: hydrophobic (nonpolar), hydrophilic (polar), negatively charged, positively charged, and cysteines, which sometimes form disulfide bonds</a:t>
            </a:r>
          </a:p>
          <a:p>
            <a:pPr marL="169863" indent="-168275">
              <a:spcAft>
                <a:spcPts val="1000"/>
              </a:spcAft>
              <a:buFont typeface="Arial" panose="020B0604020202020204" pitchFamily="34" charset="0"/>
              <a:buChar char="•"/>
            </a:pPr>
            <a:r>
              <a:rPr lang="en-US" sz="1600"/>
              <a:t>Explore 3D protein structure by constructing and folding a 15-amino acid protein.</a:t>
            </a:r>
          </a:p>
        </p:txBody>
      </p:sp>
    </p:spTree>
    <p:custDataLst>
      <p:tags r:id="rId1"/>
    </p:custDataLst>
    <p:extLst>
      <p:ext uri="{BB962C8B-B14F-4D97-AF65-F5344CB8AC3E}">
        <p14:creationId xmlns:p14="http://schemas.microsoft.com/office/powerpoint/2010/main" val="3518117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6DBD0-55DD-C014-FA26-C07E81B43B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15D0BD-74CF-7020-0FDE-54E9A2228944}"/>
              </a:ext>
            </a:extLst>
          </p:cNvPr>
          <p:cNvSpPr>
            <a:spLocks noGrp="1"/>
          </p:cNvSpPr>
          <p:nvPr>
            <p:ph type="sldNum" sz="quarter" idx="4"/>
          </p:nvPr>
        </p:nvSpPr>
        <p:spPr/>
        <p:txBody>
          <a:bodyPr/>
          <a:lstStyle/>
          <a:p>
            <a:fld id="{24F349F3-CB17-4C05-B28E-3C9067437B1B}" type="slidenum">
              <a:rPr lang="en-US" smtClean="0"/>
              <a:pPr/>
              <a:t>16</a:t>
            </a:fld>
            <a:endParaRPr lang="en-US"/>
          </a:p>
        </p:txBody>
      </p:sp>
      <p:sp>
        <p:nvSpPr>
          <p:cNvPr id="3" name="Text Placeholder 6">
            <a:extLst>
              <a:ext uri="{FF2B5EF4-FFF2-40B4-BE49-F238E27FC236}">
                <a16:creationId xmlns:a16="http://schemas.microsoft.com/office/drawing/2014/main" id="{1EE94D52-405D-3FBB-6A66-CF9EA665C8D0}"/>
              </a:ext>
            </a:extLst>
          </p:cNvPr>
          <p:cNvSpPr txBox="1">
            <a:spLocks/>
          </p:cNvSpPr>
          <p:nvPr/>
        </p:nvSpPr>
        <p:spPr>
          <a:xfrm>
            <a:off x="7134640" y="2150517"/>
            <a:ext cx="4195511" cy="326951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2000"/>
              <a:t>Amino acids are the </a:t>
            </a:r>
            <a:r>
              <a:rPr lang="en-US" sz="2000" b="1">
                <a:solidFill>
                  <a:srgbClr val="D200B9"/>
                </a:solidFill>
              </a:rPr>
              <a:t>monomers</a:t>
            </a:r>
            <a:r>
              <a:rPr lang="en-US" sz="2000"/>
              <a:t> that make up a protein.  </a:t>
            </a:r>
          </a:p>
          <a:p>
            <a:pPr>
              <a:lnSpc>
                <a:spcPct val="110000"/>
              </a:lnSpc>
              <a:spcBef>
                <a:spcPts val="1200"/>
              </a:spcBef>
            </a:pPr>
            <a:r>
              <a:rPr lang="en-US" sz="2000"/>
              <a:t>Individual amino acids join together to form long protein strands called</a:t>
            </a:r>
            <a:r>
              <a:rPr lang="en-US" sz="2000" b="1"/>
              <a:t> </a:t>
            </a:r>
            <a:r>
              <a:rPr lang="en-US" sz="2000" b="1">
                <a:solidFill>
                  <a:srgbClr val="D200B9"/>
                </a:solidFill>
              </a:rPr>
              <a:t>polypeptides</a:t>
            </a:r>
            <a:r>
              <a:rPr lang="en-US" sz="2000" b="1"/>
              <a:t>.</a:t>
            </a:r>
          </a:p>
          <a:p>
            <a:pPr>
              <a:lnSpc>
                <a:spcPct val="110000"/>
              </a:lnSpc>
            </a:pPr>
            <a:endParaRPr lang="en-US" sz="2000" b="1"/>
          </a:p>
          <a:p>
            <a:pPr>
              <a:lnSpc>
                <a:spcPct val="110000"/>
              </a:lnSpc>
            </a:pPr>
            <a:r>
              <a:rPr lang="en-US" sz="2000" b="1"/>
              <a:t>Create a model of a polypeptide by connecting these amino acids. </a:t>
            </a:r>
          </a:p>
          <a:p>
            <a:pPr>
              <a:lnSpc>
                <a:spcPct val="110000"/>
              </a:lnSpc>
            </a:pPr>
            <a:endParaRPr lang="en-US" sz="2000" b="1"/>
          </a:p>
        </p:txBody>
      </p:sp>
      <p:sp>
        <p:nvSpPr>
          <p:cNvPr id="4" name="Text Placeholder 4">
            <a:extLst>
              <a:ext uri="{FF2B5EF4-FFF2-40B4-BE49-F238E27FC236}">
                <a16:creationId xmlns:a16="http://schemas.microsoft.com/office/drawing/2014/main" id="{B3B61D15-62D8-688F-4E01-8A0FC478EBA7}"/>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Acids Form Polypeptides</a:t>
            </a:r>
          </a:p>
        </p:txBody>
      </p:sp>
      <p:grpSp>
        <p:nvGrpSpPr>
          <p:cNvPr id="32" name="Group 31">
            <a:extLst>
              <a:ext uri="{FF2B5EF4-FFF2-40B4-BE49-F238E27FC236}">
                <a16:creationId xmlns:a16="http://schemas.microsoft.com/office/drawing/2014/main" id="{4AE64131-4CAF-A6C5-1F70-4D5DEF370C45}"/>
              </a:ext>
            </a:extLst>
          </p:cNvPr>
          <p:cNvGrpSpPr/>
          <p:nvPr/>
        </p:nvGrpSpPr>
        <p:grpSpPr>
          <a:xfrm>
            <a:off x="1963585" y="1575246"/>
            <a:ext cx="1813859" cy="1437912"/>
            <a:chOff x="2412482" y="1758290"/>
            <a:chExt cx="1408606" cy="1116653"/>
          </a:xfrm>
        </p:grpSpPr>
        <p:pic>
          <p:nvPicPr>
            <p:cNvPr id="34" name="Picture 33" descr="A yellow rectangular object with a black letter&#10;&#10;AI-generated content may be incorrect.">
              <a:extLst>
                <a:ext uri="{FF2B5EF4-FFF2-40B4-BE49-F238E27FC236}">
                  <a16:creationId xmlns:a16="http://schemas.microsoft.com/office/drawing/2014/main" id="{BDBC2916-2E3A-56E5-FFFE-3956FC5A7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631" y="1758290"/>
              <a:ext cx="422872" cy="561687"/>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E17727B8-5417-1D4D-1FDC-B97A45B59E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2482" y="2386058"/>
              <a:ext cx="344890" cy="232399"/>
            </a:xfrm>
            <a:prstGeom prst="rect">
              <a:avLst/>
            </a:prstGeom>
          </p:spPr>
        </p:pic>
        <p:pic>
          <p:nvPicPr>
            <p:cNvPr id="38" name="Picture 37" descr="A red circle with black objects in it&#10;&#10;AI-generated content may be incorrect.">
              <a:extLst>
                <a:ext uri="{FF2B5EF4-FFF2-40B4-BE49-F238E27FC236}">
                  <a16:creationId xmlns:a16="http://schemas.microsoft.com/office/drawing/2014/main" id="{254CF38F-40E7-AFEC-8F60-1CCA16753B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42263" y="2361999"/>
              <a:ext cx="280518" cy="280518"/>
            </a:xfrm>
            <a:prstGeom prst="rect">
              <a:avLst/>
            </a:prstGeom>
          </p:spPr>
        </p:pic>
        <p:pic>
          <p:nvPicPr>
            <p:cNvPr id="45" name="Picture 44" descr="A group of circles with letters and numbers&#10;&#10;AI-generated content may be incorrect.">
              <a:extLst>
                <a:ext uri="{FF2B5EF4-FFF2-40B4-BE49-F238E27FC236}">
                  <a16:creationId xmlns:a16="http://schemas.microsoft.com/office/drawing/2014/main" id="{B7CEFC39-0FA1-B9D2-6680-0BEF0957C9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34200" y="2139663"/>
              <a:ext cx="800775" cy="735280"/>
            </a:xfrm>
            <a:prstGeom prst="rect">
              <a:avLst/>
            </a:prstGeom>
          </p:spPr>
        </p:pic>
        <p:pic>
          <p:nvPicPr>
            <p:cNvPr id="46" name="Picture 45" descr="A white circle with a black border&#10;&#10;AI-generated content may be incorrect.">
              <a:extLst>
                <a:ext uri="{FF2B5EF4-FFF2-40B4-BE49-F238E27FC236}">
                  <a16:creationId xmlns:a16="http://schemas.microsoft.com/office/drawing/2014/main" id="{EFBA8D6D-7C50-62A0-B5F7-2CD63C3B4D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3476198" y="2493810"/>
              <a:ext cx="344890" cy="232399"/>
            </a:xfrm>
            <a:prstGeom prst="rect">
              <a:avLst/>
            </a:prstGeom>
          </p:spPr>
        </p:pic>
      </p:grpSp>
      <p:grpSp>
        <p:nvGrpSpPr>
          <p:cNvPr id="47" name="Group 46">
            <a:extLst>
              <a:ext uri="{FF2B5EF4-FFF2-40B4-BE49-F238E27FC236}">
                <a16:creationId xmlns:a16="http://schemas.microsoft.com/office/drawing/2014/main" id="{48A2F9F2-2AA3-523D-72ED-E10B25CA2C3D}"/>
              </a:ext>
            </a:extLst>
          </p:cNvPr>
          <p:cNvGrpSpPr/>
          <p:nvPr/>
        </p:nvGrpSpPr>
        <p:grpSpPr>
          <a:xfrm>
            <a:off x="1963585" y="4549060"/>
            <a:ext cx="1814754" cy="1439829"/>
            <a:chOff x="2287847" y="3861018"/>
            <a:chExt cx="1409301" cy="1118142"/>
          </a:xfrm>
        </p:grpSpPr>
        <p:pic>
          <p:nvPicPr>
            <p:cNvPr id="48" name="Picture 47" descr="A red rectangular object with a black letter&#10;&#10;AI-generated content may be incorrect.">
              <a:extLst>
                <a:ext uri="{FF2B5EF4-FFF2-40B4-BE49-F238E27FC236}">
                  <a16:creationId xmlns:a16="http://schemas.microsoft.com/office/drawing/2014/main" id="{6BB6F075-FD08-811F-398A-62818D134D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0176" y="3861018"/>
              <a:ext cx="422872" cy="561687"/>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7DA7DCB0-F7D1-CE3C-7D5F-33D2DF4053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7847" y="4484454"/>
              <a:ext cx="344890" cy="232399"/>
            </a:xfrm>
            <a:prstGeom prst="rect">
              <a:avLst/>
            </a:prstGeom>
          </p:spPr>
        </p:pic>
        <p:pic>
          <p:nvPicPr>
            <p:cNvPr id="50" name="Picture 49" descr="A red circle with black objects in it&#10;&#10;AI-generated content may be incorrect.">
              <a:extLst>
                <a:ext uri="{FF2B5EF4-FFF2-40B4-BE49-F238E27FC236}">
                  <a16:creationId xmlns:a16="http://schemas.microsoft.com/office/drawing/2014/main" id="{041418AC-75E9-EEE2-505F-4571FF538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9890" y="4460240"/>
              <a:ext cx="280518" cy="280518"/>
            </a:xfrm>
            <a:prstGeom prst="rect">
              <a:avLst/>
            </a:prstGeom>
          </p:spPr>
        </p:pic>
        <p:pic>
          <p:nvPicPr>
            <p:cNvPr id="51" name="Picture 50" descr="A group of circles with letters and numbers&#10;&#10;AI-generated content may be incorrect.">
              <a:extLst>
                <a:ext uri="{FF2B5EF4-FFF2-40B4-BE49-F238E27FC236}">
                  <a16:creationId xmlns:a16="http://schemas.microsoft.com/office/drawing/2014/main" id="{61741746-2726-8EBD-9AAF-375C13DA6B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1827" y="4243880"/>
              <a:ext cx="800775" cy="735280"/>
            </a:xfrm>
            <a:prstGeom prst="rect">
              <a:avLst/>
            </a:prstGeom>
          </p:spPr>
        </p:pic>
        <p:pic>
          <p:nvPicPr>
            <p:cNvPr id="52" name="Picture 51" descr="A white circle with a black border&#10;&#10;AI-generated content may be incorrect.">
              <a:extLst>
                <a:ext uri="{FF2B5EF4-FFF2-40B4-BE49-F238E27FC236}">
                  <a16:creationId xmlns:a16="http://schemas.microsoft.com/office/drawing/2014/main" id="{BED08C99-457E-99A3-9939-8B7309549A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3352258" y="4594638"/>
              <a:ext cx="344890" cy="232399"/>
            </a:xfrm>
            <a:prstGeom prst="rect">
              <a:avLst/>
            </a:prstGeom>
          </p:spPr>
        </p:pic>
      </p:grpSp>
      <p:grpSp>
        <p:nvGrpSpPr>
          <p:cNvPr id="53" name="Group 52">
            <a:extLst>
              <a:ext uri="{FF2B5EF4-FFF2-40B4-BE49-F238E27FC236}">
                <a16:creationId xmlns:a16="http://schemas.microsoft.com/office/drawing/2014/main" id="{DCD25279-4C93-D7D5-1436-3516DC7D84ED}"/>
              </a:ext>
            </a:extLst>
          </p:cNvPr>
          <p:cNvGrpSpPr/>
          <p:nvPr/>
        </p:nvGrpSpPr>
        <p:grpSpPr>
          <a:xfrm>
            <a:off x="4923356" y="4630506"/>
            <a:ext cx="1793162" cy="1442701"/>
            <a:chOff x="4021349" y="4355666"/>
            <a:chExt cx="1392533" cy="1120372"/>
          </a:xfrm>
        </p:grpSpPr>
        <p:pic>
          <p:nvPicPr>
            <p:cNvPr id="54" name="Picture 53" descr="A blue rectangular object with a black letter&#10;&#10;AI-generated content may be incorrect.">
              <a:extLst>
                <a:ext uri="{FF2B5EF4-FFF2-40B4-BE49-F238E27FC236}">
                  <a16:creationId xmlns:a16="http://schemas.microsoft.com/office/drawing/2014/main" id="{79310F73-F71E-E499-78DB-0A9350844A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74356" y="4355666"/>
              <a:ext cx="422872" cy="561687"/>
            </a:xfrm>
            <a:prstGeom prst="rect">
              <a:avLst/>
            </a:prstGeom>
          </p:spPr>
        </p:pic>
        <p:pic>
          <p:nvPicPr>
            <p:cNvPr id="55" name="Picture 54" descr="A white circle with a black border&#10;&#10;AI-generated content may be incorrect.">
              <a:extLst>
                <a:ext uri="{FF2B5EF4-FFF2-40B4-BE49-F238E27FC236}">
                  <a16:creationId xmlns:a16="http://schemas.microsoft.com/office/drawing/2014/main" id="{8347DB5B-1B57-5A89-2CD5-8ADFF314A7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1349" y="4981333"/>
              <a:ext cx="344890" cy="232399"/>
            </a:xfrm>
            <a:prstGeom prst="rect">
              <a:avLst/>
            </a:prstGeom>
          </p:spPr>
        </p:pic>
        <p:pic>
          <p:nvPicPr>
            <p:cNvPr id="56" name="Picture 55" descr="A red circle with black objects in it&#10;&#10;AI-generated content may be incorrect.">
              <a:extLst>
                <a:ext uri="{FF2B5EF4-FFF2-40B4-BE49-F238E27FC236}">
                  <a16:creationId xmlns:a16="http://schemas.microsoft.com/office/drawing/2014/main" id="{60410EDE-7022-2891-ADD7-13BAAE2623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1442" y="4957118"/>
              <a:ext cx="280518" cy="280518"/>
            </a:xfrm>
            <a:prstGeom prst="rect">
              <a:avLst/>
            </a:prstGeom>
          </p:spPr>
        </p:pic>
        <p:pic>
          <p:nvPicPr>
            <p:cNvPr id="57" name="Picture 56" descr="A group of circles with letters and numbers&#10;&#10;AI-generated content may be incorrect.">
              <a:extLst>
                <a:ext uri="{FF2B5EF4-FFF2-40B4-BE49-F238E27FC236}">
                  <a16:creationId xmlns:a16="http://schemas.microsoft.com/office/drawing/2014/main" id="{B7887929-43F4-6BE4-1B13-6804318424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9355" y="4740758"/>
              <a:ext cx="800775" cy="735280"/>
            </a:xfrm>
            <a:prstGeom prst="rect">
              <a:avLst/>
            </a:prstGeom>
          </p:spPr>
        </p:pic>
        <p:pic>
          <p:nvPicPr>
            <p:cNvPr id="58" name="Picture 57" descr="A white circle with a black border&#10;&#10;AI-generated content may be incorrect.">
              <a:extLst>
                <a:ext uri="{FF2B5EF4-FFF2-40B4-BE49-F238E27FC236}">
                  <a16:creationId xmlns:a16="http://schemas.microsoft.com/office/drawing/2014/main" id="{32606204-BD8E-CEA0-6A82-6E453239DC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5068992" y="5081711"/>
              <a:ext cx="344890" cy="232399"/>
            </a:xfrm>
            <a:prstGeom prst="rect">
              <a:avLst/>
            </a:prstGeom>
          </p:spPr>
        </p:pic>
      </p:grpSp>
      <p:grpSp>
        <p:nvGrpSpPr>
          <p:cNvPr id="59" name="Group 58">
            <a:extLst>
              <a:ext uri="{FF2B5EF4-FFF2-40B4-BE49-F238E27FC236}">
                <a16:creationId xmlns:a16="http://schemas.microsoft.com/office/drawing/2014/main" id="{436E10EA-6780-02D1-ED6C-D867F936CDBB}"/>
              </a:ext>
            </a:extLst>
          </p:cNvPr>
          <p:cNvGrpSpPr/>
          <p:nvPr/>
        </p:nvGrpSpPr>
        <p:grpSpPr>
          <a:xfrm>
            <a:off x="3397139" y="3250693"/>
            <a:ext cx="1808728" cy="1452785"/>
            <a:chOff x="3317530" y="2854855"/>
            <a:chExt cx="1404621" cy="1128203"/>
          </a:xfrm>
        </p:grpSpPr>
        <p:pic>
          <p:nvPicPr>
            <p:cNvPr id="60" name="Picture 59" descr="A white object with a black letter&#10;&#10;AI-generated content may be incorrect.">
              <a:extLst>
                <a:ext uri="{FF2B5EF4-FFF2-40B4-BE49-F238E27FC236}">
                  <a16:creationId xmlns:a16="http://schemas.microsoft.com/office/drawing/2014/main" id="{E084AA4E-802C-E0DB-DA67-7C9476B82D5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659107" y="2854855"/>
              <a:ext cx="422872" cy="561687"/>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C89C5695-30EC-3B16-41BE-FC04D50CDE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7530" y="3482377"/>
              <a:ext cx="344890" cy="232399"/>
            </a:xfrm>
            <a:prstGeom prst="rect">
              <a:avLst/>
            </a:prstGeom>
          </p:spPr>
        </p:pic>
        <p:pic>
          <p:nvPicPr>
            <p:cNvPr id="62" name="Picture 61" descr="A red circle with black objects in it&#10;&#10;AI-generated content may be incorrect.">
              <a:extLst>
                <a:ext uri="{FF2B5EF4-FFF2-40B4-BE49-F238E27FC236}">
                  <a16:creationId xmlns:a16="http://schemas.microsoft.com/office/drawing/2014/main" id="{DE11BE51-83E5-3DA4-0ABE-A1E8688B05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5671" y="3464138"/>
              <a:ext cx="280518" cy="280518"/>
            </a:xfrm>
            <a:prstGeom prst="rect">
              <a:avLst/>
            </a:prstGeom>
          </p:spPr>
        </p:pic>
        <p:pic>
          <p:nvPicPr>
            <p:cNvPr id="63" name="Picture 62" descr="A group of circles with letters and numbers&#10;&#10;AI-generated content may be incorrect.">
              <a:extLst>
                <a:ext uri="{FF2B5EF4-FFF2-40B4-BE49-F238E27FC236}">
                  <a16:creationId xmlns:a16="http://schemas.microsoft.com/office/drawing/2014/main" id="{73715115-AA49-1FCE-1346-1C8E228A8D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45536" y="3247778"/>
              <a:ext cx="800775" cy="735280"/>
            </a:xfrm>
            <a:prstGeom prst="rect">
              <a:avLst/>
            </a:prstGeom>
          </p:spPr>
        </p:pic>
        <p:pic>
          <p:nvPicPr>
            <p:cNvPr id="64" name="Picture 63" descr="A white circle with a black border&#10;&#10;AI-generated content may be incorrect.">
              <a:extLst>
                <a:ext uri="{FF2B5EF4-FFF2-40B4-BE49-F238E27FC236}">
                  <a16:creationId xmlns:a16="http://schemas.microsoft.com/office/drawing/2014/main" id="{9A2F7B40-66EF-22CA-34F6-33ED67113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4377261" y="3600220"/>
              <a:ext cx="344890" cy="232399"/>
            </a:xfrm>
            <a:prstGeom prst="rect">
              <a:avLst/>
            </a:prstGeom>
          </p:spPr>
        </p:pic>
      </p:grpSp>
      <p:grpSp>
        <p:nvGrpSpPr>
          <p:cNvPr id="65" name="Group 64">
            <a:extLst>
              <a:ext uri="{FF2B5EF4-FFF2-40B4-BE49-F238E27FC236}">
                <a16:creationId xmlns:a16="http://schemas.microsoft.com/office/drawing/2014/main" id="{668A113C-4894-5ABD-4D7E-070BCA1FA382}"/>
              </a:ext>
            </a:extLst>
          </p:cNvPr>
          <p:cNvGrpSpPr/>
          <p:nvPr/>
        </p:nvGrpSpPr>
        <p:grpSpPr>
          <a:xfrm>
            <a:off x="4777623" y="1562530"/>
            <a:ext cx="1797387" cy="1440745"/>
            <a:chOff x="3099137" y="759988"/>
            <a:chExt cx="1395814" cy="1118853"/>
          </a:xfrm>
        </p:grpSpPr>
        <p:pic>
          <p:nvPicPr>
            <p:cNvPr id="66" name="Picture 65" descr="A green square with a black letter&#10;&#10;AI-generated content may be incorrect.">
              <a:extLst>
                <a:ext uri="{FF2B5EF4-FFF2-40B4-BE49-F238E27FC236}">
                  <a16:creationId xmlns:a16="http://schemas.microsoft.com/office/drawing/2014/main" id="{78966C1C-E206-4C00-5D4A-21FAEA71CD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34975" y="759988"/>
              <a:ext cx="406566" cy="540029"/>
            </a:xfrm>
            <a:prstGeom prst="rect">
              <a:avLst/>
            </a:prstGeom>
          </p:spPr>
        </p:pic>
        <p:pic>
          <p:nvPicPr>
            <p:cNvPr id="67" name="Picture 66" descr="A red circle with black objects in it&#10;&#10;AI-generated content may be incorrect.">
              <a:extLst>
                <a:ext uri="{FF2B5EF4-FFF2-40B4-BE49-F238E27FC236}">
                  <a16:creationId xmlns:a16="http://schemas.microsoft.com/office/drawing/2014/main" id="{2DEBC229-8FDD-8023-0C5D-37F7DEA95A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1300" y="1359921"/>
              <a:ext cx="280518" cy="280518"/>
            </a:xfrm>
            <a:prstGeom prst="rect">
              <a:avLst/>
            </a:prstGeom>
          </p:spPr>
        </p:pic>
        <p:pic>
          <p:nvPicPr>
            <p:cNvPr id="68" name="Picture 67" descr="A white circle with a black border&#10;&#10;AI-generated content may be incorrect.">
              <a:extLst>
                <a:ext uri="{FF2B5EF4-FFF2-40B4-BE49-F238E27FC236}">
                  <a16:creationId xmlns:a16="http://schemas.microsoft.com/office/drawing/2014/main" id="{C841F556-2D30-E0D8-D776-81F4A2F889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9137" y="1378160"/>
              <a:ext cx="344890" cy="232399"/>
            </a:xfrm>
            <a:prstGeom prst="rect">
              <a:avLst/>
            </a:prstGeom>
          </p:spPr>
        </p:pic>
        <p:pic>
          <p:nvPicPr>
            <p:cNvPr id="69" name="Picture 68" descr="A group of circles with letters and numbers&#10;&#10;AI-generated content may be incorrect.">
              <a:extLst>
                <a:ext uri="{FF2B5EF4-FFF2-40B4-BE49-F238E27FC236}">
                  <a16:creationId xmlns:a16="http://schemas.microsoft.com/office/drawing/2014/main" id="{B2C0BF37-8A41-97A0-F1B5-4BF0B98260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03237" y="1143561"/>
              <a:ext cx="800775" cy="735280"/>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596C39B1-86E4-DD29-D2EC-0EF84C5B3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4150061" y="1486268"/>
              <a:ext cx="344890" cy="232399"/>
            </a:xfrm>
            <a:prstGeom prst="rect">
              <a:avLst/>
            </a:prstGeom>
          </p:spPr>
        </p:pic>
      </p:grpSp>
    </p:spTree>
    <p:extLst>
      <p:ext uri="{BB962C8B-B14F-4D97-AF65-F5344CB8AC3E}">
        <p14:creationId xmlns:p14="http://schemas.microsoft.com/office/powerpoint/2010/main" val="789259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E39E0-570E-CE13-0C56-2B9C502C29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875E4A-E165-EB8D-A60B-804E7CAD12F7}"/>
              </a:ext>
            </a:extLst>
          </p:cNvPr>
          <p:cNvSpPr>
            <a:spLocks noGrp="1"/>
          </p:cNvSpPr>
          <p:nvPr>
            <p:ph type="sldNum" sz="quarter" idx="4"/>
          </p:nvPr>
        </p:nvSpPr>
        <p:spPr/>
        <p:txBody>
          <a:bodyPr/>
          <a:lstStyle/>
          <a:p>
            <a:fld id="{24F349F3-CB17-4C05-B28E-3C9067437B1B}" type="slidenum">
              <a:rPr lang="en-US" smtClean="0"/>
              <a:pPr/>
              <a:t>17</a:t>
            </a:fld>
            <a:endParaRPr lang="en-US"/>
          </a:p>
        </p:txBody>
      </p:sp>
      <p:sp>
        <p:nvSpPr>
          <p:cNvPr id="7" name="Text Placeholder 6">
            <a:extLst>
              <a:ext uri="{FF2B5EF4-FFF2-40B4-BE49-F238E27FC236}">
                <a16:creationId xmlns:a16="http://schemas.microsoft.com/office/drawing/2014/main" id="{3A4EA3C0-DEA5-8A03-1BE8-E0532FDD1B23}"/>
              </a:ext>
            </a:extLst>
          </p:cNvPr>
          <p:cNvSpPr>
            <a:spLocks noGrp="1"/>
          </p:cNvSpPr>
          <p:nvPr>
            <p:ph type="body" sz="quarter" idx="13"/>
          </p:nvPr>
        </p:nvSpPr>
        <p:spPr>
          <a:xfrm>
            <a:off x="7751454" y="1940858"/>
            <a:ext cx="4005303" cy="3388574"/>
          </a:xfrm>
        </p:spPr>
        <p:txBody>
          <a:bodyPr/>
          <a:lstStyle/>
          <a:p>
            <a:r>
              <a:rPr lang="en-US" sz="2000"/>
              <a:t>Your model might look like the image to the left.</a:t>
            </a:r>
          </a:p>
          <a:p>
            <a:endParaRPr lang="en-US" sz="2000"/>
          </a:p>
          <a:p>
            <a:pPr>
              <a:spcBef>
                <a:spcPts val="1800"/>
              </a:spcBef>
            </a:pPr>
            <a:r>
              <a:rPr lang="en-US" sz="2000" b="1">
                <a:solidFill>
                  <a:srgbClr val="1CA64A"/>
                </a:solidFill>
              </a:rPr>
              <a:t>What will happen with the oxygen and hydrogen atoms?</a:t>
            </a:r>
          </a:p>
          <a:p>
            <a:pPr>
              <a:spcBef>
                <a:spcPts val="1800"/>
              </a:spcBef>
            </a:pPr>
            <a:r>
              <a:rPr lang="en-US" sz="2000" b="1">
                <a:solidFill>
                  <a:srgbClr val="1CA64A"/>
                </a:solidFill>
              </a:rPr>
              <a:t>What is the process called?</a:t>
            </a:r>
          </a:p>
          <a:p>
            <a:pPr>
              <a:spcBef>
                <a:spcPts val="1800"/>
              </a:spcBef>
            </a:pPr>
            <a:r>
              <a:rPr lang="en-US" sz="2000" b="1">
                <a:solidFill>
                  <a:srgbClr val="1CA64A"/>
                </a:solidFill>
              </a:rPr>
              <a:t>What patterns can you identify? </a:t>
            </a:r>
          </a:p>
        </p:txBody>
      </p:sp>
      <p:pic>
        <p:nvPicPr>
          <p:cNvPr id="3" name="Picture 2" descr="A red rectangular object with a black letter&#10;&#10;AI-generated content may be incorrect.">
            <a:extLst>
              <a:ext uri="{FF2B5EF4-FFF2-40B4-BE49-F238E27FC236}">
                <a16:creationId xmlns:a16="http://schemas.microsoft.com/office/drawing/2014/main" id="{AFAF261E-7522-9D07-0083-E699F0845E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8161" y="2849808"/>
            <a:ext cx="563813" cy="748894"/>
          </a:xfrm>
          <a:prstGeom prst="rect">
            <a:avLst/>
          </a:prstGeom>
        </p:spPr>
      </p:pic>
      <p:pic>
        <p:nvPicPr>
          <p:cNvPr id="4" name="Picture 3" descr="A yellow rectangular object with a black letter&#10;&#10;AI-generated content may be incorrect.">
            <a:extLst>
              <a:ext uri="{FF2B5EF4-FFF2-40B4-BE49-F238E27FC236}">
                <a16:creationId xmlns:a16="http://schemas.microsoft.com/office/drawing/2014/main" id="{313B3655-9EB7-EEB4-DFC4-AE2BC26A55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213" y="2849809"/>
            <a:ext cx="563813" cy="748894"/>
          </a:xfrm>
          <a:prstGeom prst="rect">
            <a:avLst/>
          </a:prstGeom>
        </p:spPr>
      </p:pic>
      <p:pic>
        <p:nvPicPr>
          <p:cNvPr id="6" name="Picture 5" descr="A white object with a black letter&#10;&#10;AI-generated content may be incorrect.">
            <a:extLst>
              <a:ext uri="{FF2B5EF4-FFF2-40B4-BE49-F238E27FC236}">
                <a16:creationId xmlns:a16="http://schemas.microsoft.com/office/drawing/2014/main" id="{4F1161BD-7DB8-D1FF-06DC-AD2B7EB027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7285" y="2871471"/>
            <a:ext cx="563813" cy="748894"/>
          </a:xfrm>
          <a:prstGeom prst="rect">
            <a:avLst/>
          </a:prstGeom>
        </p:spPr>
      </p:pic>
      <p:pic>
        <p:nvPicPr>
          <p:cNvPr id="8" name="Picture 7" descr="A blue rectangular object with a black letter&#10;&#10;AI-generated content may be incorrect.">
            <a:extLst>
              <a:ext uri="{FF2B5EF4-FFF2-40B4-BE49-F238E27FC236}">
                <a16:creationId xmlns:a16="http://schemas.microsoft.com/office/drawing/2014/main" id="{97469FD7-4E76-3328-5EA0-26414EB97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1110" y="2849807"/>
            <a:ext cx="563813" cy="748894"/>
          </a:xfrm>
          <a:prstGeom prst="rect">
            <a:avLst/>
          </a:prstGeom>
        </p:spPr>
      </p:pic>
      <p:grpSp>
        <p:nvGrpSpPr>
          <p:cNvPr id="9" name="Group 8">
            <a:extLst>
              <a:ext uri="{FF2B5EF4-FFF2-40B4-BE49-F238E27FC236}">
                <a16:creationId xmlns:a16="http://schemas.microsoft.com/office/drawing/2014/main" id="{044C7AA5-1357-1E7C-98CB-79B23EF90F02}"/>
              </a:ext>
            </a:extLst>
          </p:cNvPr>
          <p:cNvGrpSpPr/>
          <p:nvPr/>
        </p:nvGrpSpPr>
        <p:grpSpPr>
          <a:xfrm>
            <a:off x="1844340" y="3388548"/>
            <a:ext cx="1347461" cy="975270"/>
            <a:chOff x="3950740" y="1988054"/>
            <a:chExt cx="1015884" cy="735280"/>
          </a:xfrm>
        </p:grpSpPr>
        <p:pic>
          <p:nvPicPr>
            <p:cNvPr id="12" name="Picture 11" descr="A white circle with a black border&#10;&#10;AI-generated content may be incorrect.">
              <a:extLst>
                <a:ext uri="{FF2B5EF4-FFF2-40B4-BE49-F238E27FC236}">
                  <a16:creationId xmlns:a16="http://schemas.microsoft.com/office/drawing/2014/main" id="{EB59938D-FBD2-D669-8E5A-47B85407F8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5" name="Picture 14" descr="A group of circles with letters and numbers&#10;&#10;AI-generated content may be incorrect.">
              <a:extLst>
                <a:ext uri="{FF2B5EF4-FFF2-40B4-BE49-F238E27FC236}">
                  <a16:creationId xmlns:a16="http://schemas.microsoft.com/office/drawing/2014/main" id="{5A72E9DA-5925-BC60-CA66-0A74064E41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16" name="Picture 15" descr="A group of circles with letters and numbers&#10;&#10;AI-generated content may be incorrect.">
            <a:extLst>
              <a:ext uri="{FF2B5EF4-FFF2-40B4-BE49-F238E27FC236}">
                <a16:creationId xmlns:a16="http://schemas.microsoft.com/office/drawing/2014/main" id="{FFB48319-E7D8-2528-E22B-55C87356103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6654" y="3372272"/>
            <a:ext cx="1062143" cy="975270"/>
          </a:xfrm>
          <a:prstGeom prst="rect">
            <a:avLst/>
          </a:prstGeom>
        </p:spPr>
      </p:pic>
      <p:pic>
        <p:nvPicPr>
          <p:cNvPr id="20" name="Picture 19" descr="A group of circles with letters and numbers&#10;&#10;AI-generated content may be incorrect.">
            <a:extLst>
              <a:ext uri="{FF2B5EF4-FFF2-40B4-BE49-F238E27FC236}">
                <a16:creationId xmlns:a16="http://schemas.microsoft.com/office/drawing/2014/main" id="{5ACCA44F-B146-7F48-617A-45C32058B7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3675" y="3372272"/>
            <a:ext cx="1062143" cy="975270"/>
          </a:xfrm>
          <a:prstGeom prst="rect">
            <a:avLst/>
          </a:prstGeom>
        </p:spPr>
      </p:pic>
      <p:pic>
        <p:nvPicPr>
          <p:cNvPr id="24" name="Picture 23" descr="A group of circles with letters and numbers&#10;&#10;AI-generated content may be incorrect.">
            <a:extLst>
              <a:ext uri="{FF2B5EF4-FFF2-40B4-BE49-F238E27FC236}">
                <a16:creationId xmlns:a16="http://schemas.microsoft.com/office/drawing/2014/main" id="{50553941-E771-16EB-6375-78967CDF98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0674" y="3355997"/>
            <a:ext cx="1062143" cy="975270"/>
          </a:xfrm>
          <a:prstGeom prst="rect">
            <a:avLst/>
          </a:prstGeom>
        </p:spPr>
      </p:pic>
      <p:grpSp>
        <p:nvGrpSpPr>
          <p:cNvPr id="28" name="Group 27">
            <a:extLst>
              <a:ext uri="{FF2B5EF4-FFF2-40B4-BE49-F238E27FC236}">
                <a16:creationId xmlns:a16="http://schemas.microsoft.com/office/drawing/2014/main" id="{DAAB6FB1-7DE3-E1B2-9A70-E887BBFD4290}"/>
              </a:ext>
            </a:extLst>
          </p:cNvPr>
          <p:cNvGrpSpPr/>
          <p:nvPr/>
        </p:nvGrpSpPr>
        <p:grpSpPr>
          <a:xfrm>
            <a:off x="5777691" y="2882413"/>
            <a:ext cx="1559817" cy="1465129"/>
            <a:chOff x="4165849" y="1618737"/>
            <a:chExt cx="1175985" cy="1104597"/>
          </a:xfrm>
        </p:grpSpPr>
        <p:pic>
          <p:nvPicPr>
            <p:cNvPr id="41" name="Picture 40" descr="A green square with a black letter&#10;&#10;AI-generated content may be incorrect.">
              <a:extLst>
                <a:ext uri="{FF2B5EF4-FFF2-40B4-BE49-F238E27FC236}">
                  <a16:creationId xmlns:a16="http://schemas.microsoft.com/office/drawing/2014/main" id="{AC64C931-676C-0B2B-60EF-4C98CFCAFA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B09B0889-B39D-887E-A9BF-45BA1FED06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43" name="Picture 42" descr="A group of circles with letters and numbers&#10;&#10;AI-generated content may be incorrect.">
              <a:extLst>
                <a:ext uri="{FF2B5EF4-FFF2-40B4-BE49-F238E27FC236}">
                  <a16:creationId xmlns:a16="http://schemas.microsoft.com/office/drawing/2014/main" id="{324FACF3-33BF-EDA3-1B63-CB84795E91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44" name="Picture 43" descr="A white circle with a black border&#10;&#10;AI-generated content may be incorrect.">
              <a:extLst>
                <a:ext uri="{FF2B5EF4-FFF2-40B4-BE49-F238E27FC236}">
                  <a16:creationId xmlns:a16="http://schemas.microsoft.com/office/drawing/2014/main" id="{1C04C4C7-E45E-161A-C718-EB0AC549A5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sp>
        <p:nvSpPr>
          <p:cNvPr id="47" name="Text Placeholder 4">
            <a:extLst>
              <a:ext uri="{FF2B5EF4-FFF2-40B4-BE49-F238E27FC236}">
                <a16:creationId xmlns:a16="http://schemas.microsoft.com/office/drawing/2014/main" id="{E891A6A4-10FF-BB4B-4181-AF75A73B3165}"/>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Acids Form Polypeptides</a:t>
            </a:r>
          </a:p>
        </p:txBody>
      </p:sp>
      <p:grpSp>
        <p:nvGrpSpPr>
          <p:cNvPr id="48" name="Group 47">
            <a:extLst>
              <a:ext uri="{FF2B5EF4-FFF2-40B4-BE49-F238E27FC236}">
                <a16:creationId xmlns:a16="http://schemas.microsoft.com/office/drawing/2014/main" id="{444D7F33-61A7-6429-EAE5-862737FC9EF9}"/>
              </a:ext>
            </a:extLst>
          </p:cNvPr>
          <p:cNvGrpSpPr/>
          <p:nvPr/>
        </p:nvGrpSpPr>
        <p:grpSpPr>
          <a:xfrm>
            <a:off x="2882995" y="5086447"/>
            <a:ext cx="620648" cy="506109"/>
            <a:chOff x="4873912" y="2204414"/>
            <a:chExt cx="467922" cy="381568"/>
          </a:xfrm>
        </p:grpSpPr>
        <p:pic>
          <p:nvPicPr>
            <p:cNvPr id="50" name="Picture 49" descr="A red circle with black objects in it&#10;&#10;AI-generated content may be incorrect.">
              <a:extLst>
                <a:ext uri="{FF2B5EF4-FFF2-40B4-BE49-F238E27FC236}">
                  <a16:creationId xmlns:a16="http://schemas.microsoft.com/office/drawing/2014/main" id="{1288BB65-76ED-C4D5-5ADF-A30796588F1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52" name="Picture 51" descr="A white circle with a black border&#10;&#10;AI-generated content may be incorrect.">
              <a:extLst>
                <a:ext uri="{FF2B5EF4-FFF2-40B4-BE49-F238E27FC236}">
                  <a16:creationId xmlns:a16="http://schemas.microsoft.com/office/drawing/2014/main" id="{18240A5A-D2B2-0E47-9EFD-FC2F9BFFD3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53" name="Group 52">
            <a:extLst>
              <a:ext uri="{FF2B5EF4-FFF2-40B4-BE49-F238E27FC236}">
                <a16:creationId xmlns:a16="http://schemas.microsoft.com/office/drawing/2014/main" id="{34915921-0348-1FB9-9C68-435A5218BB7C}"/>
              </a:ext>
            </a:extLst>
          </p:cNvPr>
          <p:cNvGrpSpPr/>
          <p:nvPr/>
        </p:nvGrpSpPr>
        <p:grpSpPr>
          <a:xfrm rot="15856565">
            <a:off x="5081420" y="5241414"/>
            <a:ext cx="620648" cy="506109"/>
            <a:chOff x="4873912" y="2204414"/>
            <a:chExt cx="467922" cy="381568"/>
          </a:xfrm>
        </p:grpSpPr>
        <p:pic>
          <p:nvPicPr>
            <p:cNvPr id="54" name="Picture 53" descr="A red circle with black objects in it&#10;&#10;AI-generated content may be incorrect.">
              <a:extLst>
                <a:ext uri="{FF2B5EF4-FFF2-40B4-BE49-F238E27FC236}">
                  <a16:creationId xmlns:a16="http://schemas.microsoft.com/office/drawing/2014/main" id="{6695501E-202E-B788-23BC-B98F030BC45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55" name="Picture 54" descr="A white circle with a black border&#10;&#10;AI-generated content may be incorrect.">
              <a:extLst>
                <a:ext uri="{FF2B5EF4-FFF2-40B4-BE49-F238E27FC236}">
                  <a16:creationId xmlns:a16="http://schemas.microsoft.com/office/drawing/2014/main" id="{C33284B5-C29B-3BEF-A569-589E99C714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56" name="Group 55">
            <a:extLst>
              <a:ext uri="{FF2B5EF4-FFF2-40B4-BE49-F238E27FC236}">
                <a16:creationId xmlns:a16="http://schemas.microsoft.com/office/drawing/2014/main" id="{50A99A2F-A7D3-15F2-B31F-F47D5427F66B}"/>
              </a:ext>
            </a:extLst>
          </p:cNvPr>
          <p:cNvGrpSpPr/>
          <p:nvPr/>
        </p:nvGrpSpPr>
        <p:grpSpPr>
          <a:xfrm>
            <a:off x="5423956" y="1672280"/>
            <a:ext cx="620648" cy="506109"/>
            <a:chOff x="4873912" y="2204414"/>
            <a:chExt cx="467922" cy="381568"/>
          </a:xfrm>
        </p:grpSpPr>
        <p:pic>
          <p:nvPicPr>
            <p:cNvPr id="57" name="Picture 56" descr="A red circle with black objects in it&#10;&#10;AI-generated content may be incorrect.">
              <a:extLst>
                <a:ext uri="{FF2B5EF4-FFF2-40B4-BE49-F238E27FC236}">
                  <a16:creationId xmlns:a16="http://schemas.microsoft.com/office/drawing/2014/main" id="{9DE1ED3B-0FAF-413B-16CE-FC2B63763C8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58" name="Picture 57" descr="A white circle with a black border&#10;&#10;AI-generated content may be incorrect.">
              <a:extLst>
                <a:ext uri="{FF2B5EF4-FFF2-40B4-BE49-F238E27FC236}">
                  <a16:creationId xmlns:a16="http://schemas.microsoft.com/office/drawing/2014/main" id="{29253C3D-DEC3-B9A3-217E-8A5438C05D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59" name="Group 58">
            <a:extLst>
              <a:ext uri="{FF2B5EF4-FFF2-40B4-BE49-F238E27FC236}">
                <a16:creationId xmlns:a16="http://schemas.microsoft.com/office/drawing/2014/main" id="{9923A672-C5BD-EA01-7F4A-DFB0127822D5}"/>
              </a:ext>
            </a:extLst>
          </p:cNvPr>
          <p:cNvGrpSpPr/>
          <p:nvPr/>
        </p:nvGrpSpPr>
        <p:grpSpPr>
          <a:xfrm rot="3251719">
            <a:off x="3477513" y="1672280"/>
            <a:ext cx="620648" cy="506109"/>
            <a:chOff x="4873912" y="2204414"/>
            <a:chExt cx="467922" cy="381568"/>
          </a:xfrm>
        </p:grpSpPr>
        <p:pic>
          <p:nvPicPr>
            <p:cNvPr id="60" name="Picture 59" descr="A red circle with black objects in it&#10;&#10;AI-generated content may be incorrect.">
              <a:extLst>
                <a:ext uri="{FF2B5EF4-FFF2-40B4-BE49-F238E27FC236}">
                  <a16:creationId xmlns:a16="http://schemas.microsoft.com/office/drawing/2014/main" id="{692D2170-0D4D-61A8-448C-1C0247A2FBF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64B92E1B-6018-5BCC-03D1-537698FC23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pic>
        <p:nvPicPr>
          <p:cNvPr id="62" name="Picture 61" descr="A white circle with a black border&#10;&#10;AI-generated content may be incorrect.">
            <a:extLst>
              <a:ext uri="{FF2B5EF4-FFF2-40B4-BE49-F238E27FC236}">
                <a16:creationId xmlns:a16="http://schemas.microsoft.com/office/drawing/2014/main" id="{971E5708-B146-140C-F7BE-C1678FA9D1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78589">
            <a:off x="6079818" y="4811656"/>
            <a:ext cx="457459" cy="308252"/>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CEEEB86E-13ED-EDDB-6C16-FBD4383305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220948">
            <a:off x="3959606" y="4932122"/>
            <a:ext cx="457459" cy="308252"/>
          </a:xfrm>
          <a:prstGeom prst="rect">
            <a:avLst/>
          </a:prstGeom>
        </p:spPr>
      </p:pic>
      <p:pic>
        <p:nvPicPr>
          <p:cNvPr id="64" name="Picture 63" descr="A white circle with a black border&#10;&#10;AI-generated content may be incorrect.">
            <a:extLst>
              <a:ext uri="{FF2B5EF4-FFF2-40B4-BE49-F238E27FC236}">
                <a16:creationId xmlns:a16="http://schemas.microsoft.com/office/drawing/2014/main" id="{913DAF7F-0089-0B54-B08E-81A14BA5ADF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78589">
            <a:off x="4535956" y="1786732"/>
            <a:ext cx="457459" cy="308252"/>
          </a:xfrm>
          <a:prstGeom prst="rect">
            <a:avLst/>
          </a:prstGeom>
        </p:spPr>
      </p:pic>
      <p:pic>
        <p:nvPicPr>
          <p:cNvPr id="65" name="Picture 64" descr="A white circle with a black border&#10;&#10;AI-generated content may be incorrect.">
            <a:extLst>
              <a:ext uri="{FF2B5EF4-FFF2-40B4-BE49-F238E27FC236}">
                <a16:creationId xmlns:a16="http://schemas.microsoft.com/office/drawing/2014/main" id="{365AD97A-33FE-0DC6-C552-D2B199EE86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8220948">
            <a:off x="2415744" y="1907198"/>
            <a:ext cx="457459" cy="308252"/>
          </a:xfrm>
          <a:prstGeom prst="rect">
            <a:avLst/>
          </a:prstGeom>
        </p:spPr>
      </p:pic>
    </p:spTree>
    <p:extLst>
      <p:ext uri="{BB962C8B-B14F-4D97-AF65-F5344CB8AC3E}">
        <p14:creationId xmlns:p14="http://schemas.microsoft.com/office/powerpoint/2010/main" val="1290349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EEC5E-50F2-B38C-20E4-A69123EA2DB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D97187A-9183-CF34-1D8E-DC35A54D0511}"/>
              </a:ext>
            </a:extLst>
          </p:cNvPr>
          <p:cNvSpPr>
            <a:spLocks noGrp="1"/>
          </p:cNvSpPr>
          <p:nvPr>
            <p:ph type="sldNum" sz="quarter" idx="4"/>
          </p:nvPr>
        </p:nvSpPr>
        <p:spPr/>
        <p:txBody>
          <a:bodyPr/>
          <a:lstStyle/>
          <a:p>
            <a:fld id="{24F349F3-CB17-4C05-B28E-3C9067437B1B}" type="slidenum">
              <a:rPr lang="en-US" smtClean="0"/>
              <a:pPr/>
              <a:t>18</a:t>
            </a:fld>
            <a:endParaRPr lang="en-US"/>
          </a:p>
        </p:txBody>
      </p:sp>
      <p:sp>
        <p:nvSpPr>
          <p:cNvPr id="6" name="Slide Number Placeholder 1">
            <a:extLst>
              <a:ext uri="{FF2B5EF4-FFF2-40B4-BE49-F238E27FC236}">
                <a16:creationId xmlns:a16="http://schemas.microsoft.com/office/drawing/2014/main" id="{304AC09D-5252-7594-A202-62D5FB36BA5A}"/>
              </a:ext>
            </a:extLst>
          </p:cNvPr>
          <p:cNvSpPr txBox="1">
            <a:spLocks/>
          </p:cNvSpPr>
          <p:nvPr/>
        </p:nvSpPr>
        <p:spPr>
          <a:xfrm>
            <a:off x="11105423" y="6356350"/>
            <a:ext cx="651334"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yriad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F349F3-CB17-4C05-B28E-3C9067437B1B}" type="slidenum">
              <a:rPr lang="en-US" smtClean="0"/>
              <a:pPr/>
              <a:t>18</a:t>
            </a:fld>
            <a:endParaRPr lang="en-US"/>
          </a:p>
        </p:txBody>
      </p:sp>
      <p:pic>
        <p:nvPicPr>
          <p:cNvPr id="9" name="Picture 8" descr="A red rectangular object with a black letter&#10;&#10;AI-generated content may be incorrect.">
            <a:extLst>
              <a:ext uri="{FF2B5EF4-FFF2-40B4-BE49-F238E27FC236}">
                <a16:creationId xmlns:a16="http://schemas.microsoft.com/office/drawing/2014/main" id="{99D71F90-E223-5437-CE90-4709258732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8161" y="2975928"/>
            <a:ext cx="563813" cy="748894"/>
          </a:xfrm>
          <a:prstGeom prst="rect">
            <a:avLst/>
          </a:prstGeom>
        </p:spPr>
      </p:pic>
      <p:pic>
        <p:nvPicPr>
          <p:cNvPr id="12" name="Picture 11" descr="A yellow rectangular object with a black letter&#10;&#10;AI-generated content may be incorrect.">
            <a:extLst>
              <a:ext uri="{FF2B5EF4-FFF2-40B4-BE49-F238E27FC236}">
                <a16:creationId xmlns:a16="http://schemas.microsoft.com/office/drawing/2014/main" id="{41D5460E-382B-9C2A-13B7-31DC2639B0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213" y="2975929"/>
            <a:ext cx="563813" cy="748894"/>
          </a:xfrm>
          <a:prstGeom prst="rect">
            <a:avLst/>
          </a:prstGeom>
        </p:spPr>
      </p:pic>
      <p:pic>
        <p:nvPicPr>
          <p:cNvPr id="15" name="Picture 14" descr="A white object with a black letter&#10;&#10;AI-generated content may be incorrect.">
            <a:extLst>
              <a:ext uri="{FF2B5EF4-FFF2-40B4-BE49-F238E27FC236}">
                <a16:creationId xmlns:a16="http://schemas.microsoft.com/office/drawing/2014/main" id="{E1B0300D-5478-1A64-E790-BAC74CA6C5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7285" y="2997591"/>
            <a:ext cx="563813" cy="748894"/>
          </a:xfrm>
          <a:prstGeom prst="rect">
            <a:avLst/>
          </a:prstGeom>
        </p:spPr>
      </p:pic>
      <p:pic>
        <p:nvPicPr>
          <p:cNvPr id="16" name="Picture 15" descr="A blue rectangular object with a black letter&#10;&#10;AI-generated content may be incorrect.">
            <a:extLst>
              <a:ext uri="{FF2B5EF4-FFF2-40B4-BE49-F238E27FC236}">
                <a16:creationId xmlns:a16="http://schemas.microsoft.com/office/drawing/2014/main" id="{39CA2D91-850E-BFA6-99C5-A2AA35E894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1110" y="2975927"/>
            <a:ext cx="563813" cy="748894"/>
          </a:xfrm>
          <a:prstGeom prst="rect">
            <a:avLst/>
          </a:prstGeom>
        </p:spPr>
      </p:pic>
      <p:grpSp>
        <p:nvGrpSpPr>
          <p:cNvPr id="20" name="Group 19">
            <a:extLst>
              <a:ext uri="{FF2B5EF4-FFF2-40B4-BE49-F238E27FC236}">
                <a16:creationId xmlns:a16="http://schemas.microsoft.com/office/drawing/2014/main" id="{9C1A13B4-19CD-BCF0-5DD3-E3B25DA1C6CA}"/>
              </a:ext>
            </a:extLst>
          </p:cNvPr>
          <p:cNvGrpSpPr/>
          <p:nvPr/>
        </p:nvGrpSpPr>
        <p:grpSpPr>
          <a:xfrm>
            <a:off x="1844340" y="3514668"/>
            <a:ext cx="1347461" cy="975270"/>
            <a:chOff x="3950740" y="1988054"/>
            <a:chExt cx="1015884" cy="735280"/>
          </a:xfrm>
        </p:grpSpPr>
        <p:pic>
          <p:nvPicPr>
            <p:cNvPr id="24" name="Picture 23" descr="A white circle with a black border&#10;&#10;AI-generated content may be incorrect.">
              <a:extLst>
                <a:ext uri="{FF2B5EF4-FFF2-40B4-BE49-F238E27FC236}">
                  <a16:creationId xmlns:a16="http://schemas.microsoft.com/office/drawing/2014/main" id="{B6902CAB-00B4-DB23-7B9A-21293DA3053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28" name="Picture 27" descr="A group of circles with letters and numbers&#10;&#10;AI-generated content may be incorrect.">
              <a:extLst>
                <a:ext uri="{FF2B5EF4-FFF2-40B4-BE49-F238E27FC236}">
                  <a16:creationId xmlns:a16="http://schemas.microsoft.com/office/drawing/2014/main" id="{BC4E6AF8-CAB1-A579-DA4A-A8634E6D24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41" name="Picture 40" descr="A group of circles with letters and numbers&#10;&#10;AI-generated content may be incorrect.">
            <a:extLst>
              <a:ext uri="{FF2B5EF4-FFF2-40B4-BE49-F238E27FC236}">
                <a16:creationId xmlns:a16="http://schemas.microsoft.com/office/drawing/2014/main" id="{74A50CE0-9F31-412F-0F46-2EB835DFB9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6654" y="3498392"/>
            <a:ext cx="1062143" cy="975270"/>
          </a:xfrm>
          <a:prstGeom prst="rect">
            <a:avLst/>
          </a:prstGeom>
        </p:spPr>
      </p:pic>
      <p:pic>
        <p:nvPicPr>
          <p:cNvPr id="42" name="Picture 41" descr="A group of circles with letters and numbers&#10;&#10;AI-generated content may be incorrect.">
            <a:extLst>
              <a:ext uri="{FF2B5EF4-FFF2-40B4-BE49-F238E27FC236}">
                <a16:creationId xmlns:a16="http://schemas.microsoft.com/office/drawing/2014/main" id="{D9AE5B84-2D99-230C-F25B-F95D916FED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3675" y="3498392"/>
            <a:ext cx="1062143" cy="975270"/>
          </a:xfrm>
          <a:prstGeom prst="rect">
            <a:avLst/>
          </a:prstGeom>
        </p:spPr>
      </p:pic>
      <p:pic>
        <p:nvPicPr>
          <p:cNvPr id="43" name="Picture 42" descr="A group of circles with letters and numbers&#10;&#10;AI-generated content may be incorrect.">
            <a:extLst>
              <a:ext uri="{FF2B5EF4-FFF2-40B4-BE49-F238E27FC236}">
                <a16:creationId xmlns:a16="http://schemas.microsoft.com/office/drawing/2014/main" id="{1B29B86C-5CA0-454B-000C-FC863CD7092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0674" y="3482117"/>
            <a:ext cx="1062143" cy="975270"/>
          </a:xfrm>
          <a:prstGeom prst="rect">
            <a:avLst/>
          </a:prstGeom>
        </p:spPr>
      </p:pic>
      <p:grpSp>
        <p:nvGrpSpPr>
          <p:cNvPr id="44" name="Group 43">
            <a:extLst>
              <a:ext uri="{FF2B5EF4-FFF2-40B4-BE49-F238E27FC236}">
                <a16:creationId xmlns:a16="http://schemas.microsoft.com/office/drawing/2014/main" id="{554CAA4B-6B2B-77D1-9E93-E1E4DE231A30}"/>
              </a:ext>
            </a:extLst>
          </p:cNvPr>
          <p:cNvGrpSpPr/>
          <p:nvPr/>
        </p:nvGrpSpPr>
        <p:grpSpPr>
          <a:xfrm>
            <a:off x="5777691" y="3008533"/>
            <a:ext cx="1559817" cy="1465129"/>
            <a:chOff x="4165849" y="1618737"/>
            <a:chExt cx="1175985" cy="1104597"/>
          </a:xfrm>
        </p:grpSpPr>
        <p:pic>
          <p:nvPicPr>
            <p:cNvPr id="45" name="Picture 44" descr="A green square with a black letter&#10;&#10;AI-generated content may be incorrect.">
              <a:extLst>
                <a:ext uri="{FF2B5EF4-FFF2-40B4-BE49-F238E27FC236}">
                  <a16:creationId xmlns:a16="http://schemas.microsoft.com/office/drawing/2014/main" id="{551EC87E-806E-B098-D108-9234D89E0D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46" name="Picture 45" descr="A red circle with black objects in it&#10;&#10;AI-generated content may be incorrect.">
              <a:extLst>
                <a:ext uri="{FF2B5EF4-FFF2-40B4-BE49-F238E27FC236}">
                  <a16:creationId xmlns:a16="http://schemas.microsoft.com/office/drawing/2014/main" id="{9BB2309F-934A-9237-2EDE-AD5723C8BA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47" name="Picture 46" descr="A group of circles with letters and numbers&#10;&#10;AI-generated content may be incorrect.">
              <a:extLst>
                <a:ext uri="{FF2B5EF4-FFF2-40B4-BE49-F238E27FC236}">
                  <a16:creationId xmlns:a16="http://schemas.microsoft.com/office/drawing/2014/main" id="{4882DA6C-5708-FAC0-0849-E8DB97EC9DE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1D538D71-6B8C-16D2-08D6-FCB274E043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sp>
        <p:nvSpPr>
          <p:cNvPr id="49" name="Text Placeholder 4">
            <a:extLst>
              <a:ext uri="{FF2B5EF4-FFF2-40B4-BE49-F238E27FC236}">
                <a16:creationId xmlns:a16="http://schemas.microsoft.com/office/drawing/2014/main" id="{1E650518-EFFC-923C-0EB7-754EE6153A44}"/>
              </a:ext>
            </a:extLst>
          </p:cNvPr>
          <p:cNvSpPr txBox="1">
            <a:spLocks/>
          </p:cNvSpPr>
          <p:nvPr/>
        </p:nvSpPr>
        <p:spPr>
          <a:xfrm>
            <a:off x="1590676" y="438096"/>
            <a:ext cx="9153524" cy="130782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Dehydration Synthesis Occurs when Amino Acids Form Polypeptides </a:t>
            </a:r>
          </a:p>
        </p:txBody>
      </p:sp>
      <p:grpSp>
        <p:nvGrpSpPr>
          <p:cNvPr id="66" name="Group 65">
            <a:extLst>
              <a:ext uri="{FF2B5EF4-FFF2-40B4-BE49-F238E27FC236}">
                <a16:creationId xmlns:a16="http://schemas.microsoft.com/office/drawing/2014/main" id="{1F30A878-7787-E144-30A0-EDB24A72564E}"/>
              </a:ext>
            </a:extLst>
          </p:cNvPr>
          <p:cNvGrpSpPr/>
          <p:nvPr/>
        </p:nvGrpSpPr>
        <p:grpSpPr>
          <a:xfrm rot="4587050">
            <a:off x="2834303" y="1823134"/>
            <a:ext cx="474013" cy="940322"/>
            <a:chOff x="3476389" y="1336040"/>
            <a:chExt cx="474013" cy="940322"/>
          </a:xfrm>
        </p:grpSpPr>
        <p:pic>
          <p:nvPicPr>
            <p:cNvPr id="60" name="Picture 59" descr="A red circle with black objects in it&#10;&#10;AI-generated content may be incorrect.">
              <a:extLst>
                <a:ext uri="{FF2B5EF4-FFF2-40B4-BE49-F238E27FC236}">
                  <a16:creationId xmlns:a16="http://schemas.microsoft.com/office/drawing/2014/main" id="{BE3A9F1A-5646-303F-B466-3D96FCD232A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03630F63-1873-C127-2D72-F8C1C16AC0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65" name="Picture 64" descr="A white circle with a black border&#10;&#10;AI-generated content may be incorrect.">
              <a:extLst>
                <a:ext uri="{FF2B5EF4-FFF2-40B4-BE49-F238E27FC236}">
                  <a16:creationId xmlns:a16="http://schemas.microsoft.com/office/drawing/2014/main" id="{2ECDEF94-9797-686F-1835-5DD70DF88D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grpSp>
        <p:nvGrpSpPr>
          <p:cNvPr id="67" name="Group 66">
            <a:extLst>
              <a:ext uri="{FF2B5EF4-FFF2-40B4-BE49-F238E27FC236}">
                <a16:creationId xmlns:a16="http://schemas.microsoft.com/office/drawing/2014/main" id="{88AF5798-13B3-70B8-5D0F-7093BE06BA5B}"/>
              </a:ext>
            </a:extLst>
          </p:cNvPr>
          <p:cNvGrpSpPr/>
          <p:nvPr/>
        </p:nvGrpSpPr>
        <p:grpSpPr>
          <a:xfrm rot="18249724">
            <a:off x="4508939" y="5689277"/>
            <a:ext cx="474013" cy="940322"/>
            <a:chOff x="3476389" y="1336040"/>
            <a:chExt cx="474013" cy="940322"/>
          </a:xfrm>
        </p:grpSpPr>
        <p:pic>
          <p:nvPicPr>
            <p:cNvPr id="68" name="Picture 67" descr="A red circle with black objects in it&#10;&#10;AI-generated content may be incorrect.">
              <a:extLst>
                <a:ext uri="{FF2B5EF4-FFF2-40B4-BE49-F238E27FC236}">
                  <a16:creationId xmlns:a16="http://schemas.microsoft.com/office/drawing/2014/main" id="{F1220FE0-1EEA-7386-10BC-4AA97A0C397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69" name="Picture 68" descr="A white circle with a black border&#10;&#10;AI-generated content may be incorrect.">
              <a:extLst>
                <a:ext uri="{FF2B5EF4-FFF2-40B4-BE49-F238E27FC236}">
                  <a16:creationId xmlns:a16="http://schemas.microsoft.com/office/drawing/2014/main" id="{1E85FAA9-B77D-A56B-9965-E4EC0D3E9B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6D93769C-9388-6652-4E30-3C23776C7D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grpSp>
        <p:nvGrpSpPr>
          <p:cNvPr id="71" name="Group 70">
            <a:extLst>
              <a:ext uri="{FF2B5EF4-FFF2-40B4-BE49-F238E27FC236}">
                <a16:creationId xmlns:a16="http://schemas.microsoft.com/office/drawing/2014/main" id="{C563FEB1-A2E0-FDA5-BCE5-0D47957C8F04}"/>
              </a:ext>
            </a:extLst>
          </p:cNvPr>
          <p:cNvGrpSpPr/>
          <p:nvPr/>
        </p:nvGrpSpPr>
        <p:grpSpPr>
          <a:xfrm rot="7441554">
            <a:off x="4786780" y="1676253"/>
            <a:ext cx="474013" cy="940322"/>
            <a:chOff x="3476389" y="1336040"/>
            <a:chExt cx="474013" cy="940322"/>
          </a:xfrm>
        </p:grpSpPr>
        <p:pic>
          <p:nvPicPr>
            <p:cNvPr id="72" name="Picture 71" descr="A red circle with black objects in it&#10;&#10;AI-generated content may be incorrect.">
              <a:extLst>
                <a:ext uri="{FF2B5EF4-FFF2-40B4-BE49-F238E27FC236}">
                  <a16:creationId xmlns:a16="http://schemas.microsoft.com/office/drawing/2014/main" id="{AC7D7DBD-B734-17E7-4914-2B5019FDE74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73" name="Picture 72" descr="A white circle with a black border&#10;&#10;AI-generated content may be incorrect.">
              <a:extLst>
                <a:ext uri="{FF2B5EF4-FFF2-40B4-BE49-F238E27FC236}">
                  <a16:creationId xmlns:a16="http://schemas.microsoft.com/office/drawing/2014/main" id="{C3BB313A-B87F-B31B-6EB5-8107C04DC7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74" name="Picture 73" descr="A white circle with a black border&#10;&#10;AI-generated content may be incorrect.">
              <a:extLst>
                <a:ext uri="{FF2B5EF4-FFF2-40B4-BE49-F238E27FC236}">
                  <a16:creationId xmlns:a16="http://schemas.microsoft.com/office/drawing/2014/main" id="{489CA5C9-97B4-5B43-1B7F-1897F0FD3B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grpSp>
        <p:nvGrpSpPr>
          <p:cNvPr id="75" name="Group 74">
            <a:extLst>
              <a:ext uri="{FF2B5EF4-FFF2-40B4-BE49-F238E27FC236}">
                <a16:creationId xmlns:a16="http://schemas.microsoft.com/office/drawing/2014/main" id="{43159D92-A719-E606-FC26-408BBC085EF1}"/>
              </a:ext>
            </a:extLst>
          </p:cNvPr>
          <p:cNvGrpSpPr/>
          <p:nvPr/>
        </p:nvGrpSpPr>
        <p:grpSpPr>
          <a:xfrm rot="2151224">
            <a:off x="5654285" y="5411937"/>
            <a:ext cx="474013" cy="940322"/>
            <a:chOff x="3476389" y="1336040"/>
            <a:chExt cx="474013" cy="940322"/>
          </a:xfrm>
        </p:grpSpPr>
        <p:pic>
          <p:nvPicPr>
            <p:cNvPr id="76" name="Picture 75" descr="A red circle with black objects in it&#10;&#10;AI-generated content may be incorrect.">
              <a:extLst>
                <a:ext uri="{FF2B5EF4-FFF2-40B4-BE49-F238E27FC236}">
                  <a16:creationId xmlns:a16="http://schemas.microsoft.com/office/drawing/2014/main" id="{7778FFAC-C810-5AB9-305A-67F7778E36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77" name="Picture 76" descr="A white circle with a black border&#10;&#10;AI-generated content may be incorrect.">
              <a:extLst>
                <a:ext uri="{FF2B5EF4-FFF2-40B4-BE49-F238E27FC236}">
                  <a16:creationId xmlns:a16="http://schemas.microsoft.com/office/drawing/2014/main" id="{AA80F877-CB45-7FB5-6452-276C20DB376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78" name="Picture 77" descr="A white circle with a black border&#10;&#10;AI-generated content may be incorrect.">
              <a:extLst>
                <a:ext uri="{FF2B5EF4-FFF2-40B4-BE49-F238E27FC236}">
                  <a16:creationId xmlns:a16="http://schemas.microsoft.com/office/drawing/2014/main" id="{DFD732F6-10CC-B686-0A2B-4213476608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sp>
        <p:nvSpPr>
          <p:cNvPr id="79" name="TextBox 78">
            <a:extLst>
              <a:ext uri="{FF2B5EF4-FFF2-40B4-BE49-F238E27FC236}">
                <a16:creationId xmlns:a16="http://schemas.microsoft.com/office/drawing/2014/main" id="{45FC70CC-73D6-EDFE-465C-9802F1365F04}"/>
              </a:ext>
            </a:extLst>
          </p:cNvPr>
          <p:cNvSpPr txBox="1"/>
          <p:nvPr/>
        </p:nvSpPr>
        <p:spPr>
          <a:xfrm>
            <a:off x="2300562" y="4981444"/>
            <a:ext cx="1504950" cy="541046"/>
          </a:xfrm>
          <a:prstGeom prst="rect">
            <a:avLst/>
          </a:prstGeom>
          <a:noFill/>
        </p:spPr>
        <p:txBody>
          <a:bodyPr wrap="square" rtlCol="0">
            <a:spAutoFit/>
          </a:bodyPr>
          <a:lstStyle/>
          <a:p>
            <a:pPr algn="ctr">
              <a:lnSpc>
                <a:spcPct val="80000"/>
              </a:lnSpc>
            </a:pPr>
            <a:r>
              <a:rPr lang="en-US" b="1"/>
              <a:t>Peptide</a:t>
            </a:r>
          </a:p>
          <a:p>
            <a:pPr algn="ctr">
              <a:lnSpc>
                <a:spcPct val="80000"/>
              </a:lnSpc>
            </a:pPr>
            <a:r>
              <a:rPr lang="en-US" b="1"/>
              <a:t>Bond</a:t>
            </a:r>
          </a:p>
        </p:txBody>
      </p:sp>
      <p:sp>
        <p:nvSpPr>
          <p:cNvPr id="80" name="TextBox 79">
            <a:extLst>
              <a:ext uri="{FF2B5EF4-FFF2-40B4-BE49-F238E27FC236}">
                <a16:creationId xmlns:a16="http://schemas.microsoft.com/office/drawing/2014/main" id="{9A28A4B3-A11D-F9E5-69DF-9281CD0D8C53}"/>
              </a:ext>
            </a:extLst>
          </p:cNvPr>
          <p:cNvSpPr txBox="1"/>
          <p:nvPr/>
        </p:nvSpPr>
        <p:spPr>
          <a:xfrm>
            <a:off x="4319278" y="4851790"/>
            <a:ext cx="1623207" cy="541046"/>
          </a:xfrm>
          <a:prstGeom prst="rect">
            <a:avLst/>
          </a:prstGeom>
          <a:noFill/>
        </p:spPr>
        <p:txBody>
          <a:bodyPr wrap="square" rtlCol="0">
            <a:spAutoFit/>
          </a:bodyPr>
          <a:lstStyle/>
          <a:p>
            <a:pPr algn="ctr">
              <a:lnSpc>
                <a:spcPct val="80000"/>
              </a:lnSpc>
            </a:pPr>
            <a:r>
              <a:rPr lang="en-US" b="1"/>
              <a:t>Water Molecules</a:t>
            </a:r>
          </a:p>
        </p:txBody>
      </p:sp>
      <p:cxnSp>
        <p:nvCxnSpPr>
          <p:cNvPr id="81" name="Straight Connector 80">
            <a:extLst>
              <a:ext uri="{FF2B5EF4-FFF2-40B4-BE49-F238E27FC236}">
                <a16:creationId xmlns:a16="http://schemas.microsoft.com/office/drawing/2014/main" id="{835553D5-5B62-CCE3-FC04-69C28511F83B}"/>
              </a:ext>
            </a:extLst>
          </p:cNvPr>
          <p:cNvCxnSpPr>
            <a:cxnSpLocks/>
            <a:endCxn id="41" idx="1"/>
          </p:cNvCxnSpPr>
          <p:nvPr/>
        </p:nvCxnSpPr>
        <p:spPr>
          <a:xfrm flipV="1">
            <a:off x="3036654" y="3986027"/>
            <a:ext cx="0" cy="943975"/>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17EDBEF-F92A-0074-A99C-2303A4D4E03F}"/>
              </a:ext>
            </a:extLst>
          </p:cNvPr>
          <p:cNvCxnSpPr>
            <a:cxnSpLocks/>
          </p:cNvCxnSpPr>
          <p:nvPr/>
        </p:nvCxnSpPr>
        <p:spPr>
          <a:xfrm flipV="1">
            <a:off x="4821918" y="5447440"/>
            <a:ext cx="144169" cy="412158"/>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97A24B4-8D3C-F7A7-AC20-C8B25C233820}"/>
              </a:ext>
            </a:extLst>
          </p:cNvPr>
          <p:cNvCxnSpPr>
            <a:cxnSpLocks/>
          </p:cNvCxnSpPr>
          <p:nvPr/>
        </p:nvCxnSpPr>
        <p:spPr>
          <a:xfrm flipH="1" flipV="1">
            <a:off x="5492089" y="5418664"/>
            <a:ext cx="238115" cy="337381"/>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1" name="Text Placeholder 6">
            <a:extLst>
              <a:ext uri="{FF2B5EF4-FFF2-40B4-BE49-F238E27FC236}">
                <a16:creationId xmlns:a16="http://schemas.microsoft.com/office/drawing/2014/main" id="{AE5C86FB-A80A-C0EF-608C-726ED720ABD5}"/>
              </a:ext>
            </a:extLst>
          </p:cNvPr>
          <p:cNvSpPr txBox="1">
            <a:spLocks/>
          </p:cNvSpPr>
          <p:nvPr/>
        </p:nvSpPr>
        <p:spPr>
          <a:xfrm>
            <a:off x="7416781" y="2114100"/>
            <a:ext cx="4135744" cy="381397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1200"/>
              </a:spcBef>
            </a:pPr>
            <a:r>
              <a:rPr lang="en-US" sz="2000"/>
              <a:t>The bond formed between amino acids is called a </a:t>
            </a:r>
            <a:r>
              <a:rPr lang="en-US" sz="2000" b="1">
                <a:solidFill>
                  <a:srgbClr val="D200B9"/>
                </a:solidFill>
              </a:rPr>
              <a:t>peptide bond</a:t>
            </a:r>
            <a:r>
              <a:rPr lang="en-US" sz="2000"/>
              <a:t>. </a:t>
            </a:r>
          </a:p>
          <a:p>
            <a:pPr>
              <a:lnSpc>
                <a:spcPct val="110000"/>
              </a:lnSpc>
              <a:spcBef>
                <a:spcPts val="1200"/>
              </a:spcBef>
            </a:pPr>
            <a:r>
              <a:rPr lang="en-US" sz="2000"/>
              <a:t>As each peptide bond is formed, a </a:t>
            </a:r>
            <a:r>
              <a:rPr lang="en-US" sz="2000" b="1">
                <a:solidFill>
                  <a:srgbClr val="D200B9"/>
                </a:solidFill>
              </a:rPr>
              <a:t>hydroxyl group </a:t>
            </a:r>
            <a:r>
              <a:rPr lang="en-US" sz="2000"/>
              <a:t>(oxygen and hydrogen) from the </a:t>
            </a:r>
            <a:r>
              <a:rPr lang="en-US" sz="2000" b="1">
                <a:solidFill>
                  <a:srgbClr val="D200B9"/>
                </a:solidFill>
              </a:rPr>
              <a:t>carboxylic acid group</a:t>
            </a:r>
            <a:r>
              <a:rPr lang="en-US" sz="2000"/>
              <a:t> and a hydrogen from the amino group form a </a:t>
            </a:r>
            <a:r>
              <a:rPr lang="en-US" sz="2000" b="1">
                <a:solidFill>
                  <a:srgbClr val="D200B9"/>
                </a:solidFill>
              </a:rPr>
              <a:t>water molecule</a:t>
            </a:r>
            <a:r>
              <a:rPr lang="en-US" sz="2000"/>
              <a:t>. </a:t>
            </a:r>
          </a:p>
          <a:p>
            <a:pPr>
              <a:lnSpc>
                <a:spcPct val="110000"/>
              </a:lnSpc>
              <a:spcBef>
                <a:spcPts val="1200"/>
              </a:spcBef>
            </a:pPr>
            <a:r>
              <a:rPr lang="en-US" sz="2000"/>
              <a:t>This process is called </a:t>
            </a:r>
            <a:r>
              <a:rPr lang="en-US" sz="2000" b="1">
                <a:solidFill>
                  <a:srgbClr val="D200B9"/>
                </a:solidFill>
              </a:rPr>
              <a:t>dehydration synthesis</a:t>
            </a:r>
            <a:r>
              <a:rPr lang="en-US" sz="2000"/>
              <a:t>.  </a:t>
            </a:r>
          </a:p>
        </p:txBody>
      </p:sp>
    </p:spTree>
    <p:extLst>
      <p:ext uri="{BB962C8B-B14F-4D97-AF65-F5344CB8AC3E}">
        <p14:creationId xmlns:p14="http://schemas.microsoft.com/office/powerpoint/2010/main" val="1028254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E28E-4CD1-A717-BCB6-A39FBEDAEDF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C3EE9F8-2763-974A-CDE3-49695D854165}"/>
              </a:ext>
            </a:extLst>
          </p:cNvPr>
          <p:cNvSpPr>
            <a:spLocks noGrp="1"/>
          </p:cNvSpPr>
          <p:nvPr>
            <p:ph type="body" sz="quarter" idx="13"/>
          </p:nvPr>
        </p:nvSpPr>
        <p:spPr>
          <a:xfrm>
            <a:off x="7751454" y="1640551"/>
            <a:ext cx="4005303" cy="4395971"/>
          </a:xfrm>
        </p:spPr>
        <p:txBody>
          <a:bodyPr/>
          <a:lstStyle/>
          <a:p>
            <a:pPr>
              <a:lnSpc>
                <a:spcPct val="110000"/>
              </a:lnSpc>
              <a:spcBef>
                <a:spcPts val="1800"/>
              </a:spcBef>
            </a:pPr>
            <a:r>
              <a:rPr lang="en-US" sz="2000" b="1"/>
              <a:t>Sketch a short polypeptide </a:t>
            </a:r>
            <a:r>
              <a:rPr lang="en-US" sz="2000"/>
              <a:t>in your lab notebook. Label </a:t>
            </a:r>
            <a:r>
              <a:rPr lang="en-US" sz="2000" b="1"/>
              <a:t>individual amino acids </a:t>
            </a:r>
            <a:r>
              <a:rPr lang="en-US" sz="2000"/>
              <a:t>and </a:t>
            </a:r>
            <a:r>
              <a:rPr lang="en-US" sz="2000" b="1"/>
              <a:t>water molecules</a:t>
            </a:r>
            <a:r>
              <a:rPr lang="en-US" sz="2000"/>
              <a:t>. </a:t>
            </a:r>
          </a:p>
          <a:p>
            <a:pPr>
              <a:lnSpc>
                <a:spcPct val="110000"/>
              </a:lnSpc>
              <a:spcBef>
                <a:spcPts val="1800"/>
              </a:spcBef>
            </a:pPr>
            <a:r>
              <a:rPr lang="en-US" sz="2000"/>
              <a:t>Add notes about </a:t>
            </a:r>
            <a:r>
              <a:rPr lang="en-US" sz="2000" b="1"/>
              <a:t>peptide bonds</a:t>
            </a:r>
            <a:r>
              <a:rPr lang="en-US" sz="2000"/>
              <a:t> and </a:t>
            </a:r>
            <a:r>
              <a:rPr lang="en-US" sz="2000" b="1"/>
              <a:t>dehydration synthesis</a:t>
            </a:r>
            <a:r>
              <a:rPr lang="en-US" sz="2000"/>
              <a:t>.</a:t>
            </a:r>
          </a:p>
        </p:txBody>
      </p:sp>
      <p:sp>
        <p:nvSpPr>
          <p:cNvPr id="2" name="Slide Number Placeholder 1">
            <a:extLst>
              <a:ext uri="{FF2B5EF4-FFF2-40B4-BE49-F238E27FC236}">
                <a16:creationId xmlns:a16="http://schemas.microsoft.com/office/drawing/2014/main" id="{6C6FB615-710E-8382-1EC7-68D26724E8CC}"/>
              </a:ext>
            </a:extLst>
          </p:cNvPr>
          <p:cNvSpPr>
            <a:spLocks noGrp="1"/>
          </p:cNvSpPr>
          <p:nvPr>
            <p:ph type="sldNum" sz="quarter" idx="4"/>
          </p:nvPr>
        </p:nvSpPr>
        <p:spPr/>
        <p:txBody>
          <a:bodyPr/>
          <a:lstStyle/>
          <a:p>
            <a:fld id="{24F349F3-CB17-4C05-B28E-3C9067437B1B}" type="slidenum">
              <a:rPr lang="en-US" smtClean="0"/>
              <a:pPr/>
              <a:t>19</a:t>
            </a:fld>
            <a:endParaRPr lang="en-US"/>
          </a:p>
        </p:txBody>
      </p:sp>
      <p:sp>
        <p:nvSpPr>
          <p:cNvPr id="6" name="Slide Number Placeholder 1">
            <a:extLst>
              <a:ext uri="{FF2B5EF4-FFF2-40B4-BE49-F238E27FC236}">
                <a16:creationId xmlns:a16="http://schemas.microsoft.com/office/drawing/2014/main" id="{E5D34EC1-AD8C-EF6B-F6EB-F2EE212009D4}"/>
              </a:ext>
            </a:extLst>
          </p:cNvPr>
          <p:cNvSpPr txBox="1">
            <a:spLocks/>
          </p:cNvSpPr>
          <p:nvPr/>
        </p:nvSpPr>
        <p:spPr>
          <a:xfrm>
            <a:off x="11105423" y="6356350"/>
            <a:ext cx="651334"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yriad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F349F3-CB17-4C05-B28E-3C9067437B1B}" type="slidenum">
              <a:rPr lang="en-US" smtClean="0"/>
              <a:pPr/>
              <a:t>19</a:t>
            </a:fld>
            <a:endParaRPr lang="en-US"/>
          </a:p>
        </p:txBody>
      </p:sp>
      <p:pic>
        <p:nvPicPr>
          <p:cNvPr id="9" name="Picture 8" descr="A red rectangular object with a black letter&#10;&#10;AI-generated content may be incorrect.">
            <a:extLst>
              <a:ext uri="{FF2B5EF4-FFF2-40B4-BE49-F238E27FC236}">
                <a16:creationId xmlns:a16="http://schemas.microsoft.com/office/drawing/2014/main" id="{B318345E-4C94-DE72-BA3C-A1A501AD8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8161" y="2849808"/>
            <a:ext cx="563813" cy="748894"/>
          </a:xfrm>
          <a:prstGeom prst="rect">
            <a:avLst/>
          </a:prstGeom>
        </p:spPr>
      </p:pic>
      <p:pic>
        <p:nvPicPr>
          <p:cNvPr id="12" name="Picture 11" descr="A yellow rectangular object with a black letter&#10;&#10;AI-generated content may be incorrect.">
            <a:extLst>
              <a:ext uri="{FF2B5EF4-FFF2-40B4-BE49-F238E27FC236}">
                <a16:creationId xmlns:a16="http://schemas.microsoft.com/office/drawing/2014/main" id="{4C6DA4A0-2437-7C99-C16A-A2C5140F45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213" y="2849809"/>
            <a:ext cx="563813" cy="748894"/>
          </a:xfrm>
          <a:prstGeom prst="rect">
            <a:avLst/>
          </a:prstGeom>
        </p:spPr>
      </p:pic>
      <p:pic>
        <p:nvPicPr>
          <p:cNvPr id="15" name="Picture 14" descr="A white object with a black letter&#10;&#10;AI-generated content may be incorrect.">
            <a:extLst>
              <a:ext uri="{FF2B5EF4-FFF2-40B4-BE49-F238E27FC236}">
                <a16:creationId xmlns:a16="http://schemas.microsoft.com/office/drawing/2014/main" id="{036EFB6C-7DF8-6D41-B8A1-16F5F7740B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7285" y="2871471"/>
            <a:ext cx="563813" cy="748894"/>
          </a:xfrm>
          <a:prstGeom prst="rect">
            <a:avLst/>
          </a:prstGeom>
        </p:spPr>
      </p:pic>
      <p:pic>
        <p:nvPicPr>
          <p:cNvPr id="16" name="Picture 15" descr="A blue rectangular object with a black letter&#10;&#10;AI-generated content may be incorrect.">
            <a:extLst>
              <a:ext uri="{FF2B5EF4-FFF2-40B4-BE49-F238E27FC236}">
                <a16:creationId xmlns:a16="http://schemas.microsoft.com/office/drawing/2014/main" id="{9D0D40E6-2096-8C4F-4807-D6DAFB10A0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1110" y="2849807"/>
            <a:ext cx="563813" cy="748894"/>
          </a:xfrm>
          <a:prstGeom prst="rect">
            <a:avLst/>
          </a:prstGeom>
        </p:spPr>
      </p:pic>
      <p:grpSp>
        <p:nvGrpSpPr>
          <p:cNvPr id="20" name="Group 19">
            <a:extLst>
              <a:ext uri="{FF2B5EF4-FFF2-40B4-BE49-F238E27FC236}">
                <a16:creationId xmlns:a16="http://schemas.microsoft.com/office/drawing/2014/main" id="{BE663F16-DE69-D9A7-15EB-047C8087574D}"/>
              </a:ext>
            </a:extLst>
          </p:cNvPr>
          <p:cNvGrpSpPr/>
          <p:nvPr/>
        </p:nvGrpSpPr>
        <p:grpSpPr>
          <a:xfrm>
            <a:off x="1844340" y="3388548"/>
            <a:ext cx="1347461" cy="975270"/>
            <a:chOff x="3950740" y="1988054"/>
            <a:chExt cx="1015884" cy="735280"/>
          </a:xfrm>
        </p:grpSpPr>
        <p:pic>
          <p:nvPicPr>
            <p:cNvPr id="24" name="Picture 23" descr="A white circle with a black border&#10;&#10;AI-generated content may be incorrect.">
              <a:extLst>
                <a:ext uri="{FF2B5EF4-FFF2-40B4-BE49-F238E27FC236}">
                  <a16:creationId xmlns:a16="http://schemas.microsoft.com/office/drawing/2014/main" id="{482FD811-EB5B-E3E9-0224-6CB844D6F9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28" name="Picture 27" descr="A group of circles with letters and numbers&#10;&#10;AI-generated content may be incorrect.">
              <a:extLst>
                <a:ext uri="{FF2B5EF4-FFF2-40B4-BE49-F238E27FC236}">
                  <a16:creationId xmlns:a16="http://schemas.microsoft.com/office/drawing/2014/main" id="{C01F73DB-A975-23A7-38AF-5A7232D770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41" name="Picture 40" descr="A group of circles with letters and numbers&#10;&#10;AI-generated content may be incorrect.">
            <a:extLst>
              <a:ext uri="{FF2B5EF4-FFF2-40B4-BE49-F238E27FC236}">
                <a16:creationId xmlns:a16="http://schemas.microsoft.com/office/drawing/2014/main" id="{F186CDFC-D85C-7A80-34FA-7B56F2918B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6654" y="3372272"/>
            <a:ext cx="1062143" cy="975270"/>
          </a:xfrm>
          <a:prstGeom prst="rect">
            <a:avLst/>
          </a:prstGeom>
        </p:spPr>
      </p:pic>
      <p:pic>
        <p:nvPicPr>
          <p:cNvPr id="42" name="Picture 41" descr="A group of circles with letters and numbers&#10;&#10;AI-generated content may be incorrect.">
            <a:extLst>
              <a:ext uri="{FF2B5EF4-FFF2-40B4-BE49-F238E27FC236}">
                <a16:creationId xmlns:a16="http://schemas.microsoft.com/office/drawing/2014/main" id="{084EAB4E-98E6-D942-C9E1-5B3EB7DD7AA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3675" y="3372272"/>
            <a:ext cx="1062143" cy="975270"/>
          </a:xfrm>
          <a:prstGeom prst="rect">
            <a:avLst/>
          </a:prstGeom>
        </p:spPr>
      </p:pic>
      <p:pic>
        <p:nvPicPr>
          <p:cNvPr id="43" name="Picture 42" descr="A group of circles with letters and numbers&#10;&#10;AI-generated content may be incorrect.">
            <a:extLst>
              <a:ext uri="{FF2B5EF4-FFF2-40B4-BE49-F238E27FC236}">
                <a16:creationId xmlns:a16="http://schemas.microsoft.com/office/drawing/2014/main" id="{7A4063DA-B944-B55F-A873-C79054595C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0674" y="3355997"/>
            <a:ext cx="1062143" cy="975270"/>
          </a:xfrm>
          <a:prstGeom prst="rect">
            <a:avLst/>
          </a:prstGeom>
        </p:spPr>
      </p:pic>
      <p:grpSp>
        <p:nvGrpSpPr>
          <p:cNvPr id="44" name="Group 43">
            <a:extLst>
              <a:ext uri="{FF2B5EF4-FFF2-40B4-BE49-F238E27FC236}">
                <a16:creationId xmlns:a16="http://schemas.microsoft.com/office/drawing/2014/main" id="{23E8A338-A75A-ABF4-F31F-998664B678C3}"/>
              </a:ext>
            </a:extLst>
          </p:cNvPr>
          <p:cNvGrpSpPr/>
          <p:nvPr/>
        </p:nvGrpSpPr>
        <p:grpSpPr>
          <a:xfrm>
            <a:off x="5777691" y="2882413"/>
            <a:ext cx="1559817" cy="1465129"/>
            <a:chOff x="4165849" y="1618737"/>
            <a:chExt cx="1175985" cy="1104597"/>
          </a:xfrm>
        </p:grpSpPr>
        <p:pic>
          <p:nvPicPr>
            <p:cNvPr id="45" name="Picture 44" descr="A green square with a black letter&#10;&#10;AI-generated content may be incorrect.">
              <a:extLst>
                <a:ext uri="{FF2B5EF4-FFF2-40B4-BE49-F238E27FC236}">
                  <a16:creationId xmlns:a16="http://schemas.microsoft.com/office/drawing/2014/main" id="{7F9C1D34-B6C0-8B08-71EC-4676D0876E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46" name="Picture 45" descr="A red circle with black objects in it&#10;&#10;AI-generated content may be incorrect.">
              <a:extLst>
                <a:ext uri="{FF2B5EF4-FFF2-40B4-BE49-F238E27FC236}">
                  <a16:creationId xmlns:a16="http://schemas.microsoft.com/office/drawing/2014/main" id="{347B4069-7924-40D0-2D58-28EBC834CA0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47" name="Picture 46" descr="A group of circles with letters and numbers&#10;&#10;AI-generated content may be incorrect.">
              <a:extLst>
                <a:ext uri="{FF2B5EF4-FFF2-40B4-BE49-F238E27FC236}">
                  <a16:creationId xmlns:a16="http://schemas.microsoft.com/office/drawing/2014/main" id="{11905053-809B-E1CD-DAC5-13956378D0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7A38E380-5B9E-CE2C-E76F-E4203EE456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sp>
        <p:nvSpPr>
          <p:cNvPr id="49" name="Text Placeholder 4">
            <a:extLst>
              <a:ext uri="{FF2B5EF4-FFF2-40B4-BE49-F238E27FC236}">
                <a16:creationId xmlns:a16="http://schemas.microsoft.com/office/drawing/2014/main" id="{61C648D4-C213-0367-1101-584FC3CF636F}"/>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Acids Form Polypeptides</a:t>
            </a:r>
          </a:p>
        </p:txBody>
      </p:sp>
      <p:grpSp>
        <p:nvGrpSpPr>
          <p:cNvPr id="66" name="Group 65">
            <a:extLst>
              <a:ext uri="{FF2B5EF4-FFF2-40B4-BE49-F238E27FC236}">
                <a16:creationId xmlns:a16="http://schemas.microsoft.com/office/drawing/2014/main" id="{9D68FF0D-CE7E-8617-6634-DB62A0F2594C}"/>
              </a:ext>
            </a:extLst>
          </p:cNvPr>
          <p:cNvGrpSpPr/>
          <p:nvPr/>
        </p:nvGrpSpPr>
        <p:grpSpPr>
          <a:xfrm rot="4587050">
            <a:off x="2834303" y="1578342"/>
            <a:ext cx="474013" cy="940322"/>
            <a:chOff x="3476389" y="1336040"/>
            <a:chExt cx="474013" cy="940322"/>
          </a:xfrm>
        </p:grpSpPr>
        <p:pic>
          <p:nvPicPr>
            <p:cNvPr id="60" name="Picture 59" descr="A red circle with black objects in it&#10;&#10;AI-generated content may be incorrect.">
              <a:extLst>
                <a:ext uri="{FF2B5EF4-FFF2-40B4-BE49-F238E27FC236}">
                  <a16:creationId xmlns:a16="http://schemas.microsoft.com/office/drawing/2014/main" id="{ED0BC90E-5364-B22D-8EF8-ED09D6A5B6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3EFEDA44-1946-91CF-D778-4562136CF7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65" name="Picture 64" descr="A white circle with a black border&#10;&#10;AI-generated content may be incorrect.">
              <a:extLst>
                <a:ext uri="{FF2B5EF4-FFF2-40B4-BE49-F238E27FC236}">
                  <a16:creationId xmlns:a16="http://schemas.microsoft.com/office/drawing/2014/main" id="{9339EC38-723F-0057-69DD-B79D4D034F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grpSp>
        <p:nvGrpSpPr>
          <p:cNvPr id="67" name="Group 66">
            <a:extLst>
              <a:ext uri="{FF2B5EF4-FFF2-40B4-BE49-F238E27FC236}">
                <a16:creationId xmlns:a16="http://schemas.microsoft.com/office/drawing/2014/main" id="{45B816DA-52B9-4900-2B0C-2DDB5CD2A69B}"/>
              </a:ext>
            </a:extLst>
          </p:cNvPr>
          <p:cNvGrpSpPr/>
          <p:nvPr/>
        </p:nvGrpSpPr>
        <p:grpSpPr>
          <a:xfrm rot="18249724">
            <a:off x="4508939" y="5563157"/>
            <a:ext cx="474013" cy="940322"/>
            <a:chOff x="3476389" y="1336040"/>
            <a:chExt cx="474013" cy="940322"/>
          </a:xfrm>
        </p:grpSpPr>
        <p:pic>
          <p:nvPicPr>
            <p:cNvPr id="68" name="Picture 67" descr="A red circle with black objects in it&#10;&#10;AI-generated content may be incorrect.">
              <a:extLst>
                <a:ext uri="{FF2B5EF4-FFF2-40B4-BE49-F238E27FC236}">
                  <a16:creationId xmlns:a16="http://schemas.microsoft.com/office/drawing/2014/main" id="{493540D9-DC2E-A477-EE42-4D4FBE9BF6E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69" name="Picture 68" descr="A white circle with a black border&#10;&#10;AI-generated content may be incorrect.">
              <a:extLst>
                <a:ext uri="{FF2B5EF4-FFF2-40B4-BE49-F238E27FC236}">
                  <a16:creationId xmlns:a16="http://schemas.microsoft.com/office/drawing/2014/main" id="{D99FA117-431D-7A5F-BB23-AEC0612125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35D2D787-A416-8480-50C2-AED90E214F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grpSp>
        <p:nvGrpSpPr>
          <p:cNvPr id="71" name="Group 70">
            <a:extLst>
              <a:ext uri="{FF2B5EF4-FFF2-40B4-BE49-F238E27FC236}">
                <a16:creationId xmlns:a16="http://schemas.microsoft.com/office/drawing/2014/main" id="{C524762F-4802-4B6D-7633-1D61A7119C2A}"/>
              </a:ext>
            </a:extLst>
          </p:cNvPr>
          <p:cNvGrpSpPr/>
          <p:nvPr/>
        </p:nvGrpSpPr>
        <p:grpSpPr>
          <a:xfrm rot="7441554">
            <a:off x="4786780" y="1452481"/>
            <a:ext cx="474013" cy="940322"/>
            <a:chOff x="3476389" y="1336040"/>
            <a:chExt cx="474013" cy="940322"/>
          </a:xfrm>
        </p:grpSpPr>
        <p:pic>
          <p:nvPicPr>
            <p:cNvPr id="72" name="Picture 71" descr="A red circle with black objects in it&#10;&#10;AI-generated content may be incorrect.">
              <a:extLst>
                <a:ext uri="{FF2B5EF4-FFF2-40B4-BE49-F238E27FC236}">
                  <a16:creationId xmlns:a16="http://schemas.microsoft.com/office/drawing/2014/main" id="{7BA56F91-0693-0F13-FFF1-C16305011B8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73" name="Picture 72" descr="A white circle with a black border&#10;&#10;AI-generated content may be incorrect.">
              <a:extLst>
                <a:ext uri="{FF2B5EF4-FFF2-40B4-BE49-F238E27FC236}">
                  <a16:creationId xmlns:a16="http://schemas.microsoft.com/office/drawing/2014/main" id="{2CCF1353-4969-B979-0E05-DFC130E602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74" name="Picture 73" descr="A white circle with a black border&#10;&#10;AI-generated content may be incorrect.">
              <a:extLst>
                <a:ext uri="{FF2B5EF4-FFF2-40B4-BE49-F238E27FC236}">
                  <a16:creationId xmlns:a16="http://schemas.microsoft.com/office/drawing/2014/main" id="{92300005-D0F2-930C-F799-2EFACAA8C1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grpSp>
        <p:nvGrpSpPr>
          <p:cNvPr id="75" name="Group 74">
            <a:extLst>
              <a:ext uri="{FF2B5EF4-FFF2-40B4-BE49-F238E27FC236}">
                <a16:creationId xmlns:a16="http://schemas.microsoft.com/office/drawing/2014/main" id="{FC9F7028-FFE9-02AD-1E4E-A9EA8F745133}"/>
              </a:ext>
            </a:extLst>
          </p:cNvPr>
          <p:cNvGrpSpPr/>
          <p:nvPr/>
        </p:nvGrpSpPr>
        <p:grpSpPr>
          <a:xfrm rot="2151224">
            <a:off x="5654285" y="5285817"/>
            <a:ext cx="474013" cy="940322"/>
            <a:chOff x="3476389" y="1336040"/>
            <a:chExt cx="474013" cy="940322"/>
          </a:xfrm>
        </p:grpSpPr>
        <p:pic>
          <p:nvPicPr>
            <p:cNvPr id="76" name="Picture 75" descr="A red circle with black objects in it&#10;&#10;AI-generated content may be incorrect.">
              <a:extLst>
                <a:ext uri="{FF2B5EF4-FFF2-40B4-BE49-F238E27FC236}">
                  <a16:creationId xmlns:a16="http://schemas.microsoft.com/office/drawing/2014/main" id="{768B313B-131E-30D1-F1C2-691873C6B59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3421084">
              <a:off x="3578325" y="1598558"/>
              <a:ext cx="372077" cy="372077"/>
            </a:xfrm>
            <a:prstGeom prst="rect">
              <a:avLst/>
            </a:prstGeom>
          </p:spPr>
        </p:pic>
        <p:pic>
          <p:nvPicPr>
            <p:cNvPr id="77" name="Picture 76" descr="A white circle with a black border&#10;&#10;AI-generated content may be incorrect.">
              <a:extLst>
                <a:ext uri="{FF2B5EF4-FFF2-40B4-BE49-F238E27FC236}">
                  <a16:creationId xmlns:a16="http://schemas.microsoft.com/office/drawing/2014/main" id="{223D7CAF-1024-AB94-D8B2-29AE555821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15054">
              <a:off x="3508508" y="1893507"/>
              <a:ext cx="457459" cy="308252"/>
            </a:xfrm>
            <a:prstGeom prst="rect">
              <a:avLst/>
            </a:prstGeom>
          </p:spPr>
        </p:pic>
        <p:pic>
          <p:nvPicPr>
            <p:cNvPr id="78" name="Picture 77" descr="A white circle with a black border&#10;&#10;AI-generated content may be incorrect.">
              <a:extLst>
                <a:ext uri="{FF2B5EF4-FFF2-40B4-BE49-F238E27FC236}">
                  <a16:creationId xmlns:a16="http://schemas.microsoft.com/office/drawing/2014/main" id="{9C008D99-780F-D73B-0D7F-EB5C6A9036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3506755">
              <a:off x="3401785" y="1410644"/>
              <a:ext cx="457459" cy="308252"/>
            </a:xfrm>
            <a:prstGeom prst="rect">
              <a:avLst/>
            </a:prstGeom>
          </p:spPr>
        </p:pic>
      </p:grpSp>
      <p:sp>
        <p:nvSpPr>
          <p:cNvPr id="79" name="TextBox 78">
            <a:extLst>
              <a:ext uri="{FF2B5EF4-FFF2-40B4-BE49-F238E27FC236}">
                <a16:creationId xmlns:a16="http://schemas.microsoft.com/office/drawing/2014/main" id="{3EDF8D06-F89F-F9AC-E385-52D4FFD6DE98}"/>
              </a:ext>
            </a:extLst>
          </p:cNvPr>
          <p:cNvSpPr txBox="1"/>
          <p:nvPr/>
        </p:nvSpPr>
        <p:spPr>
          <a:xfrm>
            <a:off x="2300562" y="4855324"/>
            <a:ext cx="1504950" cy="541046"/>
          </a:xfrm>
          <a:prstGeom prst="rect">
            <a:avLst/>
          </a:prstGeom>
          <a:noFill/>
        </p:spPr>
        <p:txBody>
          <a:bodyPr wrap="square" rtlCol="0">
            <a:spAutoFit/>
          </a:bodyPr>
          <a:lstStyle/>
          <a:p>
            <a:pPr algn="ctr">
              <a:lnSpc>
                <a:spcPct val="80000"/>
              </a:lnSpc>
            </a:pPr>
            <a:r>
              <a:rPr lang="en-US" b="1"/>
              <a:t>Peptide</a:t>
            </a:r>
          </a:p>
          <a:p>
            <a:pPr algn="ctr">
              <a:lnSpc>
                <a:spcPct val="80000"/>
              </a:lnSpc>
            </a:pPr>
            <a:r>
              <a:rPr lang="en-US" b="1"/>
              <a:t>Bond</a:t>
            </a:r>
          </a:p>
        </p:txBody>
      </p:sp>
      <p:sp>
        <p:nvSpPr>
          <p:cNvPr id="80" name="TextBox 79">
            <a:extLst>
              <a:ext uri="{FF2B5EF4-FFF2-40B4-BE49-F238E27FC236}">
                <a16:creationId xmlns:a16="http://schemas.microsoft.com/office/drawing/2014/main" id="{896D911A-4EC4-726B-39C1-E5A2A4D597BC}"/>
              </a:ext>
            </a:extLst>
          </p:cNvPr>
          <p:cNvSpPr txBox="1"/>
          <p:nvPr/>
        </p:nvSpPr>
        <p:spPr>
          <a:xfrm>
            <a:off x="4319278" y="4725670"/>
            <a:ext cx="1623207" cy="541046"/>
          </a:xfrm>
          <a:prstGeom prst="rect">
            <a:avLst/>
          </a:prstGeom>
          <a:noFill/>
        </p:spPr>
        <p:txBody>
          <a:bodyPr wrap="square" rtlCol="0">
            <a:spAutoFit/>
          </a:bodyPr>
          <a:lstStyle/>
          <a:p>
            <a:pPr algn="ctr">
              <a:lnSpc>
                <a:spcPct val="80000"/>
              </a:lnSpc>
            </a:pPr>
            <a:r>
              <a:rPr lang="en-US" b="1"/>
              <a:t>Water Molecules</a:t>
            </a:r>
          </a:p>
        </p:txBody>
      </p:sp>
      <p:cxnSp>
        <p:nvCxnSpPr>
          <p:cNvPr id="81" name="Straight Connector 80">
            <a:extLst>
              <a:ext uri="{FF2B5EF4-FFF2-40B4-BE49-F238E27FC236}">
                <a16:creationId xmlns:a16="http://schemas.microsoft.com/office/drawing/2014/main" id="{4A61A8FA-2124-9C8A-B060-53A6425F871B}"/>
              </a:ext>
            </a:extLst>
          </p:cNvPr>
          <p:cNvCxnSpPr>
            <a:cxnSpLocks/>
            <a:endCxn id="41" idx="1"/>
          </p:cNvCxnSpPr>
          <p:nvPr/>
        </p:nvCxnSpPr>
        <p:spPr>
          <a:xfrm flipV="1">
            <a:off x="3036654" y="3859907"/>
            <a:ext cx="0" cy="943975"/>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460C6D17-9FA5-824D-747C-CC2597C20100}"/>
              </a:ext>
            </a:extLst>
          </p:cNvPr>
          <p:cNvCxnSpPr>
            <a:cxnSpLocks/>
          </p:cNvCxnSpPr>
          <p:nvPr/>
        </p:nvCxnSpPr>
        <p:spPr>
          <a:xfrm flipV="1">
            <a:off x="4821918" y="5321320"/>
            <a:ext cx="144169" cy="412158"/>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2CEB9779-CEAA-F1AA-818B-65E51FD6F8A0}"/>
              </a:ext>
            </a:extLst>
          </p:cNvPr>
          <p:cNvCxnSpPr>
            <a:cxnSpLocks/>
          </p:cNvCxnSpPr>
          <p:nvPr/>
        </p:nvCxnSpPr>
        <p:spPr>
          <a:xfrm flipH="1" flipV="1">
            <a:off x="5492089" y="5292544"/>
            <a:ext cx="238115" cy="337381"/>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A0FB825-17C7-6956-3D60-746605F60DA0}"/>
              </a:ext>
            </a:extLst>
          </p:cNvPr>
          <p:cNvPicPr>
            <a:picLocks noChangeAspect="1"/>
          </p:cNvPicPr>
          <p:nvPr/>
        </p:nvPicPr>
        <p:blipFill>
          <a:blip r:embed="rId11"/>
          <a:srcRect l="47535" r="1"/>
          <a:stretch>
            <a:fillRect/>
          </a:stretch>
        </p:blipFill>
        <p:spPr>
          <a:xfrm rot="16200000">
            <a:off x="8338712" y="3469882"/>
            <a:ext cx="2770931" cy="4005303"/>
          </a:xfrm>
          <a:prstGeom prst="rect">
            <a:avLst/>
          </a:prstGeom>
        </p:spPr>
      </p:pic>
    </p:spTree>
    <p:extLst>
      <p:ext uri="{BB962C8B-B14F-4D97-AF65-F5344CB8AC3E}">
        <p14:creationId xmlns:p14="http://schemas.microsoft.com/office/powerpoint/2010/main" val="2080258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21EEA-74D1-DC91-087A-C46AC8FEFCE1}"/>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F6C1F547-496F-AA5B-744E-087B95245DAA}"/>
              </a:ext>
            </a:extLst>
          </p:cNvPr>
          <p:cNvSpPr>
            <a:spLocks noGrp="1"/>
          </p:cNvSpPr>
          <p:nvPr>
            <p:ph type="body" sz="quarter" idx="13"/>
          </p:nvPr>
        </p:nvSpPr>
        <p:spPr>
          <a:xfrm>
            <a:off x="7800737" y="2019795"/>
            <a:ext cx="3956019" cy="3388574"/>
          </a:xfrm>
        </p:spPr>
        <p:txBody>
          <a:bodyPr/>
          <a:lstStyle/>
          <a:p>
            <a:pPr>
              <a:lnSpc>
                <a:spcPct val="110000"/>
              </a:lnSpc>
              <a:spcBef>
                <a:spcPts val="1800"/>
              </a:spcBef>
            </a:pPr>
            <a:r>
              <a:rPr lang="en-US" sz="2000" b="1"/>
              <a:t>Study this polypeptide again. </a:t>
            </a:r>
            <a:endParaRPr lang="en-US" sz="2000"/>
          </a:p>
          <a:p>
            <a:pPr>
              <a:lnSpc>
                <a:spcPct val="110000"/>
              </a:lnSpc>
              <a:spcBef>
                <a:spcPts val="1800"/>
              </a:spcBef>
            </a:pPr>
            <a:r>
              <a:rPr lang="en-US" sz="2000"/>
              <a:t>Proteins and polypeptides are described as having a </a:t>
            </a:r>
            <a:r>
              <a:rPr lang="en-US" sz="2000" b="1">
                <a:solidFill>
                  <a:srgbClr val="D200B9"/>
                </a:solidFill>
              </a:rPr>
              <a:t>backbone</a:t>
            </a:r>
            <a:r>
              <a:rPr lang="en-US" sz="2000"/>
              <a:t>. </a:t>
            </a:r>
            <a:endParaRPr lang="en-US" sz="2000" b="1"/>
          </a:p>
          <a:p>
            <a:pPr>
              <a:lnSpc>
                <a:spcPct val="110000"/>
              </a:lnSpc>
              <a:spcBef>
                <a:spcPts val="1800"/>
              </a:spcBef>
            </a:pPr>
            <a:endParaRPr lang="en-US" sz="2000" b="1">
              <a:solidFill>
                <a:srgbClr val="1CA64A"/>
              </a:solidFill>
            </a:endParaRPr>
          </a:p>
          <a:p>
            <a:pPr>
              <a:lnSpc>
                <a:spcPct val="110000"/>
              </a:lnSpc>
              <a:spcBef>
                <a:spcPts val="1800"/>
              </a:spcBef>
            </a:pPr>
            <a:r>
              <a:rPr lang="en-US" sz="2000" b="1">
                <a:solidFill>
                  <a:srgbClr val="1CA64A"/>
                </a:solidFill>
              </a:rPr>
              <a:t>What repeating unit could be described as the backbone of this polypeptide?</a:t>
            </a:r>
            <a:endParaRPr lang="en-US" sz="2000">
              <a:solidFill>
                <a:srgbClr val="1CA64A"/>
              </a:solidFill>
            </a:endParaRPr>
          </a:p>
        </p:txBody>
      </p:sp>
      <p:sp>
        <p:nvSpPr>
          <p:cNvPr id="2" name="Slide Number Placeholder 1">
            <a:extLst>
              <a:ext uri="{FF2B5EF4-FFF2-40B4-BE49-F238E27FC236}">
                <a16:creationId xmlns:a16="http://schemas.microsoft.com/office/drawing/2014/main" id="{C47E0300-A4CA-C39D-48C0-F2503EDE38C5}"/>
              </a:ext>
            </a:extLst>
          </p:cNvPr>
          <p:cNvSpPr>
            <a:spLocks noGrp="1"/>
          </p:cNvSpPr>
          <p:nvPr>
            <p:ph type="sldNum" sz="quarter" idx="4"/>
          </p:nvPr>
        </p:nvSpPr>
        <p:spPr/>
        <p:txBody>
          <a:bodyPr/>
          <a:lstStyle/>
          <a:p>
            <a:fld id="{24F349F3-CB17-4C05-B28E-3C9067437B1B}" type="slidenum">
              <a:rPr lang="en-US" smtClean="0"/>
              <a:pPr/>
              <a:t>20</a:t>
            </a:fld>
            <a:endParaRPr lang="en-US"/>
          </a:p>
        </p:txBody>
      </p:sp>
      <p:sp>
        <p:nvSpPr>
          <p:cNvPr id="6" name="Text Placeholder 4">
            <a:extLst>
              <a:ext uri="{FF2B5EF4-FFF2-40B4-BE49-F238E27FC236}">
                <a16:creationId xmlns:a16="http://schemas.microsoft.com/office/drawing/2014/main" id="{AA85E827-C13D-142E-F69B-188F1B204999}"/>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Backbone of the Polypeptide</a:t>
            </a:r>
          </a:p>
        </p:txBody>
      </p:sp>
      <p:pic>
        <p:nvPicPr>
          <p:cNvPr id="8" name="Picture 7" descr="A red rectangular object with a black letter&#10;&#10;AI-generated content may be incorrect.">
            <a:extLst>
              <a:ext uri="{FF2B5EF4-FFF2-40B4-BE49-F238E27FC236}">
                <a16:creationId xmlns:a16="http://schemas.microsoft.com/office/drawing/2014/main" id="{7451E36A-FBAE-E5AA-E461-00AD5F692F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8161" y="2849808"/>
            <a:ext cx="563813" cy="748894"/>
          </a:xfrm>
          <a:prstGeom prst="rect">
            <a:avLst/>
          </a:prstGeom>
        </p:spPr>
      </p:pic>
      <p:pic>
        <p:nvPicPr>
          <p:cNvPr id="9" name="Picture 8" descr="A yellow rectangular object with a black letter&#10;&#10;AI-generated content may be incorrect.">
            <a:extLst>
              <a:ext uri="{FF2B5EF4-FFF2-40B4-BE49-F238E27FC236}">
                <a16:creationId xmlns:a16="http://schemas.microsoft.com/office/drawing/2014/main" id="{457954FD-D56C-8CCE-67DA-BB69794A50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5213" y="2849809"/>
            <a:ext cx="563813" cy="748894"/>
          </a:xfrm>
          <a:prstGeom prst="rect">
            <a:avLst/>
          </a:prstGeom>
        </p:spPr>
      </p:pic>
      <p:pic>
        <p:nvPicPr>
          <p:cNvPr id="11" name="Picture 10" descr="A white object with a black letter&#10;&#10;AI-generated content may be incorrect.">
            <a:extLst>
              <a:ext uri="{FF2B5EF4-FFF2-40B4-BE49-F238E27FC236}">
                <a16:creationId xmlns:a16="http://schemas.microsoft.com/office/drawing/2014/main" id="{2869FD07-5CBA-8426-0308-4C7D67A0B0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7285" y="2871471"/>
            <a:ext cx="563813" cy="748894"/>
          </a:xfrm>
          <a:prstGeom prst="rect">
            <a:avLst/>
          </a:prstGeom>
        </p:spPr>
      </p:pic>
      <p:pic>
        <p:nvPicPr>
          <p:cNvPr id="12" name="Picture 11" descr="A blue rectangular object with a black letter&#10;&#10;AI-generated content may be incorrect.">
            <a:extLst>
              <a:ext uri="{FF2B5EF4-FFF2-40B4-BE49-F238E27FC236}">
                <a16:creationId xmlns:a16="http://schemas.microsoft.com/office/drawing/2014/main" id="{2306F3A1-33AC-C949-A105-EC47432AE6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1110" y="2849807"/>
            <a:ext cx="563813" cy="748894"/>
          </a:xfrm>
          <a:prstGeom prst="rect">
            <a:avLst/>
          </a:prstGeom>
        </p:spPr>
      </p:pic>
      <p:grpSp>
        <p:nvGrpSpPr>
          <p:cNvPr id="15" name="Group 14">
            <a:extLst>
              <a:ext uri="{FF2B5EF4-FFF2-40B4-BE49-F238E27FC236}">
                <a16:creationId xmlns:a16="http://schemas.microsoft.com/office/drawing/2014/main" id="{F60D7A8D-3C95-486A-07DC-711C977FC488}"/>
              </a:ext>
            </a:extLst>
          </p:cNvPr>
          <p:cNvGrpSpPr/>
          <p:nvPr/>
        </p:nvGrpSpPr>
        <p:grpSpPr>
          <a:xfrm>
            <a:off x="1844340" y="3388548"/>
            <a:ext cx="1347461" cy="975270"/>
            <a:chOff x="3950740" y="1988054"/>
            <a:chExt cx="1015884" cy="735280"/>
          </a:xfrm>
        </p:grpSpPr>
        <p:pic>
          <p:nvPicPr>
            <p:cNvPr id="16" name="Picture 15" descr="A white circle with a black border&#10;&#10;AI-generated content may be incorrect.">
              <a:extLst>
                <a:ext uri="{FF2B5EF4-FFF2-40B4-BE49-F238E27FC236}">
                  <a16:creationId xmlns:a16="http://schemas.microsoft.com/office/drawing/2014/main" id="{254DA3C1-4C52-AA3C-611E-866D3E6795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7" name="Picture 16" descr="A group of circles with letters and numbers&#10;&#10;AI-generated content may be incorrect.">
              <a:extLst>
                <a:ext uri="{FF2B5EF4-FFF2-40B4-BE49-F238E27FC236}">
                  <a16:creationId xmlns:a16="http://schemas.microsoft.com/office/drawing/2014/main" id="{8165F4EB-B5ED-B62B-C318-91FBFFDB7F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19" name="Picture 18" descr="A group of circles with letters and numbers&#10;&#10;AI-generated content may be incorrect.">
            <a:extLst>
              <a:ext uri="{FF2B5EF4-FFF2-40B4-BE49-F238E27FC236}">
                <a16:creationId xmlns:a16="http://schemas.microsoft.com/office/drawing/2014/main" id="{7BBA15D8-8EE9-6148-61FF-2159B77BFC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36654" y="3372272"/>
            <a:ext cx="1062143" cy="975270"/>
          </a:xfrm>
          <a:prstGeom prst="rect">
            <a:avLst/>
          </a:prstGeom>
        </p:spPr>
      </p:pic>
      <p:pic>
        <p:nvPicPr>
          <p:cNvPr id="20" name="Picture 19" descr="A group of circles with letters and numbers&#10;&#10;AI-generated content may be incorrect.">
            <a:extLst>
              <a:ext uri="{FF2B5EF4-FFF2-40B4-BE49-F238E27FC236}">
                <a16:creationId xmlns:a16="http://schemas.microsoft.com/office/drawing/2014/main" id="{8DF1DFA8-1881-161D-1173-7C477BA484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3675" y="3372272"/>
            <a:ext cx="1062143" cy="975270"/>
          </a:xfrm>
          <a:prstGeom prst="rect">
            <a:avLst/>
          </a:prstGeom>
        </p:spPr>
      </p:pic>
      <p:pic>
        <p:nvPicPr>
          <p:cNvPr id="21" name="Picture 20" descr="A group of circles with letters and numbers&#10;&#10;AI-generated content may be incorrect.">
            <a:extLst>
              <a:ext uri="{FF2B5EF4-FFF2-40B4-BE49-F238E27FC236}">
                <a16:creationId xmlns:a16="http://schemas.microsoft.com/office/drawing/2014/main" id="{32D0BFC6-52B0-AA16-BB87-47C6BC74F3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0674" y="3355997"/>
            <a:ext cx="1062143" cy="975270"/>
          </a:xfrm>
          <a:prstGeom prst="rect">
            <a:avLst/>
          </a:prstGeom>
        </p:spPr>
      </p:pic>
      <p:grpSp>
        <p:nvGrpSpPr>
          <p:cNvPr id="23" name="Group 22">
            <a:extLst>
              <a:ext uri="{FF2B5EF4-FFF2-40B4-BE49-F238E27FC236}">
                <a16:creationId xmlns:a16="http://schemas.microsoft.com/office/drawing/2014/main" id="{3027B44D-19A6-15BB-DF5E-B14774DCDFF7}"/>
              </a:ext>
            </a:extLst>
          </p:cNvPr>
          <p:cNvGrpSpPr/>
          <p:nvPr/>
        </p:nvGrpSpPr>
        <p:grpSpPr>
          <a:xfrm>
            <a:off x="5777691" y="2882413"/>
            <a:ext cx="1559817" cy="1465129"/>
            <a:chOff x="4165849" y="1618737"/>
            <a:chExt cx="1175985" cy="1104597"/>
          </a:xfrm>
        </p:grpSpPr>
        <p:pic>
          <p:nvPicPr>
            <p:cNvPr id="24" name="Picture 23" descr="A green square with a black letter&#10;&#10;AI-generated content may be incorrect.">
              <a:extLst>
                <a:ext uri="{FF2B5EF4-FFF2-40B4-BE49-F238E27FC236}">
                  <a16:creationId xmlns:a16="http://schemas.microsoft.com/office/drawing/2014/main" id="{AF6D31B5-2AFE-1AA5-7C8D-8788669A09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71671107-C0D1-4657-343F-F1F85F63B64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27" name="Picture 26" descr="A group of circles with letters and numbers&#10;&#10;AI-generated content may be incorrect.">
              <a:extLst>
                <a:ext uri="{FF2B5EF4-FFF2-40B4-BE49-F238E27FC236}">
                  <a16:creationId xmlns:a16="http://schemas.microsoft.com/office/drawing/2014/main" id="{D3C6C031-B8A7-C096-79F1-44F595197F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D65F4FEB-BDF8-0991-8DC2-7AC40EBE89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spTree>
    <p:extLst>
      <p:ext uri="{BB962C8B-B14F-4D97-AF65-F5344CB8AC3E}">
        <p14:creationId xmlns:p14="http://schemas.microsoft.com/office/powerpoint/2010/main" val="3132365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5E676-E589-7D53-629F-9B8BC98FE687}"/>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65816A33-6000-DBB5-90A3-6BB13911A081}"/>
              </a:ext>
            </a:extLst>
          </p:cNvPr>
          <p:cNvPicPr>
            <a:picLocks noChangeAspect="1"/>
          </p:cNvPicPr>
          <p:nvPr/>
        </p:nvPicPr>
        <p:blipFill>
          <a:blip r:embed="rId3"/>
          <a:srcRect t="-1265225" r="16844" b="-8"/>
          <a:stretch>
            <a:fillRect/>
          </a:stretch>
        </p:blipFill>
        <p:spPr>
          <a:xfrm>
            <a:off x="1593649" y="3271106"/>
            <a:ext cx="5789467" cy="211010"/>
          </a:xfrm>
          <a:prstGeom prst="rect">
            <a:avLst/>
          </a:prstGeom>
        </p:spPr>
      </p:pic>
      <p:sp>
        <p:nvSpPr>
          <p:cNvPr id="2" name="Slide Number Placeholder 1">
            <a:extLst>
              <a:ext uri="{FF2B5EF4-FFF2-40B4-BE49-F238E27FC236}">
                <a16:creationId xmlns:a16="http://schemas.microsoft.com/office/drawing/2014/main" id="{9135CE05-A810-74CA-1142-480CF2F1B8FE}"/>
              </a:ext>
            </a:extLst>
          </p:cNvPr>
          <p:cNvSpPr>
            <a:spLocks noGrp="1"/>
          </p:cNvSpPr>
          <p:nvPr>
            <p:ph type="sldNum" sz="quarter" idx="4"/>
          </p:nvPr>
        </p:nvSpPr>
        <p:spPr/>
        <p:txBody>
          <a:bodyPr/>
          <a:lstStyle/>
          <a:p>
            <a:fld id="{24F349F3-CB17-4C05-B28E-3C9067437B1B}" type="slidenum">
              <a:rPr lang="en-US" smtClean="0"/>
              <a:pPr/>
              <a:t>21</a:t>
            </a:fld>
            <a:endParaRPr lang="en-US"/>
          </a:p>
        </p:txBody>
      </p:sp>
      <p:sp>
        <p:nvSpPr>
          <p:cNvPr id="7" name="Text Placeholder 6">
            <a:extLst>
              <a:ext uri="{FF2B5EF4-FFF2-40B4-BE49-F238E27FC236}">
                <a16:creationId xmlns:a16="http://schemas.microsoft.com/office/drawing/2014/main" id="{D3AA6CCE-E296-AFE2-93A5-A67B60E88AF1}"/>
              </a:ext>
            </a:extLst>
          </p:cNvPr>
          <p:cNvSpPr>
            <a:spLocks noGrp="1"/>
          </p:cNvSpPr>
          <p:nvPr>
            <p:ph type="body" sz="quarter" idx="13"/>
          </p:nvPr>
        </p:nvSpPr>
        <p:spPr>
          <a:xfrm>
            <a:off x="7800738" y="2051988"/>
            <a:ext cx="3624007" cy="3388574"/>
          </a:xfrm>
        </p:spPr>
        <p:txBody>
          <a:bodyPr/>
          <a:lstStyle/>
          <a:p>
            <a:pPr>
              <a:lnSpc>
                <a:spcPct val="110000"/>
              </a:lnSpc>
              <a:spcBef>
                <a:spcPts val="1800"/>
              </a:spcBef>
            </a:pPr>
            <a:r>
              <a:rPr lang="en-US" sz="2000"/>
              <a:t>The backbone of a protein has a repeating </a:t>
            </a:r>
            <a:r>
              <a:rPr lang="en-US" sz="2000" b="1">
                <a:solidFill>
                  <a:schemeClr val="tx2">
                    <a:lumMod val="50000"/>
                    <a:lumOff val="50000"/>
                  </a:schemeClr>
                </a:solidFill>
              </a:rPr>
              <a:t>N</a:t>
            </a:r>
            <a:r>
              <a:rPr lang="en-US" sz="2000" b="1"/>
              <a:t>–</a:t>
            </a:r>
            <a:r>
              <a:rPr lang="en-US" sz="2000" b="1">
                <a:solidFill>
                  <a:schemeClr val="bg1">
                    <a:lumMod val="50000"/>
                  </a:schemeClr>
                </a:solidFill>
              </a:rPr>
              <a:t>C</a:t>
            </a:r>
            <a:r>
              <a:rPr lang="en-US" sz="2000" b="1"/>
              <a:t>–</a:t>
            </a:r>
            <a:r>
              <a:rPr lang="en-US" sz="2000" b="1">
                <a:solidFill>
                  <a:schemeClr val="bg1">
                    <a:lumMod val="50000"/>
                  </a:schemeClr>
                </a:solidFill>
              </a:rPr>
              <a:t>C</a:t>
            </a:r>
            <a:r>
              <a:rPr lang="en-US" sz="2000" b="1"/>
              <a:t> </a:t>
            </a:r>
            <a:r>
              <a:rPr lang="en-US" sz="2000"/>
              <a:t>pattern. </a:t>
            </a:r>
          </a:p>
          <a:p>
            <a:pPr>
              <a:lnSpc>
                <a:spcPct val="110000"/>
              </a:lnSpc>
              <a:spcBef>
                <a:spcPts val="1800"/>
              </a:spcBef>
            </a:pPr>
            <a:r>
              <a:rPr lang="en-US" sz="2000"/>
              <a:t>The sidechains, or R-groups, branch off of this backbone. </a:t>
            </a:r>
            <a:endParaRPr lang="en-US" sz="2000" b="1"/>
          </a:p>
          <a:p>
            <a:pPr>
              <a:lnSpc>
                <a:spcPct val="110000"/>
              </a:lnSpc>
              <a:spcBef>
                <a:spcPts val="1800"/>
              </a:spcBef>
            </a:pPr>
            <a:r>
              <a:rPr lang="en-US" sz="2000" b="1"/>
              <a:t>Add this information to your lab notebook.</a:t>
            </a:r>
          </a:p>
          <a:p>
            <a:endParaRPr lang="en-US" b="1"/>
          </a:p>
          <a:p>
            <a:endParaRPr lang="en-US"/>
          </a:p>
        </p:txBody>
      </p:sp>
      <p:sp>
        <p:nvSpPr>
          <p:cNvPr id="4" name="Slide Number Placeholder 1">
            <a:extLst>
              <a:ext uri="{FF2B5EF4-FFF2-40B4-BE49-F238E27FC236}">
                <a16:creationId xmlns:a16="http://schemas.microsoft.com/office/drawing/2014/main" id="{D55E3448-8D87-B1A4-B6A0-41E44F000BE8}"/>
              </a:ext>
            </a:extLst>
          </p:cNvPr>
          <p:cNvSpPr txBox="1">
            <a:spLocks/>
          </p:cNvSpPr>
          <p:nvPr/>
        </p:nvSpPr>
        <p:spPr>
          <a:xfrm>
            <a:off x="11105423" y="6356350"/>
            <a:ext cx="651334" cy="365125"/>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yriad Pro" panose="020B0503030403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F349F3-CB17-4C05-B28E-3C9067437B1B}" type="slidenum">
              <a:rPr lang="en-US" smtClean="0"/>
              <a:pPr/>
              <a:t>21</a:t>
            </a:fld>
            <a:endParaRPr lang="en-US"/>
          </a:p>
        </p:txBody>
      </p:sp>
      <p:sp>
        <p:nvSpPr>
          <p:cNvPr id="6" name="Text Placeholder 4">
            <a:extLst>
              <a:ext uri="{FF2B5EF4-FFF2-40B4-BE49-F238E27FC236}">
                <a16:creationId xmlns:a16="http://schemas.microsoft.com/office/drawing/2014/main" id="{075493BE-1116-5604-2D67-1405D5E0D386}"/>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Backbones of Polypeptides</a:t>
            </a:r>
          </a:p>
        </p:txBody>
      </p:sp>
      <p:pic>
        <p:nvPicPr>
          <p:cNvPr id="8" name="Picture 7" descr="A red rectangular object with a black letter&#10;&#10;AI-generated content may be incorrect.">
            <a:extLst>
              <a:ext uri="{FF2B5EF4-FFF2-40B4-BE49-F238E27FC236}">
                <a16:creationId xmlns:a16="http://schemas.microsoft.com/office/drawing/2014/main" id="{E4C6F4AA-D8B9-34BD-0577-F6DAA06037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8161" y="2849808"/>
            <a:ext cx="563813" cy="748894"/>
          </a:xfrm>
          <a:prstGeom prst="rect">
            <a:avLst/>
          </a:prstGeom>
        </p:spPr>
      </p:pic>
      <p:pic>
        <p:nvPicPr>
          <p:cNvPr id="9" name="Picture 8" descr="A yellow rectangular object with a black letter&#10;&#10;AI-generated content may be incorrect.">
            <a:extLst>
              <a:ext uri="{FF2B5EF4-FFF2-40B4-BE49-F238E27FC236}">
                <a16:creationId xmlns:a16="http://schemas.microsoft.com/office/drawing/2014/main" id="{371CC662-4832-933C-B6EB-C08EA8794F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5213" y="2849809"/>
            <a:ext cx="563813" cy="748894"/>
          </a:xfrm>
          <a:prstGeom prst="rect">
            <a:avLst/>
          </a:prstGeom>
        </p:spPr>
      </p:pic>
      <p:pic>
        <p:nvPicPr>
          <p:cNvPr id="11" name="Picture 10" descr="A white object with a black letter&#10;&#10;AI-generated content may be incorrect.">
            <a:extLst>
              <a:ext uri="{FF2B5EF4-FFF2-40B4-BE49-F238E27FC236}">
                <a16:creationId xmlns:a16="http://schemas.microsoft.com/office/drawing/2014/main" id="{135D7DC5-24D0-951A-35C4-4155391A4A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97285" y="2871471"/>
            <a:ext cx="563813" cy="748894"/>
          </a:xfrm>
          <a:prstGeom prst="rect">
            <a:avLst/>
          </a:prstGeom>
        </p:spPr>
      </p:pic>
      <p:pic>
        <p:nvPicPr>
          <p:cNvPr id="12" name="Picture 11" descr="A blue rectangular object with a black letter&#10;&#10;AI-generated content may be incorrect.">
            <a:extLst>
              <a:ext uri="{FF2B5EF4-FFF2-40B4-BE49-F238E27FC236}">
                <a16:creationId xmlns:a16="http://schemas.microsoft.com/office/drawing/2014/main" id="{49453EE4-D4C0-664A-1CC8-3A7D3756F8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1110" y="2849807"/>
            <a:ext cx="563813" cy="748894"/>
          </a:xfrm>
          <a:prstGeom prst="rect">
            <a:avLst/>
          </a:prstGeom>
        </p:spPr>
      </p:pic>
      <p:grpSp>
        <p:nvGrpSpPr>
          <p:cNvPr id="15" name="Group 14">
            <a:extLst>
              <a:ext uri="{FF2B5EF4-FFF2-40B4-BE49-F238E27FC236}">
                <a16:creationId xmlns:a16="http://schemas.microsoft.com/office/drawing/2014/main" id="{F21299A7-8DFE-F343-F715-E2D7C1A087E8}"/>
              </a:ext>
            </a:extLst>
          </p:cNvPr>
          <p:cNvGrpSpPr/>
          <p:nvPr/>
        </p:nvGrpSpPr>
        <p:grpSpPr>
          <a:xfrm>
            <a:off x="1844340" y="3388548"/>
            <a:ext cx="1347461" cy="975270"/>
            <a:chOff x="3950740" y="1988054"/>
            <a:chExt cx="1015884" cy="735280"/>
          </a:xfrm>
        </p:grpSpPr>
        <p:pic>
          <p:nvPicPr>
            <p:cNvPr id="16" name="Picture 15" descr="A white circle with a black border&#10;&#10;AI-generated content may be incorrect.">
              <a:extLst>
                <a:ext uri="{FF2B5EF4-FFF2-40B4-BE49-F238E27FC236}">
                  <a16:creationId xmlns:a16="http://schemas.microsoft.com/office/drawing/2014/main" id="{9E970C53-5FD8-22B1-F337-A207C46393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7" name="Picture 16" descr="A group of circles with letters and numbers&#10;&#10;AI-generated content may be incorrect.">
              <a:extLst>
                <a:ext uri="{FF2B5EF4-FFF2-40B4-BE49-F238E27FC236}">
                  <a16:creationId xmlns:a16="http://schemas.microsoft.com/office/drawing/2014/main" id="{BD435A35-A8FC-C425-4A07-2DCEB8FFB7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19" name="Picture 18" descr="A group of circles with letters and numbers&#10;&#10;AI-generated content may be incorrect.">
            <a:extLst>
              <a:ext uri="{FF2B5EF4-FFF2-40B4-BE49-F238E27FC236}">
                <a16:creationId xmlns:a16="http://schemas.microsoft.com/office/drawing/2014/main" id="{70C885E0-0D67-3909-1B08-6BF091ED8A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36654" y="3372272"/>
            <a:ext cx="1062143" cy="975270"/>
          </a:xfrm>
          <a:prstGeom prst="rect">
            <a:avLst/>
          </a:prstGeom>
        </p:spPr>
      </p:pic>
      <p:pic>
        <p:nvPicPr>
          <p:cNvPr id="20" name="Picture 19" descr="A group of circles with letters and numbers&#10;&#10;AI-generated content may be incorrect.">
            <a:extLst>
              <a:ext uri="{FF2B5EF4-FFF2-40B4-BE49-F238E27FC236}">
                <a16:creationId xmlns:a16="http://schemas.microsoft.com/office/drawing/2014/main" id="{210D5262-A18A-8F9B-377E-0160178ECD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53675" y="3372272"/>
            <a:ext cx="1062143" cy="975270"/>
          </a:xfrm>
          <a:prstGeom prst="rect">
            <a:avLst/>
          </a:prstGeom>
        </p:spPr>
      </p:pic>
      <p:pic>
        <p:nvPicPr>
          <p:cNvPr id="21" name="Picture 20" descr="A group of circles with letters and numbers&#10;&#10;AI-generated content may be incorrect.">
            <a:extLst>
              <a:ext uri="{FF2B5EF4-FFF2-40B4-BE49-F238E27FC236}">
                <a16:creationId xmlns:a16="http://schemas.microsoft.com/office/drawing/2014/main" id="{3A297454-E535-8F58-699B-3386B8FCD3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60674" y="3355997"/>
            <a:ext cx="1062143" cy="975270"/>
          </a:xfrm>
          <a:prstGeom prst="rect">
            <a:avLst/>
          </a:prstGeom>
        </p:spPr>
      </p:pic>
      <p:grpSp>
        <p:nvGrpSpPr>
          <p:cNvPr id="23" name="Group 22">
            <a:extLst>
              <a:ext uri="{FF2B5EF4-FFF2-40B4-BE49-F238E27FC236}">
                <a16:creationId xmlns:a16="http://schemas.microsoft.com/office/drawing/2014/main" id="{045B4D31-0EAA-C1A6-18EC-66A86BD19CCC}"/>
              </a:ext>
            </a:extLst>
          </p:cNvPr>
          <p:cNvGrpSpPr/>
          <p:nvPr/>
        </p:nvGrpSpPr>
        <p:grpSpPr>
          <a:xfrm>
            <a:off x="5777691" y="2882413"/>
            <a:ext cx="1559817" cy="1465129"/>
            <a:chOff x="4165849" y="1618737"/>
            <a:chExt cx="1175985" cy="1104597"/>
          </a:xfrm>
        </p:grpSpPr>
        <p:pic>
          <p:nvPicPr>
            <p:cNvPr id="24" name="Picture 23" descr="A green square with a black letter&#10;&#10;AI-generated content may be incorrect.">
              <a:extLst>
                <a:ext uri="{FF2B5EF4-FFF2-40B4-BE49-F238E27FC236}">
                  <a16:creationId xmlns:a16="http://schemas.microsoft.com/office/drawing/2014/main" id="{8B561CBD-5F6A-C755-51DF-03F3DE40622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25" name="Picture 24" descr="A red circle with black objects in it&#10;&#10;AI-generated content may be incorrect.">
              <a:extLst>
                <a:ext uri="{FF2B5EF4-FFF2-40B4-BE49-F238E27FC236}">
                  <a16:creationId xmlns:a16="http://schemas.microsoft.com/office/drawing/2014/main" id="{C1F802AA-4395-7D16-8638-550EE7AFA3C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27" name="Picture 26" descr="A group of circles with letters and numbers&#10;&#10;AI-generated content may be incorrect.">
              <a:extLst>
                <a:ext uri="{FF2B5EF4-FFF2-40B4-BE49-F238E27FC236}">
                  <a16:creationId xmlns:a16="http://schemas.microsoft.com/office/drawing/2014/main" id="{B561D26B-1EDE-38D2-B77A-F7BD57441C6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33A08B0C-E9D0-59E9-0203-1BB536E97B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sp>
        <p:nvSpPr>
          <p:cNvPr id="36" name="TextBox 35">
            <a:extLst>
              <a:ext uri="{FF2B5EF4-FFF2-40B4-BE49-F238E27FC236}">
                <a16:creationId xmlns:a16="http://schemas.microsoft.com/office/drawing/2014/main" id="{6684AB95-6497-BAE6-C2E3-AC230CE7062B}"/>
              </a:ext>
            </a:extLst>
          </p:cNvPr>
          <p:cNvSpPr txBox="1"/>
          <p:nvPr/>
        </p:nvSpPr>
        <p:spPr>
          <a:xfrm>
            <a:off x="3575031" y="1837865"/>
            <a:ext cx="1623207" cy="646331"/>
          </a:xfrm>
          <a:prstGeom prst="rect">
            <a:avLst/>
          </a:prstGeom>
          <a:noFill/>
        </p:spPr>
        <p:txBody>
          <a:bodyPr wrap="square" rtlCol="0">
            <a:spAutoFit/>
          </a:bodyPr>
          <a:lstStyle/>
          <a:p>
            <a:pPr algn="ctr"/>
            <a:r>
              <a:rPr lang="en-US" b="1">
                <a:solidFill>
                  <a:srgbClr val="D200B9"/>
                </a:solidFill>
              </a:rPr>
              <a:t>R-Groups</a:t>
            </a:r>
          </a:p>
          <a:p>
            <a:pPr algn="ctr"/>
            <a:r>
              <a:rPr lang="en-US" b="1">
                <a:solidFill>
                  <a:srgbClr val="D200B9"/>
                </a:solidFill>
              </a:rPr>
              <a:t>or side chains</a:t>
            </a:r>
          </a:p>
        </p:txBody>
      </p:sp>
      <p:sp>
        <p:nvSpPr>
          <p:cNvPr id="41" name="TextBox 40">
            <a:extLst>
              <a:ext uri="{FF2B5EF4-FFF2-40B4-BE49-F238E27FC236}">
                <a16:creationId xmlns:a16="http://schemas.microsoft.com/office/drawing/2014/main" id="{514DC37B-210B-8603-F000-FA01F026AC89}"/>
              </a:ext>
            </a:extLst>
          </p:cNvPr>
          <p:cNvSpPr txBox="1"/>
          <p:nvPr/>
        </p:nvSpPr>
        <p:spPr>
          <a:xfrm>
            <a:off x="3575031" y="4679035"/>
            <a:ext cx="1623207" cy="369332"/>
          </a:xfrm>
          <a:prstGeom prst="rect">
            <a:avLst/>
          </a:prstGeom>
          <a:noFill/>
        </p:spPr>
        <p:txBody>
          <a:bodyPr wrap="square" rtlCol="0">
            <a:spAutoFit/>
          </a:bodyPr>
          <a:lstStyle/>
          <a:p>
            <a:pPr algn="ctr"/>
            <a:r>
              <a:rPr lang="en-US" b="1">
                <a:solidFill>
                  <a:srgbClr val="D200B9"/>
                </a:solidFill>
              </a:rPr>
              <a:t>Backbone</a:t>
            </a:r>
          </a:p>
        </p:txBody>
      </p:sp>
    </p:spTree>
    <p:extLst>
      <p:ext uri="{BB962C8B-B14F-4D97-AF65-F5344CB8AC3E}">
        <p14:creationId xmlns:p14="http://schemas.microsoft.com/office/powerpoint/2010/main" val="1450954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53E5B-D589-BD3D-1A44-A10890932AB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4A060B1-A15E-60FE-AE13-09723E9B5E07}"/>
              </a:ext>
            </a:extLst>
          </p:cNvPr>
          <p:cNvSpPr txBox="1"/>
          <p:nvPr/>
        </p:nvSpPr>
        <p:spPr>
          <a:xfrm>
            <a:off x="1896082" y="2170546"/>
            <a:ext cx="3953961"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Myriad Pro" panose="020B0503030403090204" pitchFamily="34" charset="0"/>
                <a:ea typeface="Aptos" panose="020B0004020202020204" pitchFamily="34" charset="0"/>
                <a:cs typeface="Times New Roman" panose="02020603050405020304" pitchFamily="18" charset="0"/>
              </a:rPr>
              <a:t>In this model, R-groups are represented by schematic shapes.</a:t>
            </a:r>
            <a:br>
              <a:rPr lang="en-US" sz="2000">
                <a:latin typeface="Myriad Pro" panose="020B0503030403090204" pitchFamily="34" charset="0"/>
                <a:ea typeface="Aptos" panose="020B0004020202020204" pitchFamily="34" charset="0"/>
                <a:cs typeface="Times New Roman" panose="02020603050405020304" pitchFamily="18" charset="0"/>
              </a:rPr>
            </a:br>
            <a:br>
              <a:rPr lang="en-US" sz="2000">
                <a:latin typeface="Myriad Pro" panose="020B0503030403090204" pitchFamily="34" charset="0"/>
                <a:ea typeface="Aptos" panose="020B0004020202020204" pitchFamily="34" charset="0"/>
                <a:cs typeface="Times New Roman" panose="02020603050405020304" pitchFamily="18" charset="0"/>
              </a:rPr>
            </a:br>
            <a:r>
              <a:rPr lang="en-US" sz="2000">
                <a:latin typeface="Myriad Pro" panose="020B0503030403090204" pitchFamily="34" charset="0"/>
                <a:ea typeface="Aptos" panose="020B0004020202020204" pitchFamily="34" charset="0"/>
                <a:cs typeface="Times New Roman" panose="02020603050405020304" pitchFamily="18" charset="0"/>
              </a:rPr>
              <a:t>But R-groups actually come in a variety of shapes, sizes, and compositions of atoms.</a:t>
            </a:r>
          </a:p>
          <a:p>
            <a:endParaRPr lang="en-US" sz="2000">
              <a:latin typeface="Myriad Pro" panose="020B0503030403090204" pitchFamily="34" charset="0"/>
              <a:ea typeface="Aptos" panose="020B0004020202020204" pitchFamily="34" charset="0"/>
              <a:cs typeface="Times New Roman" panose="02020603050405020304" pitchFamily="18" charset="0"/>
            </a:endParaRPr>
          </a:p>
          <a:p>
            <a:r>
              <a:rPr lang="en-US" sz="2000">
                <a:latin typeface="Myriad Pro" panose="020B0503030403090204" pitchFamily="34" charset="0"/>
                <a:ea typeface="Aptos" panose="020B0004020202020204" pitchFamily="34" charset="0"/>
                <a:cs typeface="Times New Roman" panose="02020603050405020304" pitchFamily="18" charset="0"/>
              </a:rPr>
              <a:t>But all R-groups attach to the same </a:t>
            </a:r>
            <a:r>
              <a:rPr lang="en-US" sz="2000" b="1">
                <a:solidFill>
                  <a:srgbClr val="D200B9"/>
                </a:solidFill>
                <a:latin typeface="Myriad Pro" panose="020B0503030403090204" pitchFamily="34" charset="0"/>
                <a:ea typeface="Aptos" panose="020B0004020202020204" pitchFamily="34" charset="0"/>
                <a:cs typeface="Times New Roman" panose="02020603050405020304" pitchFamily="18" charset="0"/>
              </a:rPr>
              <a:t>alpha carbon </a:t>
            </a:r>
            <a:r>
              <a:rPr lang="en-US" sz="2000">
                <a:latin typeface="Myriad Pro" panose="020B0503030403090204" pitchFamily="34" charset="0"/>
                <a:ea typeface="Aptos" panose="020B0004020202020204" pitchFamily="34" charset="0"/>
                <a:cs typeface="Times New Roman" panose="02020603050405020304" pitchFamily="18" charset="0"/>
              </a:rPr>
              <a:t>in the backbone of each amino acid.</a:t>
            </a:r>
          </a:p>
        </p:txBody>
      </p:sp>
      <p:sp>
        <p:nvSpPr>
          <p:cNvPr id="3" name="Text Placeholder 4">
            <a:extLst>
              <a:ext uri="{FF2B5EF4-FFF2-40B4-BE49-F238E27FC236}">
                <a16:creationId xmlns:a16="http://schemas.microsoft.com/office/drawing/2014/main" id="{68944065-D672-DEFC-5ECD-EB56E7BC8C6F}"/>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 R-Groups</a:t>
            </a:r>
          </a:p>
        </p:txBody>
      </p:sp>
      <p:grpSp>
        <p:nvGrpSpPr>
          <p:cNvPr id="37" name="Group 36">
            <a:extLst>
              <a:ext uri="{FF2B5EF4-FFF2-40B4-BE49-F238E27FC236}">
                <a16:creationId xmlns:a16="http://schemas.microsoft.com/office/drawing/2014/main" id="{0B9BF923-4FCE-D9E9-758C-B928E7D42345}"/>
              </a:ext>
            </a:extLst>
          </p:cNvPr>
          <p:cNvGrpSpPr/>
          <p:nvPr/>
        </p:nvGrpSpPr>
        <p:grpSpPr>
          <a:xfrm>
            <a:off x="9888670" y="1837200"/>
            <a:ext cx="1660021" cy="1322626"/>
            <a:chOff x="9722927" y="1482220"/>
            <a:chExt cx="1864696" cy="1485702"/>
          </a:xfrm>
        </p:grpSpPr>
        <p:pic>
          <p:nvPicPr>
            <p:cNvPr id="24" name="Picture 23" descr="A white circle with a black border&#10;&#10;AI-generated content may be incorrect.">
              <a:extLst>
                <a:ext uri="{FF2B5EF4-FFF2-40B4-BE49-F238E27FC236}">
                  <a16:creationId xmlns:a16="http://schemas.microsoft.com/office/drawing/2014/main" id="{BC396ACA-C5FB-8A9A-31AC-5530B4A4E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22927" y="2320246"/>
              <a:ext cx="457460" cy="308252"/>
            </a:xfrm>
            <a:prstGeom prst="rect">
              <a:avLst/>
            </a:prstGeom>
          </p:spPr>
        </p:pic>
        <p:pic>
          <p:nvPicPr>
            <p:cNvPr id="8" name="Picture 7" descr="A yellow rectangular object with a black letter&#10;&#10;AI-generated content may be incorrect.">
              <a:extLst>
                <a:ext uri="{FF2B5EF4-FFF2-40B4-BE49-F238E27FC236}">
                  <a16:creationId xmlns:a16="http://schemas.microsoft.com/office/drawing/2014/main" id="{47A3F5EA-A55C-5A8F-1249-E401E4BC1B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80387" y="1482220"/>
              <a:ext cx="563813" cy="748894"/>
            </a:xfrm>
            <a:prstGeom prst="rect">
              <a:avLst/>
            </a:prstGeom>
          </p:spPr>
        </p:pic>
        <p:grpSp>
          <p:nvGrpSpPr>
            <p:cNvPr id="17" name="Group 16">
              <a:extLst>
                <a:ext uri="{FF2B5EF4-FFF2-40B4-BE49-F238E27FC236}">
                  <a16:creationId xmlns:a16="http://schemas.microsoft.com/office/drawing/2014/main" id="{5E57BB9A-45BF-EABF-5BB6-704282AC75DB}"/>
                </a:ext>
              </a:extLst>
            </p:cNvPr>
            <p:cNvGrpSpPr/>
            <p:nvPr/>
          </p:nvGrpSpPr>
          <p:grpSpPr>
            <a:xfrm>
              <a:off x="10027806" y="1992652"/>
              <a:ext cx="1559817" cy="975270"/>
              <a:chOff x="4165849" y="1988054"/>
              <a:chExt cx="1175985" cy="735280"/>
            </a:xfrm>
          </p:grpSpPr>
          <p:pic>
            <p:nvPicPr>
              <p:cNvPr id="19" name="Picture 18" descr="A red circle with black objects in it&#10;&#10;AI-generated content may be incorrect.">
                <a:extLst>
                  <a:ext uri="{FF2B5EF4-FFF2-40B4-BE49-F238E27FC236}">
                    <a16:creationId xmlns:a16="http://schemas.microsoft.com/office/drawing/2014/main" id="{F322D6ED-EBE4-7B62-A35F-C52084B487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20" name="Picture 19" descr="A group of circles with letters and numbers&#10;&#10;AI-generated content may be incorrect.">
                <a:extLst>
                  <a:ext uri="{FF2B5EF4-FFF2-40B4-BE49-F238E27FC236}">
                    <a16:creationId xmlns:a16="http://schemas.microsoft.com/office/drawing/2014/main" id="{DC4A0F32-8FFD-C892-E6FD-9B753EC178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21" name="Picture 20" descr="A white circle with a black border&#10;&#10;AI-generated content may be incorrect.">
                <a:extLst>
                  <a:ext uri="{FF2B5EF4-FFF2-40B4-BE49-F238E27FC236}">
                    <a16:creationId xmlns:a16="http://schemas.microsoft.com/office/drawing/2014/main" id="{58E56DAD-4BB3-D8C3-7038-B097DD9E9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grpSp>
        <p:nvGrpSpPr>
          <p:cNvPr id="38" name="Group 37">
            <a:extLst>
              <a:ext uri="{FF2B5EF4-FFF2-40B4-BE49-F238E27FC236}">
                <a16:creationId xmlns:a16="http://schemas.microsoft.com/office/drawing/2014/main" id="{D954E510-0DDC-47F8-E7DF-54D6F0F154B3}"/>
              </a:ext>
            </a:extLst>
          </p:cNvPr>
          <p:cNvGrpSpPr/>
          <p:nvPr/>
        </p:nvGrpSpPr>
        <p:grpSpPr>
          <a:xfrm>
            <a:off x="8029208" y="1837200"/>
            <a:ext cx="1660019" cy="1309626"/>
            <a:chOff x="7757182" y="1540356"/>
            <a:chExt cx="1864696" cy="1471100"/>
          </a:xfrm>
        </p:grpSpPr>
        <p:pic>
          <p:nvPicPr>
            <p:cNvPr id="10" name="Picture 9" descr="A blue rectangular object with a black letter&#10;&#10;AI-generated content may be incorrect.">
              <a:extLst>
                <a:ext uri="{FF2B5EF4-FFF2-40B4-BE49-F238E27FC236}">
                  <a16:creationId xmlns:a16="http://schemas.microsoft.com/office/drawing/2014/main" id="{F26C3B14-E43A-9101-6C3B-94749B6CEC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25350" y="1540356"/>
              <a:ext cx="563813" cy="748894"/>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13B3AF49-843A-B18B-66F3-55A484576B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182" y="2363780"/>
              <a:ext cx="457460" cy="308252"/>
            </a:xfrm>
            <a:prstGeom prst="rect">
              <a:avLst/>
            </a:prstGeom>
          </p:spPr>
        </p:pic>
        <p:grpSp>
          <p:nvGrpSpPr>
            <p:cNvPr id="27" name="Group 26">
              <a:extLst>
                <a:ext uri="{FF2B5EF4-FFF2-40B4-BE49-F238E27FC236}">
                  <a16:creationId xmlns:a16="http://schemas.microsoft.com/office/drawing/2014/main" id="{B5DE634B-9233-41FD-BB53-1974620A58CD}"/>
                </a:ext>
              </a:extLst>
            </p:cNvPr>
            <p:cNvGrpSpPr/>
            <p:nvPr/>
          </p:nvGrpSpPr>
          <p:grpSpPr>
            <a:xfrm>
              <a:off x="8062061" y="2036186"/>
              <a:ext cx="1559817" cy="975270"/>
              <a:chOff x="4165849" y="1988054"/>
              <a:chExt cx="1175985" cy="735280"/>
            </a:xfrm>
          </p:grpSpPr>
          <p:pic>
            <p:nvPicPr>
              <p:cNvPr id="28" name="Picture 27" descr="A red circle with black objects in it&#10;&#10;AI-generated content may be incorrect.">
                <a:extLst>
                  <a:ext uri="{FF2B5EF4-FFF2-40B4-BE49-F238E27FC236}">
                    <a16:creationId xmlns:a16="http://schemas.microsoft.com/office/drawing/2014/main" id="{5CCD3AF5-87ED-A63D-4860-818900145D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29" name="Picture 28" descr="A group of circles with letters and numbers&#10;&#10;AI-generated content may be incorrect.">
                <a:extLst>
                  <a:ext uri="{FF2B5EF4-FFF2-40B4-BE49-F238E27FC236}">
                    <a16:creationId xmlns:a16="http://schemas.microsoft.com/office/drawing/2014/main" id="{F7B06E13-132B-E316-B4E8-225831DB92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30" name="Picture 29" descr="A white circle with a black border&#10;&#10;AI-generated content may be incorrect.">
                <a:extLst>
                  <a:ext uri="{FF2B5EF4-FFF2-40B4-BE49-F238E27FC236}">
                    <a16:creationId xmlns:a16="http://schemas.microsoft.com/office/drawing/2014/main" id="{EA949B29-722F-85FE-DFF3-71C7612D98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grpSp>
        <p:nvGrpSpPr>
          <p:cNvPr id="39" name="Group 38">
            <a:extLst>
              <a:ext uri="{FF2B5EF4-FFF2-40B4-BE49-F238E27FC236}">
                <a16:creationId xmlns:a16="http://schemas.microsoft.com/office/drawing/2014/main" id="{DC068AB2-B931-7A72-CC55-84267F64C912}"/>
              </a:ext>
            </a:extLst>
          </p:cNvPr>
          <p:cNvGrpSpPr/>
          <p:nvPr/>
        </p:nvGrpSpPr>
        <p:grpSpPr>
          <a:xfrm>
            <a:off x="6153609" y="1790081"/>
            <a:ext cx="1660020" cy="1325908"/>
            <a:chOff x="5591617" y="1506284"/>
            <a:chExt cx="1864696" cy="1489389"/>
          </a:xfrm>
        </p:grpSpPr>
        <p:pic>
          <p:nvPicPr>
            <p:cNvPr id="7" name="Picture 6" descr="A red rectangular object with a black letter&#10;&#10;AI-generated content may be incorrect.">
              <a:extLst>
                <a:ext uri="{FF2B5EF4-FFF2-40B4-BE49-F238E27FC236}">
                  <a16:creationId xmlns:a16="http://schemas.microsoft.com/office/drawing/2014/main" id="{CBFFD948-9B85-6C92-BAF5-282BB7889E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48403" y="1506284"/>
              <a:ext cx="563813" cy="748894"/>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B8D03B5C-32CD-A686-E256-E1BC4A2087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1617" y="2347997"/>
              <a:ext cx="457460" cy="308252"/>
            </a:xfrm>
            <a:prstGeom prst="rect">
              <a:avLst/>
            </a:prstGeom>
          </p:spPr>
        </p:pic>
        <p:grpSp>
          <p:nvGrpSpPr>
            <p:cNvPr id="33" name="Group 32">
              <a:extLst>
                <a:ext uri="{FF2B5EF4-FFF2-40B4-BE49-F238E27FC236}">
                  <a16:creationId xmlns:a16="http://schemas.microsoft.com/office/drawing/2014/main" id="{B8AFD233-FFC8-729F-1694-C8A28E000BA9}"/>
                </a:ext>
              </a:extLst>
            </p:cNvPr>
            <p:cNvGrpSpPr/>
            <p:nvPr/>
          </p:nvGrpSpPr>
          <p:grpSpPr>
            <a:xfrm>
              <a:off x="5896496" y="2020403"/>
              <a:ext cx="1559817" cy="975270"/>
              <a:chOff x="4165849" y="1988054"/>
              <a:chExt cx="1175985" cy="735280"/>
            </a:xfrm>
          </p:grpSpPr>
          <p:pic>
            <p:nvPicPr>
              <p:cNvPr id="34" name="Picture 33" descr="A red circle with black objects in it&#10;&#10;AI-generated content may be incorrect.">
                <a:extLst>
                  <a:ext uri="{FF2B5EF4-FFF2-40B4-BE49-F238E27FC236}">
                    <a16:creationId xmlns:a16="http://schemas.microsoft.com/office/drawing/2014/main" id="{DB99067C-1909-525B-FC35-96D0328EAD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35" name="Picture 34" descr="A group of circles with letters and numbers&#10;&#10;AI-generated content may be incorrect.">
                <a:extLst>
                  <a:ext uri="{FF2B5EF4-FFF2-40B4-BE49-F238E27FC236}">
                    <a16:creationId xmlns:a16="http://schemas.microsoft.com/office/drawing/2014/main" id="{0422137B-5F34-064A-7003-60E1EDFAD6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204DA962-8D71-ECC4-32D0-675F8F1AA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pic>
        <p:nvPicPr>
          <p:cNvPr id="40" name="Picture 39">
            <a:extLst>
              <a:ext uri="{FF2B5EF4-FFF2-40B4-BE49-F238E27FC236}">
                <a16:creationId xmlns:a16="http://schemas.microsoft.com/office/drawing/2014/main" id="{1DE53B8F-AC31-B91D-2FA2-7889D8648025}"/>
              </a:ext>
            </a:extLst>
          </p:cNvPr>
          <p:cNvPicPr>
            <a:picLocks noChangeAspect="1"/>
          </p:cNvPicPr>
          <p:nvPr/>
        </p:nvPicPr>
        <p:blipFill>
          <a:blip r:embed="rId9"/>
          <a:stretch>
            <a:fillRect/>
          </a:stretch>
        </p:blipFill>
        <p:spPr>
          <a:xfrm>
            <a:off x="6357232" y="3499590"/>
            <a:ext cx="4675819" cy="2305404"/>
          </a:xfrm>
          <a:prstGeom prst="rect">
            <a:avLst/>
          </a:prstGeom>
        </p:spPr>
      </p:pic>
    </p:spTree>
    <p:extLst>
      <p:ext uri="{BB962C8B-B14F-4D97-AF65-F5344CB8AC3E}">
        <p14:creationId xmlns:p14="http://schemas.microsoft.com/office/powerpoint/2010/main" val="3597190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538E5B-C859-7674-B46F-859655F6E0AE}"/>
              </a:ext>
            </a:extLst>
          </p:cNvPr>
          <p:cNvSpPr>
            <a:spLocks noGrp="1"/>
          </p:cNvSpPr>
          <p:nvPr>
            <p:ph type="sldNum" sz="quarter" idx="4"/>
          </p:nvPr>
        </p:nvSpPr>
        <p:spPr/>
        <p:txBody>
          <a:bodyPr/>
          <a:lstStyle/>
          <a:p>
            <a:fld id="{24F349F3-CB17-4C05-B28E-3C9067437B1B}" type="slidenum">
              <a:rPr lang="en-US" smtClean="0"/>
              <a:pPr/>
              <a:t>23</a:t>
            </a:fld>
            <a:endParaRPr lang="en-US"/>
          </a:p>
        </p:txBody>
      </p:sp>
      <p:sp>
        <p:nvSpPr>
          <p:cNvPr id="9" name="Text Placeholder 8">
            <a:extLst>
              <a:ext uri="{FF2B5EF4-FFF2-40B4-BE49-F238E27FC236}">
                <a16:creationId xmlns:a16="http://schemas.microsoft.com/office/drawing/2014/main" id="{4695C1A5-1584-C8CB-7148-34CC0F9E2BF5}"/>
              </a:ext>
            </a:extLst>
          </p:cNvPr>
          <p:cNvSpPr>
            <a:spLocks noGrp="1"/>
          </p:cNvSpPr>
          <p:nvPr>
            <p:ph type="body" sz="quarter" idx="13"/>
          </p:nvPr>
        </p:nvSpPr>
        <p:spPr>
          <a:xfrm>
            <a:off x="7640555" y="1733414"/>
            <a:ext cx="3957887" cy="3388574"/>
          </a:xfrm>
        </p:spPr>
        <p:txBody>
          <a:bodyPr/>
          <a:lstStyle/>
          <a:p>
            <a:pPr>
              <a:lnSpc>
                <a:spcPct val="110000"/>
              </a:lnSpc>
              <a:spcBef>
                <a:spcPts val="1800"/>
              </a:spcBef>
            </a:pPr>
            <a:r>
              <a:rPr lang="en-US" sz="2000"/>
              <a:t>There are 20 different amino acid sidechains, or R-Groups. Based on their properties, they can be grouped into five categories.</a:t>
            </a:r>
          </a:p>
        </p:txBody>
      </p:sp>
      <p:sp>
        <p:nvSpPr>
          <p:cNvPr id="6" name="Text Placeholder 4">
            <a:extLst>
              <a:ext uri="{FF2B5EF4-FFF2-40B4-BE49-F238E27FC236}">
                <a16:creationId xmlns:a16="http://schemas.microsoft.com/office/drawing/2014/main" id="{FD165C3F-7274-9FD1-78B5-ED336AAF382C}"/>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Amino Acid R-Groups</a:t>
            </a:r>
          </a:p>
        </p:txBody>
      </p:sp>
      <p:pic>
        <p:nvPicPr>
          <p:cNvPr id="11" name="Picture 10">
            <a:extLst>
              <a:ext uri="{FF2B5EF4-FFF2-40B4-BE49-F238E27FC236}">
                <a16:creationId xmlns:a16="http://schemas.microsoft.com/office/drawing/2014/main" id="{9C10AA0C-8350-773B-24A7-EB65B6234275}"/>
              </a:ext>
            </a:extLst>
          </p:cNvPr>
          <p:cNvPicPr>
            <a:picLocks noChangeAspect="1"/>
          </p:cNvPicPr>
          <p:nvPr/>
        </p:nvPicPr>
        <p:blipFill>
          <a:blip r:embed="rId3"/>
          <a:stretch>
            <a:fillRect/>
          </a:stretch>
        </p:blipFill>
        <p:spPr>
          <a:xfrm>
            <a:off x="1550716" y="1414866"/>
            <a:ext cx="5372071" cy="4339349"/>
          </a:xfrm>
          <a:prstGeom prst="rect">
            <a:avLst/>
          </a:prstGeom>
        </p:spPr>
      </p:pic>
      <p:pic>
        <p:nvPicPr>
          <p:cNvPr id="24" name="Picture 23">
            <a:extLst>
              <a:ext uri="{FF2B5EF4-FFF2-40B4-BE49-F238E27FC236}">
                <a16:creationId xmlns:a16="http://schemas.microsoft.com/office/drawing/2014/main" id="{4CC643C5-7938-28DB-7614-F7A540CA6607}"/>
              </a:ext>
            </a:extLst>
          </p:cNvPr>
          <p:cNvPicPr>
            <a:picLocks noChangeAspect="1"/>
          </p:cNvPicPr>
          <p:nvPr/>
        </p:nvPicPr>
        <p:blipFill>
          <a:blip r:embed="rId4"/>
          <a:stretch>
            <a:fillRect/>
          </a:stretch>
        </p:blipFill>
        <p:spPr>
          <a:xfrm>
            <a:off x="7748429" y="4310078"/>
            <a:ext cx="325824" cy="386817"/>
          </a:xfrm>
          <a:prstGeom prst="rect">
            <a:avLst/>
          </a:prstGeom>
        </p:spPr>
      </p:pic>
      <p:pic>
        <p:nvPicPr>
          <p:cNvPr id="25" name="Picture 24">
            <a:extLst>
              <a:ext uri="{FF2B5EF4-FFF2-40B4-BE49-F238E27FC236}">
                <a16:creationId xmlns:a16="http://schemas.microsoft.com/office/drawing/2014/main" id="{16139F32-A324-D768-D4E3-EE04F6CD53D1}"/>
              </a:ext>
            </a:extLst>
          </p:cNvPr>
          <p:cNvPicPr>
            <a:picLocks noChangeAspect="1"/>
          </p:cNvPicPr>
          <p:nvPr/>
        </p:nvPicPr>
        <p:blipFill>
          <a:blip r:embed="rId5"/>
          <a:stretch>
            <a:fillRect/>
          </a:stretch>
        </p:blipFill>
        <p:spPr>
          <a:xfrm>
            <a:off x="10200749" y="3632669"/>
            <a:ext cx="332247" cy="386818"/>
          </a:xfrm>
          <a:prstGeom prst="rect">
            <a:avLst/>
          </a:prstGeom>
        </p:spPr>
      </p:pic>
      <p:pic>
        <p:nvPicPr>
          <p:cNvPr id="26" name="Picture 25">
            <a:extLst>
              <a:ext uri="{FF2B5EF4-FFF2-40B4-BE49-F238E27FC236}">
                <a16:creationId xmlns:a16="http://schemas.microsoft.com/office/drawing/2014/main" id="{E0A99A81-9A2E-1B85-4345-7BB09DA01150}"/>
              </a:ext>
            </a:extLst>
          </p:cNvPr>
          <p:cNvPicPr>
            <a:picLocks noChangeAspect="1"/>
          </p:cNvPicPr>
          <p:nvPr/>
        </p:nvPicPr>
        <p:blipFill>
          <a:blip r:embed="rId6"/>
          <a:stretch>
            <a:fillRect/>
          </a:stretch>
        </p:blipFill>
        <p:spPr>
          <a:xfrm>
            <a:off x="7735949" y="3644701"/>
            <a:ext cx="366770" cy="386818"/>
          </a:xfrm>
          <a:prstGeom prst="rect">
            <a:avLst/>
          </a:prstGeom>
        </p:spPr>
      </p:pic>
      <p:pic>
        <p:nvPicPr>
          <p:cNvPr id="27" name="Picture 26">
            <a:extLst>
              <a:ext uri="{FF2B5EF4-FFF2-40B4-BE49-F238E27FC236}">
                <a16:creationId xmlns:a16="http://schemas.microsoft.com/office/drawing/2014/main" id="{40E12722-2AFE-4FDA-D15A-4F756F900777}"/>
              </a:ext>
            </a:extLst>
          </p:cNvPr>
          <p:cNvPicPr>
            <a:picLocks noChangeAspect="1"/>
          </p:cNvPicPr>
          <p:nvPr/>
        </p:nvPicPr>
        <p:blipFill>
          <a:blip r:embed="rId7"/>
          <a:stretch>
            <a:fillRect/>
          </a:stretch>
        </p:blipFill>
        <p:spPr>
          <a:xfrm>
            <a:off x="7748265" y="5044067"/>
            <a:ext cx="339485" cy="420535"/>
          </a:xfrm>
          <a:prstGeom prst="rect">
            <a:avLst/>
          </a:prstGeom>
        </p:spPr>
      </p:pic>
      <p:pic>
        <p:nvPicPr>
          <p:cNvPr id="28" name="Picture 27">
            <a:extLst>
              <a:ext uri="{FF2B5EF4-FFF2-40B4-BE49-F238E27FC236}">
                <a16:creationId xmlns:a16="http://schemas.microsoft.com/office/drawing/2014/main" id="{19B93A1E-775C-92A4-D8A2-D129A9FB16CB}"/>
              </a:ext>
            </a:extLst>
          </p:cNvPr>
          <p:cNvPicPr>
            <a:picLocks noChangeAspect="1"/>
          </p:cNvPicPr>
          <p:nvPr/>
        </p:nvPicPr>
        <p:blipFill>
          <a:blip r:embed="rId8"/>
          <a:stretch>
            <a:fillRect/>
          </a:stretch>
        </p:blipFill>
        <p:spPr>
          <a:xfrm>
            <a:off x="10200749" y="4312594"/>
            <a:ext cx="351345" cy="435227"/>
          </a:xfrm>
          <a:prstGeom prst="rect">
            <a:avLst/>
          </a:prstGeom>
        </p:spPr>
      </p:pic>
      <p:sp>
        <p:nvSpPr>
          <p:cNvPr id="29" name="Text Placeholder 8">
            <a:extLst>
              <a:ext uri="{FF2B5EF4-FFF2-40B4-BE49-F238E27FC236}">
                <a16:creationId xmlns:a16="http://schemas.microsoft.com/office/drawing/2014/main" id="{96FCBD6D-4818-ACC0-0F51-CC23177F4CDF}"/>
              </a:ext>
            </a:extLst>
          </p:cNvPr>
          <p:cNvSpPr txBox="1">
            <a:spLocks/>
          </p:cNvSpPr>
          <p:nvPr/>
        </p:nvSpPr>
        <p:spPr>
          <a:xfrm>
            <a:off x="8137585" y="3505298"/>
            <a:ext cx="1805164" cy="199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1800"/>
              </a:spcBef>
            </a:pPr>
            <a:r>
              <a:rPr lang="en-US" sz="2000" b="1"/>
              <a:t>Hydrophilic</a:t>
            </a:r>
          </a:p>
          <a:p>
            <a:pPr>
              <a:lnSpc>
                <a:spcPct val="150000"/>
              </a:lnSpc>
              <a:spcBef>
                <a:spcPts val="1800"/>
              </a:spcBef>
            </a:pPr>
            <a:r>
              <a:rPr lang="en-US" sz="2000" b="1"/>
              <a:t>Hydrophobic</a:t>
            </a:r>
          </a:p>
          <a:p>
            <a:pPr>
              <a:lnSpc>
                <a:spcPct val="150000"/>
              </a:lnSpc>
              <a:spcBef>
                <a:spcPts val="1800"/>
              </a:spcBef>
            </a:pPr>
            <a:r>
              <a:rPr lang="en-US" sz="2000" b="1"/>
              <a:t>Cysteine</a:t>
            </a:r>
          </a:p>
        </p:txBody>
      </p:sp>
      <p:sp>
        <p:nvSpPr>
          <p:cNvPr id="30" name="Text Placeholder 8">
            <a:extLst>
              <a:ext uri="{FF2B5EF4-FFF2-40B4-BE49-F238E27FC236}">
                <a16:creationId xmlns:a16="http://schemas.microsoft.com/office/drawing/2014/main" id="{35E872C9-F050-CB6F-F483-F8E4B54E51C7}"/>
              </a:ext>
            </a:extLst>
          </p:cNvPr>
          <p:cNvSpPr txBox="1">
            <a:spLocks/>
          </p:cNvSpPr>
          <p:nvPr/>
        </p:nvSpPr>
        <p:spPr>
          <a:xfrm>
            <a:off x="10582656" y="3473075"/>
            <a:ext cx="1805164" cy="199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1800"/>
              </a:spcBef>
            </a:pPr>
            <a:r>
              <a:rPr lang="en-US" sz="2000" b="1"/>
              <a:t>Positive</a:t>
            </a:r>
          </a:p>
          <a:p>
            <a:pPr>
              <a:lnSpc>
                <a:spcPct val="150000"/>
              </a:lnSpc>
              <a:spcBef>
                <a:spcPts val="1800"/>
              </a:spcBef>
            </a:pPr>
            <a:r>
              <a:rPr lang="en-US" sz="2000" b="1"/>
              <a:t>Negative</a:t>
            </a:r>
          </a:p>
        </p:txBody>
      </p:sp>
    </p:spTree>
    <p:extLst>
      <p:ext uri="{BB962C8B-B14F-4D97-AF65-F5344CB8AC3E}">
        <p14:creationId xmlns:p14="http://schemas.microsoft.com/office/powerpoint/2010/main" val="2166444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359A0-84D9-80D2-9B8F-6E80768777D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2FE856-D0D7-54CE-48EF-40486E0CB163}"/>
              </a:ext>
            </a:extLst>
          </p:cNvPr>
          <p:cNvSpPr>
            <a:spLocks noGrp="1"/>
          </p:cNvSpPr>
          <p:nvPr>
            <p:ph type="sldNum" sz="quarter" idx="4"/>
          </p:nvPr>
        </p:nvSpPr>
        <p:spPr/>
        <p:txBody>
          <a:bodyPr/>
          <a:lstStyle/>
          <a:p>
            <a:fld id="{24F349F3-CB17-4C05-B28E-3C9067437B1B}" type="slidenum">
              <a:rPr lang="en-US" smtClean="0"/>
              <a:pPr/>
              <a:t>24</a:t>
            </a:fld>
            <a:endParaRPr lang="en-US"/>
          </a:p>
        </p:txBody>
      </p:sp>
      <p:sp>
        <p:nvSpPr>
          <p:cNvPr id="3" name="Title 1">
            <a:extLst>
              <a:ext uri="{FF2B5EF4-FFF2-40B4-BE49-F238E27FC236}">
                <a16:creationId xmlns:a16="http://schemas.microsoft.com/office/drawing/2014/main" id="{DE9B087C-B645-2D3D-AD16-B2351D8F4FCE}"/>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Protein Structure</a:t>
            </a:r>
            <a:endParaRPr lang="en-US" sz="4000" b="1">
              <a:solidFill>
                <a:schemeClr val="bg1"/>
              </a:solidFill>
              <a:latin typeface="+mn-lt"/>
              <a:ea typeface="HGSoeiKakugothicUB"/>
              <a:cs typeface="Myanmar Text"/>
            </a:endParaRPr>
          </a:p>
        </p:txBody>
      </p:sp>
      <p:sp>
        <p:nvSpPr>
          <p:cNvPr id="12" name="Text Placeholder 8">
            <a:extLst>
              <a:ext uri="{FF2B5EF4-FFF2-40B4-BE49-F238E27FC236}">
                <a16:creationId xmlns:a16="http://schemas.microsoft.com/office/drawing/2014/main" id="{EB179FE0-8BC0-3EF0-A5D8-58D7EC0F74F2}"/>
              </a:ext>
            </a:extLst>
          </p:cNvPr>
          <p:cNvSpPr txBox="1">
            <a:spLocks/>
          </p:cNvSpPr>
          <p:nvPr/>
        </p:nvSpPr>
        <p:spPr>
          <a:xfrm>
            <a:off x="10386836" y="2156147"/>
            <a:ext cx="1805164" cy="1996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1800"/>
              </a:spcBef>
            </a:pPr>
            <a:endParaRPr lang="en-US" sz="2000" b="1"/>
          </a:p>
        </p:txBody>
      </p:sp>
      <p:sp>
        <p:nvSpPr>
          <p:cNvPr id="7" name="Text Placeholder 9">
            <a:extLst>
              <a:ext uri="{FF2B5EF4-FFF2-40B4-BE49-F238E27FC236}">
                <a16:creationId xmlns:a16="http://schemas.microsoft.com/office/drawing/2014/main" id="{BC7EA73B-BCE8-F080-2D84-E39B81753820}"/>
              </a:ext>
            </a:extLst>
          </p:cNvPr>
          <p:cNvSpPr txBox="1">
            <a:spLocks/>
          </p:cNvSpPr>
          <p:nvPr/>
        </p:nvSpPr>
        <p:spPr>
          <a:xfrm>
            <a:off x="623861" y="1786487"/>
            <a:ext cx="5472139" cy="247020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8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pPr>
            <a:r>
              <a:rPr lang="en-US" sz="2000"/>
              <a:t>Protein polypeptides do not stay as long linear strands. Rather, they fold into </a:t>
            </a:r>
          </a:p>
          <a:p>
            <a:pPr>
              <a:lnSpc>
                <a:spcPct val="110000"/>
              </a:lnSpc>
              <a:spcBef>
                <a:spcPts val="0"/>
              </a:spcBef>
            </a:pPr>
            <a:r>
              <a:rPr lang="en-US" sz="2000" b="1">
                <a:solidFill>
                  <a:srgbClr val="D200B9"/>
                </a:solidFill>
              </a:rPr>
              <a:t>3-dimensional shapes or structures</a:t>
            </a:r>
            <a:r>
              <a:rPr lang="en-US" sz="2000"/>
              <a:t>.</a:t>
            </a:r>
          </a:p>
          <a:p>
            <a:pPr>
              <a:lnSpc>
                <a:spcPct val="110000"/>
              </a:lnSpc>
              <a:spcBef>
                <a:spcPts val="0"/>
              </a:spcBef>
            </a:pPr>
            <a:endParaRPr lang="en-US" sz="2000" b="1">
              <a:solidFill>
                <a:srgbClr val="1CA64A"/>
              </a:solidFill>
            </a:endParaRPr>
          </a:p>
          <a:p>
            <a:pPr>
              <a:lnSpc>
                <a:spcPct val="110000"/>
              </a:lnSpc>
              <a:spcBef>
                <a:spcPts val="0"/>
              </a:spcBef>
            </a:pPr>
            <a:r>
              <a:rPr lang="en-US" sz="2000"/>
              <a:t>The backbone is often depicted without side chains – a small section of the protein to the right is displayed with all the side chains.  </a:t>
            </a:r>
          </a:p>
          <a:p>
            <a:pPr>
              <a:lnSpc>
                <a:spcPct val="110000"/>
              </a:lnSpc>
              <a:spcBef>
                <a:spcPts val="1800"/>
              </a:spcBef>
            </a:pPr>
            <a:endParaRPr lang="en-US"/>
          </a:p>
        </p:txBody>
      </p:sp>
      <p:pic>
        <p:nvPicPr>
          <p:cNvPr id="4" name="Picture 3">
            <a:extLst>
              <a:ext uri="{FF2B5EF4-FFF2-40B4-BE49-F238E27FC236}">
                <a16:creationId xmlns:a16="http://schemas.microsoft.com/office/drawing/2014/main" id="{0B11D247-39B9-E252-B252-3FC7724E5A3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2088" b="86569" l="523" r="95556">
                        <a14:foregroundMark x1="1046" y1="22466" x2="33464" y2="10012"/>
                        <a14:foregroundMark x1="33464" y1="10012" x2="98170" y2="27473"/>
                        <a14:foregroundMark x1="98170" y1="27473" x2="95686" y2="79243"/>
                        <a14:foregroundMark x1="95686" y1="79243" x2="70588" y2="81563"/>
                        <a14:foregroundMark x1="70588" y1="81563" x2="56863" y2="88767"/>
                        <a14:foregroundMark x1="56863" y1="88767" x2="41830" y2="84127"/>
                        <a14:foregroundMark x1="41830" y1="84127" x2="18693" y2="83272"/>
                        <a14:foregroundMark x1="18693" y1="83272" x2="6536" y2="76313"/>
                        <a14:foregroundMark x1="6536" y1="76313" x2="784" y2="59096"/>
                        <a14:foregroundMark x1="784" y1="59096" x2="654" y2="22466"/>
                        <a14:foregroundMark x1="1830" y1="17827" x2="35033" y2="9035"/>
                        <a14:foregroundMark x1="46269" y1="11001" x2="72026" y2="15507"/>
                        <a14:foregroundMark x1="41762" y1="10212" x2="44487" y2="10689"/>
                        <a14:foregroundMark x1="35033" y1="9035" x2="41749" y2="10210"/>
                        <a14:foregroundMark x1="72026" y1="15507" x2="98431" y2="25397"/>
                        <a14:foregroundMark x1="98431" y1="25397" x2="97124" y2="77534"/>
                        <a14:foregroundMark x1="97124" y1="77534" x2="88889" y2="81807"/>
                        <a14:foregroundMark x1="88889" y1="81807" x2="41176" y2="81319"/>
                        <a14:foregroundMark x1="41176" y1="81319" x2="28758" y2="84249"/>
                        <a14:foregroundMark x1="28758" y1="84249" x2="3399" y2="79365"/>
                        <a14:foregroundMark x1="3399" y1="79365" x2="523" y2="17949"/>
                        <a14:foregroundMark x1="523" y1="17949" x2="654" y2="17705"/>
                        <a14:foregroundMark x1="20784" y1="14408" x2="28889" y2="8669"/>
                        <a14:foregroundMark x1="28889" y1="8669" x2="42745" y2="16117"/>
                        <a14:foregroundMark x1="42745" y1="16117" x2="32418" y2="21856"/>
                        <a14:foregroundMark x1="32418" y1="21856" x2="21176" y2="17216"/>
                        <a14:foregroundMark x1="21176" y1="17216" x2="20654" y2="14042"/>
                        <a14:foregroundMark x1="22614" y1="12454" x2="32157" y2="9402"/>
                        <a14:foregroundMark x1="32157" y1="9402" x2="24967" y2="15507"/>
                        <a14:foregroundMark x1="24967" y1="15507" x2="21830" y2="13187"/>
                        <a14:foregroundMark x1="24575" y1="11600" x2="34118" y2="10867"/>
                        <a14:foregroundMark x1="34118" y1="10867" x2="24575" y2="13553"/>
                        <a14:foregroundMark x1="24575" y1="13553" x2="23922" y2="12088"/>
                        <a14:foregroundMark x1="43922" y1="19658" x2="26013" y2="23932"/>
                        <a14:foregroundMark x1="26013" y1="23932" x2="17124" y2="51404"/>
                        <a14:foregroundMark x1="17124" y1="51404" x2="25229" y2="73382"/>
                        <a14:foregroundMark x1="25229" y1="73382" x2="40392" y2="74115"/>
                        <a14:foregroundMark x1="40392" y1="74115" x2="59608" y2="57753"/>
                        <a14:foregroundMark x1="59608" y1="57753" x2="61307" y2="34432"/>
                        <a14:foregroundMark x1="61307" y1="34432" x2="53856" y2="22466"/>
                        <a14:foregroundMark x1="53856" y1="22466" x2="42222" y2="18926"/>
                        <a14:foregroundMark x1="42222" y1="18926" x2="41307" y2="18926"/>
                        <a14:foregroundMark x1="29281" y1="67766" x2="6667" y2="76435"/>
                        <a14:foregroundMark x1="6667" y1="76435" x2="261" y2="83272"/>
                        <a14:foregroundMark x1="261" y1="83272" x2="23922" y2="94872"/>
                        <a14:foregroundMark x1="23922" y1="94872" x2="60131" y2="86691"/>
                        <a14:foregroundMark x1="60131" y1="86691" x2="70719" y2="73016"/>
                        <a14:foregroundMark x1="70719" y1="73016" x2="58039" y2="65934"/>
                        <a14:foregroundMark x1="67712" y1="21734" x2="57778" y2="32845"/>
                        <a14:foregroundMark x1="57778" y1="32845" x2="49673" y2="59829"/>
                        <a14:foregroundMark x1="49673" y1="59829" x2="62353" y2="72650"/>
                        <a14:foregroundMark x1="62353" y1="72650" x2="80784" y2="77656"/>
                        <a14:foregroundMark x1="80784" y1="77656" x2="98824" y2="74603"/>
                        <a14:foregroundMark x1="98824" y1="74603" x2="92026" y2="25153"/>
                        <a14:foregroundMark x1="92026" y1="25153" x2="83007" y2="21123"/>
                        <a14:foregroundMark x1="83007" y1="21123" x2="68497" y2="20879"/>
                        <a14:foregroundMark x1="68497" y1="20879" x2="63529" y2="22833"/>
                        <a14:foregroundMark x1="20784" y1="21734" x2="20784" y2="21490"/>
                        <a14:foregroundMark x1="31503" y1="28571" x2="31111" y2="28694"/>
                        <a14:foregroundMark x1="30327" y1="29792" x2="31111" y2="29060"/>
                        <a14:foregroundMark x1="24575" y1="52869" x2="22614" y2="61416"/>
                        <a14:foregroundMark x1="22614" y1="61416" x2="28105" y2="54212"/>
                        <a14:foregroundMark x1="28105" y1="54212" x2="25490" y2="48962"/>
                        <a14:foregroundMark x1="32026" y1="30525" x2="31895" y2="30525"/>
                        <a14:foregroundMark x1="73072" y1="26374" x2="63529" y2="34188"/>
                        <a14:foregroundMark x1="63529" y1="34188" x2="74118" y2="34554"/>
                        <a14:foregroundMark x1="74118" y1="34554" x2="71503" y2="27228"/>
                        <a14:foregroundMark x1="78824" y1="37973" x2="72418" y2="53480"/>
                        <a14:foregroundMark x1="72418" y1="53480" x2="77516" y2="61416"/>
                        <a14:foregroundMark x1="77516" y1="61416" x2="82876" y2="44811"/>
                        <a14:foregroundMark x1="82876" y1="44811" x2="76601" y2="37973"/>
                        <a14:foregroundMark x1="76601" y1="37973" x2="75556" y2="37729"/>
                        <a14:foregroundMark x1="85229" y1="42735" x2="79869" y2="54945"/>
                        <a14:foregroundMark x1="79869" y1="54945" x2="85752" y2="45055"/>
                        <a14:foregroundMark x1="85752" y1="45055" x2="82353" y2="43223"/>
                        <a14:foregroundMark x1="94379" y1="27228" x2="85359" y2="28083"/>
                        <a14:foregroundMark x1="85359" y1="28083" x2="87190" y2="40659"/>
                        <a14:foregroundMark x1="87190" y1="40659" x2="99216" y2="42002"/>
                        <a14:foregroundMark x1="99216" y1="42002" x2="95556" y2="26984"/>
                        <a14:foregroundMark x1="95556" y1="26984" x2="90196" y2="27961"/>
                        <a14:foregroundMark x1="31895" y1="27106" x2="25621" y2="34676"/>
                        <a14:foregroundMark x1="25621" y1="34676" x2="38170" y2="36020"/>
                        <a14:foregroundMark x1="38170" y1="36020" x2="37124" y2="26740"/>
                        <a14:foregroundMark x1="37124" y1="26740" x2="30065" y2="28694"/>
                        <a14:backgroundMark x1="6013" y1="13553" x2="19216" y2="11233"/>
                        <a14:backgroundMark x1="19216" y1="11233" x2="10980" y2="5250"/>
                        <a14:backgroundMark x1="10980" y1="5250" x2="3922" y2="10867"/>
                        <a14:backgroundMark x1="3922" y1="10867" x2="6275" y2="13065"/>
                        <a14:backgroundMark x1="44444" y1="9768" x2="44052" y2="10501"/>
                        <a14:backgroundMark x1="44052" y1="10623" x2="44052" y2="10623"/>
                        <a14:backgroundMark x1="43660" y1="10623" x2="43660" y2="10623"/>
                        <a14:backgroundMark x1="43529" y1="8059" x2="42876" y2="7937"/>
                        <a14:backgroundMark x1="42876" y1="8425" x2="43922" y2="8303"/>
                      </a14:backgroundRemoval>
                    </a14:imgEffect>
                  </a14:imgLayer>
                </a14:imgProps>
              </a:ext>
            </a:extLst>
          </a:blip>
          <a:srcRect t="7378" b="14925"/>
          <a:stretch>
            <a:fillRect/>
          </a:stretch>
        </p:blipFill>
        <p:spPr>
          <a:xfrm>
            <a:off x="6290649" y="1688614"/>
            <a:ext cx="5330334" cy="4433840"/>
          </a:xfrm>
          <a:prstGeom prst="rect">
            <a:avLst/>
          </a:prstGeom>
          <a:ln>
            <a:solidFill>
              <a:schemeClr val="bg1"/>
            </a:solidFill>
          </a:ln>
        </p:spPr>
      </p:pic>
      <p:pic>
        <p:nvPicPr>
          <p:cNvPr id="5" name="Picture 4" descr="A red rectangular object with a black letter&#10;&#10;AI-generated content may be incorrect.">
            <a:extLst>
              <a:ext uri="{FF2B5EF4-FFF2-40B4-BE49-F238E27FC236}">
                <a16:creationId xmlns:a16="http://schemas.microsoft.com/office/drawing/2014/main" id="{41A72BA4-A9C2-0C04-89B8-68A31C5C38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7682" y="4697098"/>
            <a:ext cx="563813" cy="748894"/>
          </a:xfrm>
          <a:prstGeom prst="rect">
            <a:avLst/>
          </a:prstGeom>
        </p:spPr>
      </p:pic>
      <p:pic>
        <p:nvPicPr>
          <p:cNvPr id="6" name="Picture 5" descr="A yellow rectangular object with a black letter&#10;&#10;AI-generated content may be incorrect.">
            <a:extLst>
              <a:ext uri="{FF2B5EF4-FFF2-40B4-BE49-F238E27FC236}">
                <a16:creationId xmlns:a16="http://schemas.microsoft.com/office/drawing/2014/main" id="{C3C3F987-330E-840D-345C-6D76ECAE60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4734" y="4697099"/>
            <a:ext cx="563813" cy="748894"/>
          </a:xfrm>
          <a:prstGeom prst="rect">
            <a:avLst/>
          </a:prstGeom>
        </p:spPr>
      </p:pic>
      <p:pic>
        <p:nvPicPr>
          <p:cNvPr id="8" name="Picture 7" descr="A white object with a black letter&#10;&#10;AI-generated content may be incorrect.">
            <a:extLst>
              <a:ext uri="{FF2B5EF4-FFF2-40B4-BE49-F238E27FC236}">
                <a16:creationId xmlns:a16="http://schemas.microsoft.com/office/drawing/2014/main" id="{57B26F89-B195-6C11-4299-D34F0AEB16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6806" y="4718761"/>
            <a:ext cx="563813" cy="748894"/>
          </a:xfrm>
          <a:prstGeom prst="rect">
            <a:avLst/>
          </a:prstGeom>
        </p:spPr>
      </p:pic>
      <p:pic>
        <p:nvPicPr>
          <p:cNvPr id="10" name="Picture 9" descr="A blue rectangular object with a black letter&#10;&#10;AI-generated content may be incorrect.">
            <a:extLst>
              <a:ext uri="{FF2B5EF4-FFF2-40B4-BE49-F238E27FC236}">
                <a16:creationId xmlns:a16="http://schemas.microsoft.com/office/drawing/2014/main" id="{F1270C52-C9D5-1283-FFCC-5B8627448AD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80631" y="4697097"/>
            <a:ext cx="563813" cy="748894"/>
          </a:xfrm>
          <a:prstGeom prst="rect">
            <a:avLst/>
          </a:prstGeom>
        </p:spPr>
      </p:pic>
      <p:grpSp>
        <p:nvGrpSpPr>
          <p:cNvPr id="11" name="Group 10">
            <a:extLst>
              <a:ext uri="{FF2B5EF4-FFF2-40B4-BE49-F238E27FC236}">
                <a16:creationId xmlns:a16="http://schemas.microsoft.com/office/drawing/2014/main" id="{72ACD57F-6741-FD86-5785-80F1B92858C3}"/>
              </a:ext>
            </a:extLst>
          </p:cNvPr>
          <p:cNvGrpSpPr/>
          <p:nvPr/>
        </p:nvGrpSpPr>
        <p:grpSpPr>
          <a:xfrm>
            <a:off x="623861" y="5235838"/>
            <a:ext cx="1347461" cy="975270"/>
            <a:chOff x="3950740" y="1988054"/>
            <a:chExt cx="1015884" cy="735280"/>
          </a:xfrm>
        </p:grpSpPr>
        <p:pic>
          <p:nvPicPr>
            <p:cNvPr id="13" name="Picture 12" descr="A white circle with a black border&#10;&#10;AI-generated content may be incorrect.">
              <a:extLst>
                <a:ext uri="{FF2B5EF4-FFF2-40B4-BE49-F238E27FC236}">
                  <a16:creationId xmlns:a16="http://schemas.microsoft.com/office/drawing/2014/main" id="{79843698-522F-B949-639D-2C39A44B37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4" name="Picture 13" descr="A group of circles with letters and numbers&#10;&#10;AI-generated content may be incorrect.">
              <a:extLst>
                <a:ext uri="{FF2B5EF4-FFF2-40B4-BE49-F238E27FC236}">
                  <a16:creationId xmlns:a16="http://schemas.microsoft.com/office/drawing/2014/main" id="{2E0AC1DC-A417-006A-6B1D-5CA95398BC3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16" name="Picture 15" descr="A group of circles with letters and numbers&#10;&#10;AI-generated content may be incorrect.">
            <a:extLst>
              <a:ext uri="{FF2B5EF4-FFF2-40B4-BE49-F238E27FC236}">
                <a16:creationId xmlns:a16="http://schemas.microsoft.com/office/drawing/2014/main" id="{4E83F070-3DAA-9CF1-CBA2-891B40149D1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16175" y="5219562"/>
            <a:ext cx="1062143" cy="975270"/>
          </a:xfrm>
          <a:prstGeom prst="rect">
            <a:avLst/>
          </a:prstGeom>
        </p:spPr>
      </p:pic>
      <p:pic>
        <p:nvPicPr>
          <p:cNvPr id="17" name="Picture 16" descr="A group of circles with letters and numbers&#10;&#10;AI-generated content may be incorrect.">
            <a:extLst>
              <a:ext uri="{FF2B5EF4-FFF2-40B4-BE49-F238E27FC236}">
                <a16:creationId xmlns:a16="http://schemas.microsoft.com/office/drawing/2014/main" id="{F15FE809-E72E-61A7-4DB2-0E896956309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33196" y="5219562"/>
            <a:ext cx="1062143" cy="975270"/>
          </a:xfrm>
          <a:prstGeom prst="rect">
            <a:avLst/>
          </a:prstGeom>
        </p:spPr>
      </p:pic>
      <p:pic>
        <p:nvPicPr>
          <p:cNvPr id="18" name="Picture 17" descr="A group of circles with letters and numbers&#10;&#10;AI-generated content may be incorrect.">
            <a:extLst>
              <a:ext uri="{FF2B5EF4-FFF2-40B4-BE49-F238E27FC236}">
                <a16:creationId xmlns:a16="http://schemas.microsoft.com/office/drawing/2014/main" id="{AB96F091-D265-0DA7-B112-A0EA63E9E5C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40195" y="5203287"/>
            <a:ext cx="1062143" cy="975270"/>
          </a:xfrm>
          <a:prstGeom prst="rect">
            <a:avLst/>
          </a:prstGeom>
        </p:spPr>
      </p:pic>
      <p:grpSp>
        <p:nvGrpSpPr>
          <p:cNvPr id="19" name="Group 18">
            <a:extLst>
              <a:ext uri="{FF2B5EF4-FFF2-40B4-BE49-F238E27FC236}">
                <a16:creationId xmlns:a16="http://schemas.microsoft.com/office/drawing/2014/main" id="{1B616559-8351-4BA6-41BE-25EE56841BEA}"/>
              </a:ext>
            </a:extLst>
          </p:cNvPr>
          <p:cNvGrpSpPr/>
          <p:nvPr/>
        </p:nvGrpSpPr>
        <p:grpSpPr>
          <a:xfrm>
            <a:off x="4557212" y="4729703"/>
            <a:ext cx="1559817" cy="1465129"/>
            <a:chOff x="4165849" y="1618737"/>
            <a:chExt cx="1175985" cy="1104597"/>
          </a:xfrm>
        </p:grpSpPr>
        <p:pic>
          <p:nvPicPr>
            <p:cNvPr id="20" name="Picture 19" descr="A green square with a black letter&#10;&#10;AI-generated content may be incorrect.">
              <a:extLst>
                <a:ext uri="{FF2B5EF4-FFF2-40B4-BE49-F238E27FC236}">
                  <a16:creationId xmlns:a16="http://schemas.microsoft.com/office/drawing/2014/main" id="{795A31AA-184E-7F5D-FEB7-9294AC46028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21" name="Picture 20" descr="A red circle with black objects in it&#10;&#10;AI-generated content may be incorrect.">
              <a:extLst>
                <a:ext uri="{FF2B5EF4-FFF2-40B4-BE49-F238E27FC236}">
                  <a16:creationId xmlns:a16="http://schemas.microsoft.com/office/drawing/2014/main" id="{88970B9D-B0C4-60D6-F820-314208C4EE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22" name="Picture 21" descr="A group of circles with letters and numbers&#10;&#10;AI-generated content may be incorrect.">
              <a:extLst>
                <a:ext uri="{FF2B5EF4-FFF2-40B4-BE49-F238E27FC236}">
                  <a16:creationId xmlns:a16="http://schemas.microsoft.com/office/drawing/2014/main" id="{BF425E91-9768-308A-E38F-BE1AC8A4D8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C526DD38-7652-2EC1-7500-EEC9777F41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spTree>
    <p:extLst>
      <p:ext uri="{BB962C8B-B14F-4D97-AF65-F5344CB8AC3E}">
        <p14:creationId xmlns:p14="http://schemas.microsoft.com/office/powerpoint/2010/main" val="33733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5020-28BC-23FE-A605-A3C62AE6793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51653F-EBD6-7F77-354C-CB7F0E85B78B}"/>
              </a:ext>
            </a:extLst>
          </p:cNvPr>
          <p:cNvSpPr>
            <a:spLocks noGrp="1"/>
          </p:cNvSpPr>
          <p:nvPr>
            <p:ph type="sldNum" sz="quarter" idx="4"/>
          </p:nvPr>
        </p:nvSpPr>
        <p:spPr/>
        <p:txBody>
          <a:bodyPr/>
          <a:lstStyle/>
          <a:p>
            <a:fld id="{24F349F3-CB17-4C05-B28E-3C9067437B1B}" type="slidenum">
              <a:rPr lang="en-US" smtClean="0"/>
              <a:pPr/>
              <a:t>25</a:t>
            </a:fld>
            <a:endParaRPr lang="en-US"/>
          </a:p>
        </p:txBody>
      </p:sp>
      <p:sp>
        <p:nvSpPr>
          <p:cNvPr id="5" name="Text Placeholder 4">
            <a:extLst>
              <a:ext uri="{FF2B5EF4-FFF2-40B4-BE49-F238E27FC236}">
                <a16:creationId xmlns:a16="http://schemas.microsoft.com/office/drawing/2014/main" id="{8643E584-4338-FDE3-3CAB-0CBC6AA30FDD}"/>
              </a:ext>
            </a:extLst>
          </p:cNvPr>
          <p:cNvSpPr>
            <a:spLocks noGrp="1"/>
          </p:cNvSpPr>
          <p:nvPr>
            <p:ph type="body" sz="quarter" idx="11"/>
          </p:nvPr>
        </p:nvSpPr>
        <p:spPr/>
        <p:txBody>
          <a:bodyPr/>
          <a:lstStyle/>
          <a:p>
            <a:r>
              <a:rPr lang="en-US" i="0">
                <a:cs typeface="Myanmar Text" panose="020B0502040204020203" pitchFamily="34" charset="0"/>
              </a:rPr>
              <a:t>Structure –Function Relationship</a:t>
            </a:r>
          </a:p>
        </p:txBody>
      </p:sp>
      <p:sp>
        <p:nvSpPr>
          <p:cNvPr id="6" name="Text Placeholder 5">
            <a:extLst>
              <a:ext uri="{FF2B5EF4-FFF2-40B4-BE49-F238E27FC236}">
                <a16:creationId xmlns:a16="http://schemas.microsoft.com/office/drawing/2014/main" id="{4DB626CF-A7E9-7642-11D7-5C5C98B86376}"/>
              </a:ext>
            </a:extLst>
          </p:cNvPr>
          <p:cNvSpPr>
            <a:spLocks noGrp="1"/>
          </p:cNvSpPr>
          <p:nvPr>
            <p:ph type="body" sz="quarter" idx="13"/>
          </p:nvPr>
        </p:nvSpPr>
        <p:spPr>
          <a:xfrm>
            <a:off x="1952399" y="1360135"/>
            <a:ext cx="4755359" cy="2265934"/>
          </a:xfrm>
        </p:spPr>
        <p:txBody>
          <a:bodyPr/>
          <a:lstStyle/>
          <a:p>
            <a:pPr>
              <a:lnSpc>
                <a:spcPct val="107000"/>
              </a:lnSpc>
              <a:spcAft>
                <a:spcPts val="800"/>
              </a:spcAft>
            </a:pPr>
            <a:r>
              <a:rPr lang="en-US" sz="1800" b="1">
                <a:latin typeface="Aptos" panose="020B0004020202020204" pitchFamily="34" charset="0"/>
                <a:ea typeface="Aptos" panose="020B0004020202020204" pitchFamily="34" charset="0"/>
                <a:cs typeface="Times New Roman" panose="02020603050405020304" pitchFamily="18" charset="0"/>
              </a:rPr>
              <a:t>An important concept in biology is that structure is critical to function,</a:t>
            </a:r>
            <a:r>
              <a:rPr lang="en-US" sz="1800">
                <a:latin typeface="Aptos" panose="020B0004020202020204" pitchFamily="34" charset="0"/>
                <a:ea typeface="Aptos" panose="020B0004020202020204" pitchFamily="34" charset="0"/>
                <a:cs typeface="Times New Roman" panose="02020603050405020304" pitchFamily="18" charset="0"/>
              </a:rPr>
              <a:t> enabling a structure to do its job within an organism.</a:t>
            </a:r>
          </a:p>
          <a:p>
            <a:pPr>
              <a:lnSpc>
                <a:spcPct val="107000"/>
              </a:lnSpc>
              <a:spcAft>
                <a:spcPts val="800"/>
              </a:spcAft>
            </a:pPr>
            <a:r>
              <a:rPr lang="en-US" sz="1800" b="1" kern="100">
                <a:latin typeface="Aptos" panose="020B0004020202020204" pitchFamily="34" charset="0"/>
                <a:ea typeface="Aptos" panose="020B0004020202020204" pitchFamily="34" charset="0"/>
                <a:cs typeface="Times New Roman" panose="02020603050405020304" pitchFamily="18" charset="0"/>
              </a:rPr>
              <a:t>In your notebook, write how you think the structures amino acids enable them to form so many different complex proteins.</a:t>
            </a:r>
          </a:p>
        </p:txBody>
      </p:sp>
      <p:pic>
        <p:nvPicPr>
          <p:cNvPr id="3" name="Picture 2">
            <a:extLst>
              <a:ext uri="{FF2B5EF4-FFF2-40B4-BE49-F238E27FC236}">
                <a16:creationId xmlns:a16="http://schemas.microsoft.com/office/drawing/2014/main" id="{BA5F33CF-D46A-301E-D98D-C67350FAFBE6}"/>
              </a:ext>
            </a:extLst>
          </p:cNvPr>
          <p:cNvPicPr>
            <a:picLocks noChangeAspect="1"/>
          </p:cNvPicPr>
          <p:nvPr/>
        </p:nvPicPr>
        <p:blipFill>
          <a:blip r:embed="rId3"/>
          <a:srcRect l="56259"/>
          <a:stretch>
            <a:fillRect/>
          </a:stretch>
        </p:blipFill>
        <p:spPr>
          <a:xfrm rot="16200000">
            <a:off x="2902652" y="3317577"/>
            <a:ext cx="2590170" cy="4490675"/>
          </a:xfrm>
          <a:prstGeom prst="rect">
            <a:avLst/>
          </a:prstGeom>
        </p:spPr>
      </p:pic>
      <p:grpSp>
        <p:nvGrpSpPr>
          <p:cNvPr id="4" name="Group 3">
            <a:extLst>
              <a:ext uri="{FF2B5EF4-FFF2-40B4-BE49-F238E27FC236}">
                <a16:creationId xmlns:a16="http://schemas.microsoft.com/office/drawing/2014/main" id="{E4DBC478-740D-D1D2-A6CB-A37265234547}"/>
              </a:ext>
            </a:extLst>
          </p:cNvPr>
          <p:cNvGrpSpPr/>
          <p:nvPr/>
        </p:nvGrpSpPr>
        <p:grpSpPr>
          <a:xfrm>
            <a:off x="6707758" y="1691611"/>
            <a:ext cx="1813859" cy="1437912"/>
            <a:chOff x="2412482" y="1758290"/>
            <a:chExt cx="1408606" cy="1116653"/>
          </a:xfrm>
        </p:grpSpPr>
        <p:pic>
          <p:nvPicPr>
            <p:cNvPr id="7" name="Picture 6" descr="A yellow rectangular object with a black letter&#10;&#10;AI-generated content may be incorrect.">
              <a:extLst>
                <a:ext uri="{FF2B5EF4-FFF2-40B4-BE49-F238E27FC236}">
                  <a16:creationId xmlns:a16="http://schemas.microsoft.com/office/drawing/2014/main" id="{B21D82F3-303A-2864-98A5-87F8D96F55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1631" y="1758290"/>
              <a:ext cx="422872" cy="561687"/>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BB3434A3-FD61-FF92-99D4-741A440818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2482" y="2386058"/>
              <a:ext cx="344890" cy="232399"/>
            </a:xfrm>
            <a:prstGeom prst="rect">
              <a:avLst/>
            </a:prstGeom>
          </p:spPr>
        </p:pic>
        <p:pic>
          <p:nvPicPr>
            <p:cNvPr id="35" name="Picture 34" descr="A red circle with black objects in it&#10;&#10;AI-generated content may be incorrect.">
              <a:extLst>
                <a:ext uri="{FF2B5EF4-FFF2-40B4-BE49-F238E27FC236}">
                  <a16:creationId xmlns:a16="http://schemas.microsoft.com/office/drawing/2014/main" id="{AF993F2A-F485-9FB7-6F7E-421C4E0AA1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42263" y="2361999"/>
              <a:ext cx="280518" cy="280518"/>
            </a:xfrm>
            <a:prstGeom prst="rect">
              <a:avLst/>
            </a:prstGeom>
          </p:spPr>
        </p:pic>
        <p:pic>
          <p:nvPicPr>
            <p:cNvPr id="36" name="Picture 35" descr="A group of circles with letters and numbers&#10;&#10;AI-generated content may be incorrect.">
              <a:extLst>
                <a:ext uri="{FF2B5EF4-FFF2-40B4-BE49-F238E27FC236}">
                  <a16:creationId xmlns:a16="http://schemas.microsoft.com/office/drawing/2014/main" id="{22413EB9-D6CD-3502-0162-464E12399A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34200" y="2139663"/>
              <a:ext cx="800775" cy="735280"/>
            </a:xfrm>
            <a:prstGeom prst="rect">
              <a:avLst/>
            </a:prstGeom>
          </p:spPr>
        </p:pic>
        <p:pic>
          <p:nvPicPr>
            <p:cNvPr id="37" name="Picture 36" descr="A white circle with a black border&#10;&#10;AI-generated content may be incorrect.">
              <a:extLst>
                <a:ext uri="{FF2B5EF4-FFF2-40B4-BE49-F238E27FC236}">
                  <a16:creationId xmlns:a16="http://schemas.microsoft.com/office/drawing/2014/main" id="{0517C332-28F6-36C7-697B-0026A46EFD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669960">
              <a:off x="3476198" y="2493810"/>
              <a:ext cx="344890" cy="232399"/>
            </a:xfrm>
            <a:prstGeom prst="rect">
              <a:avLst/>
            </a:prstGeom>
          </p:spPr>
        </p:pic>
      </p:grpSp>
      <p:grpSp>
        <p:nvGrpSpPr>
          <p:cNvPr id="38" name="Group 37">
            <a:extLst>
              <a:ext uri="{FF2B5EF4-FFF2-40B4-BE49-F238E27FC236}">
                <a16:creationId xmlns:a16="http://schemas.microsoft.com/office/drawing/2014/main" id="{5F91C737-5FF0-0ECC-DC68-00BD7015E794}"/>
              </a:ext>
            </a:extLst>
          </p:cNvPr>
          <p:cNvGrpSpPr/>
          <p:nvPr/>
        </p:nvGrpSpPr>
        <p:grpSpPr>
          <a:xfrm>
            <a:off x="6707758" y="4665425"/>
            <a:ext cx="1814754" cy="1439829"/>
            <a:chOff x="2287847" y="3861018"/>
            <a:chExt cx="1409301" cy="1118142"/>
          </a:xfrm>
        </p:grpSpPr>
        <p:pic>
          <p:nvPicPr>
            <p:cNvPr id="39" name="Picture 38" descr="A red rectangular object with a black letter&#10;&#10;AI-generated content may be incorrect.">
              <a:extLst>
                <a:ext uri="{FF2B5EF4-FFF2-40B4-BE49-F238E27FC236}">
                  <a16:creationId xmlns:a16="http://schemas.microsoft.com/office/drawing/2014/main" id="{8887A8FA-7E6B-2E27-4130-4D5890040F7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40176" y="3861018"/>
              <a:ext cx="422872" cy="561687"/>
            </a:xfrm>
            <a:prstGeom prst="rect">
              <a:avLst/>
            </a:prstGeom>
          </p:spPr>
        </p:pic>
        <p:pic>
          <p:nvPicPr>
            <p:cNvPr id="40" name="Picture 39" descr="A white circle with a black border&#10;&#10;AI-generated content may be incorrect.">
              <a:extLst>
                <a:ext uri="{FF2B5EF4-FFF2-40B4-BE49-F238E27FC236}">
                  <a16:creationId xmlns:a16="http://schemas.microsoft.com/office/drawing/2014/main" id="{269751F7-B498-D29C-5E61-8F06528092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7847" y="4484454"/>
              <a:ext cx="344890" cy="232399"/>
            </a:xfrm>
            <a:prstGeom prst="rect">
              <a:avLst/>
            </a:prstGeom>
          </p:spPr>
        </p:pic>
        <p:pic>
          <p:nvPicPr>
            <p:cNvPr id="41" name="Picture 40" descr="A red circle with black objects in it&#10;&#10;AI-generated content may be incorrect.">
              <a:extLst>
                <a:ext uri="{FF2B5EF4-FFF2-40B4-BE49-F238E27FC236}">
                  <a16:creationId xmlns:a16="http://schemas.microsoft.com/office/drawing/2014/main" id="{1BCFB24F-DB21-200C-9ED0-87A8AA850F0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29890" y="4460240"/>
              <a:ext cx="280518" cy="280518"/>
            </a:xfrm>
            <a:prstGeom prst="rect">
              <a:avLst/>
            </a:prstGeom>
          </p:spPr>
        </p:pic>
        <p:pic>
          <p:nvPicPr>
            <p:cNvPr id="42" name="Picture 41" descr="A group of circles with letters and numbers&#10;&#10;AI-generated content may be incorrect.">
              <a:extLst>
                <a:ext uri="{FF2B5EF4-FFF2-40B4-BE49-F238E27FC236}">
                  <a16:creationId xmlns:a16="http://schemas.microsoft.com/office/drawing/2014/main" id="{24F51F8C-E56E-36E6-7BDD-DA66AAC9F7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21827" y="4243880"/>
              <a:ext cx="800775" cy="735280"/>
            </a:xfrm>
            <a:prstGeom prst="rect">
              <a:avLst/>
            </a:prstGeom>
          </p:spPr>
        </p:pic>
        <p:pic>
          <p:nvPicPr>
            <p:cNvPr id="43" name="Picture 42" descr="A white circle with a black border&#10;&#10;AI-generated content may be incorrect.">
              <a:extLst>
                <a:ext uri="{FF2B5EF4-FFF2-40B4-BE49-F238E27FC236}">
                  <a16:creationId xmlns:a16="http://schemas.microsoft.com/office/drawing/2014/main" id="{3F2193AD-1A6A-4D39-6BF0-AE2AFF36BF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669960">
              <a:off x="3352258" y="4594638"/>
              <a:ext cx="344890" cy="232399"/>
            </a:xfrm>
            <a:prstGeom prst="rect">
              <a:avLst/>
            </a:prstGeom>
          </p:spPr>
        </p:pic>
      </p:grpSp>
      <p:grpSp>
        <p:nvGrpSpPr>
          <p:cNvPr id="44" name="Group 43">
            <a:extLst>
              <a:ext uri="{FF2B5EF4-FFF2-40B4-BE49-F238E27FC236}">
                <a16:creationId xmlns:a16="http://schemas.microsoft.com/office/drawing/2014/main" id="{59B70618-E535-C995-9C96-702BA6BFCF8F}"/>
              </a:ext>
            </a:extLst>
          </p:cNvPr>
          <p:cNvGrpSpPr/>
          <p:nvPr/>
        </p:nvGrpSpPr>
        <p:grpSpPr>
          <a:xfrm>
            <a:off x="9667529" y="4746871"/>
            <a:ext cx="1793162" cy="1442701"/>
            <a:chOff x="4021349" y="4355666"/>
            <a:chExt cx="1392533" cy="1120372"/>
          </a:xfrm>
        </p:grpSpPr>
        <p:pic>
          <p:nvPicPr>
            <p:cNvPr id="45" name="Picture 44" descr="A blue rectangular object with a black letter&#10;&#10;AI-generated content may be incorrect.">
              <a:extLst>
                <a:ext uri="{FF2B5EF4-FFF2-40B4-BE49-F238E27FC236}">
                  <a16:creationId xmlns:a16="http://schemas.microsoft.com/office/drawing/2014/main" id="{F5445728-F077-B903-A331-1071022555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74356" y="4355666"/>
              <a:ext cx="422872" cy="561687"/>
            </a:xfrm>
            <a:prstGeom prst="rect">
              <a:avLst/>
            </a:prstGeom>
          </p:spPr>
        </p:pic>
        <p:pic>
          <p:nvPicPr>
            <p:cNvPr id="46" name="Picture 45" descr="A white circle with a black border&#10;&#10;AI-generated content may be incorrect.">
              <a:extLst>
                <a:ext uri="{FF2B5EF4-FFF2-40B4-BE49-F238E27FC236}">
                  <a16:creationId xmlns:a16="http://schemas.microsoft.com/office/drawing/2014/main" id="{FE51CD1A-0E3F-B4B8-7E8A-4EB38F0A5B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1349" y="4981333"/>
              <a:ext cx="344890" cy="232399"/>
            </a:xfrm>
            <a:prstGeom prst="rect">
              <a:avLst/>
            </a:prstGeom>
          </p:spPr>
        </p:pic>
        <p:pic>
          <p:nvPicPr>
            <p:cNvPr id="47" name="Picture 46" descr="A red circle with black objects in it&#10;&#10;AI-generated content may be incorrect.">
              <a:extLst>
                <a:ext uri="{FF2B5EF4-FFF2-40B4-BE49-F238E27FC236}">
                  <a16:creationId xmlns:a16="http://schemas.microsoft.com/office/drawing/2014/main" id="{CF306E92-CB00-1444-E643-28857A6A77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1442" y="4957118"/>
              <a:ext cx="280518" cy="280518"/>
            </a:xfrm>
            <a:prstGeom prst="rect">
              <a:avLst/>
            </a:prstGeom>
          </p:spPr>
        </p:pic>
        <p:pic>
          <p:nvPicPr>
            <p:cNvPr id="48" name="Picture 47" descr="A group of circles with letters and numbers&#10;&#10;AI-generated content may be incorrect.">
              <a:extLst>
                <a:ext uri="{FF2B5EF4-FFF2-40B4-BE49-F238E27FC236}">
                  <a16:creationId xmlns:a16="http://schemas.microsoft.com/office/drawing/2014/main" id="{04360AF3-A7DB-83CA-6838-4F04FB6ADD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9355" y="4740758"/>
              <a:ext cx="800775" cy="735280"/>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20A3B924-8111-7020-4126-1BEBCB045C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669960">
              <a:off x="5068992" y="5081711"/>
              <a:ext cx="344890" cy="232399"/>
            </a:xfrm>
            <a:prstGeom prst="rect">
              <a:avLst/>
            </a:prstGeom>
          </p:spPr>
        </p:pic>
      </p:grpSp>
      <p:grpSp>
        <p:nvGrpSpPr>
          <p:cNvPr id="50" name="Group 49">
            <a:extLst>
              <a:ext uri="{FF2B5EF4-FFF2-40B4-BE49-F238E27FC236}">
                <a16:creationId xmlns:a16="http://schemas.microsoft.com/office/drawing/2014/main" id="{5AC460EF-B2C6-9F10-C45F-5F8D48DE86B5}"/>
              </a:ext>
            </a:extLst>
          </p:cNvPr>
          <p:cNvGrpSpPr/>
          <p:nvPr/>
        </p:nvGrpSpPr>
        <p:grpSpPr>
          <a:xfrm>
            <a:off x="8141312" y="3367058"/>
            <a:ext cx="1808728" cy="1452785"/>
            <a:chOff x="3317530" y="2854855"/>
            <a:chExt cx="1404621" cy="1128203"/>
          </a:xfrm>
        </p:grpSpPr>
        <p:pic>
          <p:nvPicPr>
            <p:cNvPr id="51" name="Picture 50" descr="A white object with a black letter&#10;&#10;AI-generated content may be incorrect.">
              <a:extLst>
                <a:ext uri="{FF2B5EF4-FFF2-40B4-BE49-F238E27FC236}">
                  <a16:creationId xmlns:a16="http://schemas.microsoft.com/office/drawing/2014/main" id="{3A4F38FE-097F-F8FC-DDAD-24469CEE9A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59107" y="2854855"/>
              <a:ext cx="422872" cy="561687"/>
            </a:xfrm>
            <a:prstGeom prst="rect">
              <a:avLst/>
            </a:prstGeom>
          </p:spPr>
        </p:pic>
        <p:pic>
          <p:nvPicPr>
            <p:cNvPr id="52" name="Picture 51" descr="A white circle with a black border&#10;&#10;AI-generated content may be incorrect.">
              <a:extLst>
                <a:ext uri="{FF2B5EF4-FFF2-40B4-BE49-F238E27FC236}">
                  <a16:creationId xmlns:a16="http://schemas.microsoft.com/office/drawing/2014/main" id="{C491424B-98F3-8834-F6C3-18FDEBC1AB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7530" y="3482377"/>
              <a:ext cx="344890" cy="232399"/>
            </a:xfrm>
            <a:prstGeom prst="rect">
              <a:avLst/>
            </a:prstGeom>
          </p:spPr>
        </p:pic>
        <p:pic>
          <p:nvPicPr>
            <p:cNvPr id="53" name="Picture 52" descr="A red circle with black objects in it&#10;&#10;AI-generated content may be incorrect.">
              <a:extLst>
                <a:ext uri="{FF2B5EF4-FFF2-40B4-BE49-F238E27FC236}">
                  <a16:creationId xmlns:a16="http://schemas.microsoft.com/office/drawing/2014/main" id="{8417B445-1D48-636E-9E93-1D442235EA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35671" y="3464138"/>
              <a:ext cx="280518" cy="280518"/>
            </a:xfrm>
            <a:prstGeom prst="rect">
              <a:avLst/>
            </a:prstGeom>
          </p:spPr>
        </p:pic>
        <p:pic>
          <p:nvPicPr>
            <p:cNvPr id="54" name="Picture 53" descr="A group of circles with letters and numbers&#10;&#10;AI-generated content may be incorrect.">
              <a:extLst>
                <a:ext uri="{FF2B5EF4-FFF2-40B4-BE49-F238E27FC236}">
                  <a16:creationId xmlns:a16="http://schemas.microsoft.com/office/drawing/2014/main" id="{E9A0E4A8-91BD-DC29-3593-6046F666E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45536" y="3247778"/>
              <a:ext cx="800775" cy="735280"/>
            </a:xfrm>
            <a:prstGeom prst="rect">
              <a:avLst/>
            </a:prstGeom>
          </p:spPr>
        </p:pic>
        <p:pic>
          <p:nvPicPr>
            <p:cNvPr id="55" name="Picture 54" descr="A white circle with a black border&#10;&#10;AI-generated content may be incorrect.">
              <a:extLst>
                <a:ext uri="{FF2B5EF4-FFF2-40B4-BE49-F238E27FC236}">
                  <a16:creationId xmlns:a16="http://schemas.microsoft.com/office/drawing/2014/main" id="{ED0687D0-0659-71F3-2318-F248CFBF2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669960">
              <a:off x="4377261" y="3600220"/>
              <a:ext cx="344890" cy="232399"/>
            </a:xfrm>
            <a:prstGeom prst="rect">
              <a:avLst/>
            </a:prstGeom>
          </p:spPr>
        </p:pic>
      </p:grpSp>
      <p:grpSp>
        <p:nvGrpSpPr>
          <p:cNvPr id="56" name="Group 55">
            <a:extLst>
              <a:ext uri="{FF2B5EF4-FFF2-40B4-BE49-F238E27FC236}">
                <a16:creationId xmlns:a16="http://schemas.microsoft.com/office/drawing/2014/main" id="{4895399B-17D8-8BAB-5A29-FC4B5CABB53B}"/>
              </a:ext>
            </a:extLst>
          </p:cNvPr>
          <p:cNvGrpSpPr/>
          <p:nvPr/>
        </p:nvGrpSpPr>
        <p:grpSpPr>
          <a:xfrm>
            <a:off x="9521796" y="1678895"/>
            <a:ext cx="1797387" cy="1440745"/>
            <a:chOff x="3099137" y="759988"/>
            <a:chExt cx="1395814" cy="1118853"/>
          </a:xfrm>
        </p:grpSpPr>
        <p:pic>
          <p:nvPicPr>
            <p:cNvPr id="57" name="Picture 56" descr="A green square with a black letter&#10;&#10;AI-generated content may be incorrect.">
              <a:extLst>
                <a:ext uri="{FF2B5EF4-FFF2-40B4-BE49-F238E27FC236}">
                  <a16:creationId xmlns:a16="http://schemas.microsoft.com/office/drawing/2014/main" id="{3CAFE6E5-62C4-9412-3FD8-74671F2D9FF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34975" y="759988"/>
              <a:ext cx="406566" cy="540029"/>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190E5806-9B77-8674-851A-064BD4E869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11300" y="1359921"/>
              <a:ext cx="280518" cy="280518"/>
            </a:xfrm>
            <a:prstGeom prst="rect">
              <a:avLst/>
            </a:prstGeom>
          </p:spPr>
        </p:pic>
        <p:pic>
          <p:nvPicPr>
            <p:cNvPr id="59" name="Picture 58" descr="A white circle with a black border&#10;&#10;AI-generated content may be incorrect.">
              <a:extLst>
                <a:ext uri="{FF2B5EF4-FFF2-40B4-BE49-F238E27FC236}">
                  <a16:creationId xmlns:a16="http://schemas.microsoft.com/office/drawing/2014/main" id="{C4E3795D-EE6D-DF70-CFED-DDDDFFF35B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9137" y="1378160"/>
              <a:ext cx="344890" cy="232399"/>
            </a:xfrm>
            <a:prstGeom prst="rect">
              <a:avLst/>
            </a:prstGeom>
          </p:spPr>
        </p:pic>
        <p:pic>
          <p:nvPicPr>
            <p:cNvPr id="60" name="Picture 59" descr="A group of circles with letters and numbers&#10;&#10;AI-generated content may be incorrect.">
              <a:extLst>
                <a:ext uri="{FF2B5EF4-FFF2-40B4-BE49-F238E27FC236}">
                  <a16:creationId xmlns:a16="http://schemas.microsoft.com/office/drawing/2014/main" id="{87EFDDF7-5168-B1B1-7D62-BB68466FED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03237" y="1143561"/>
              <a:ext cx="800775" cy="735280"/>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DF0B88C1-7157-2108-26AC-94A8EB14F7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669960">
              <a:off x="4150061" y="1486268"/>
              <a:ext cx="344890" cy="232399"/>
            </a:xfrm>
            <a:prstGeom prst="rect">
              <a:avLst/>
            </a:prstGeom>
          </p:spPr>
        </p:pic>
      </p:grpSp>
    </p:spTree>
    <p:extLst>
      <p:ext uri="{BB962C8B-B14F-4D97-AF65-F5344CB8AC3E}">
        <p14:creationId xmlns:p14="http://schemas.microsoft.com/office/powerpoint/2010/main" val="2738803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F92C8E-0A3C-3B94-DD51-B32EB9A75FD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2AC375-FEF6-66EE-352D-C0DD31D148F1}"/>
              </a:ext>
            </a:extLst>
          </p:cNvPr>
          <p:cNvSpPr>
            <a:spLocks noGrp="1"/>
          </p:cNvSpPr>
          <p:nvPr>
            <p:ph type="title"/>
          </p:nvPr>
        </p:nvSpPr>
        <p:spPr/>
        <p:txBody>
          <a:bodyPr/>
          <a:lstStyle/>
          <a:p>
            <a:r>
              <a:rPr lang="en-US"/>
              <a:t>Protein Structure Modeling Kit</a:t>
            </a:r>
          </a:p>
        </p:txBody>
      </p:sp>
      <p:sp>
        <p:nvSpPr>
          <p:cNvPr id="3" name="TextBox 2">
            <a:extLst>
              <a:ext uri="{FF2B5EF4-FFF2-40B4-BE49-F238E27FC236}">
                <a16:creationId xmlns:a16="http://schemas.microsoft.com/office/drawing/2014/main" id="{9198DDD2-C909-FA0C-D233-399D8F54CDC2}"/>
              </a:ext>
            </a:extLst>
          </p:cNvPr>
          <p:cNvSpPr txBox="1"/>
          <p:nvPr/>
        </p:nvSpPr>
        <p:spPr>
          <a:xfrm>
            <a:off x="943724" y="1204430"/>
            <a:ext cx="5861114" cy="4431983"/>
          </a:xfrm>
          <a:prstGeom prst="rect">
            <a:avLst/>
          </a:prstGeom>
          <a:noFill/>
        </p:spPr>
        <p:txBody>
          <a:bodyPr wrap="square">
            <a:spAutoFit/>
          </a:bodyPr>
          <a:lstStyle/>
          <a:p>
            <a:pPr algn="l">
              <a:spcAft>
                <a:spcPts val="1800"/>
              </a:spcAft>
              <a:buNone/>
            </a:pP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The </a:t>
            </a:r>
            <a:r>
              <a:rPr lang="en-US" sz="1600" b="1" i="0">
                <a:solidFill>
                  <a:srgbClr val="282828"/>
                </a:solidFill>
                <a:effectLst/>
                <a:latin typeface="Calibri" panose="020F0502020204030204" pitchFamily="34" charset="0"/>
                <a:ea typeface="Calibri" panose="020F0502020204030204" pitchFamily="34" charset="0"/>
                <a:cs typeface="Calibri" panose="020F0502020204030204" pitchFamily="34" charset="0"/>
              </a:rPr>
              <a:t>Protein Structure Modeling </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kit provides a more in-depth exploration of protein folding and </a:t>
            </a:r>
            <a:r>
              <a:rPr lang="en-US" sz="1600">
                <a:solidFill>
                  <a:srgbClr val="282828"/>
                </a:solidFill>
                <a:latin typeface="Calibri" panose="020F0502020204030204" pitchFamily="34" charset="0"/>
                <a:ea typeface="Calibri" panose="020F0502020204030204" pitchFamily="34" charset="0"/>
                <a:cs typeface="Calibri" panose="020F0502020204030204" pitchFamily="34" charset="0"/>
              </a:rPr>
              <a:t>an actual</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 protein structure.</a:t>
            </a:r>
            <a:endParaRPr lang="en-US" sz="1600" b="0" i="0">
              <a:solidFill>
                <a:srgbClr val="282828"/>
              </a:solidFill>
              <a:effectLst/>
              <a:latin typeface="Calibri" panose="020F0502020204030204" pitchFamily="34" charset="0"/>
              <a:ea typeface="Calibri" panose="020F0502020204030204" pitchFamily="34" charset="0"/>
              <a:cs typeface="Calibri" panose="020F0502020204030204" pitchFamily="34" charset="0"/>
            </a:endParaRPr>
          </a:p>
          <a:p>
            <a:pPr>
              <a:spcBef>
                <a:spcPts val="1800"/>
              </a:spcBef>
              <a:spcAft>
                <a:spcPts val="1800"/>
              </a:spcAft>
            </a:pPr>
            <a:r>
              <a:rPr lang="en-US" sz="1600" b="1"/>
              <a:t>With sturdy, flexible materials, your students will:</a:t>
            </a:r>
          </a:p>
          <a:p>
            <a:pPr marL="168275" indent="-165100">
              <a:spcAft>
                <a:spcPts val="1800"/>
              </a:spcAft>
              <a:buFont typeface="Arial" panose="020B0604020202020204" pitchFamily="34" charset="0"/>
              <a:buChar char="•"/>
            </a:pPr>
            <a:r>
              <a:rPr lang="en-US" sz="1600"/>
              <a:t>Review protein primary structure, identify key amino acid sidechains and mark secondary structures</a:t>
            </a:r>
          </a:p>
          <a:p>
            <a:pPr marL="168275" indent="-165100">
              <a:spcAft>
                <a:spcPts val="1800"/>
              </a:spcAft>
              <a:buFont typeface="Arial" panose="020B0604020202020204" pitchFamily="34" charset="0"/>
              <a:buChar char="•"/>
            </a:pPr>
            <a:r>
              <a:rPr lang="en-US" sz="1600"/>
              <a:t>Create alpha helices and its beta sheets and fold these secondary structures into a final tertiary structure shape</a:t>
            </a:r>
          </a:p>
          <a:p>
            <a:pPr marL="168275" indent="-165100">
              <a:spcAft>
                <a:spcPts val="1800"/>
              </a:spcAft>
              <a:buFont typeface="Arial" panose="020B0604020202020204" pitchFamily="34" charset="0"/>
              <a:buChar char="•"/>
            </a:pPr>
            <a:r>
              <a:rPr lang="en-US" sz="1600"/>
              <a:t>Explore how the protein’s structure facilitates its function and learn more about its role in an organism</a:t>
            </a:r>
          </a:p>
          <a:p>
            <a:pPr marL="168275" indent="-165100">
              <a:spcAft>
                <a:spcPts val="1800"/>
              </a:spcAft>
              <a:buFont typeface="Arial" panose="020B0604020202020204" pitchFamily="34" charset="0"/>
              <a:buChar char="•"/>
            </a:pPr>
            <a:r>
              <a:rPr lang="en-US" sz="1600"/>
              <a:t>Explore other proteins with computer visualizations from our Protein Exploratorium© or JUDE©, available through 3DMD’s Digital Modeling Hub©.</a:t>
            </a:r>
          </a:p>
        </p:txBody>
      </p:sp>
      <p:pic>
        <p:nvPicPr>
          <p:cNvPr id="7" name="Picture 6">
            <a:extLst>
              <a:ext uri="{FF2B5EF4-FFF2-40B4-BE49-F238E27FC236}">
                <a16:creationId xmlns:a16="http://schemas.microsoft.com/office/drawing/2014/main" id="{C86029C7-3A3E-D84C-7583-5CB5541B9875}"/>
              </a:ext>
            </a:extLst>
          </p:cNvPr>
          <p:cNvPicPr>
            <a:picLocks noChangeAspect="1"/>
          </p:cNvPicPr>
          <p:nvPr/>
        </p:nvPicPr>
        <p:blipFill>
          <a:blip r:embed="rId4"/>
          <a:stretch>
            <a:fillRect/>
          </a:stretch>
        </p:blipFill>
        <p:spPr>
          <a:xfrm>
            <a:off x="6804838" y="1213008"/>
            <a:ext cx="5261539" cy="4431983"/>
          </a:xfrm>
          <a:prstGeom prst="rect">
            <a:avLst/>
          </a:prstGeom>
        </p:spPr>
      </p:pic>
    </p:spTree>
    <p:custDataLst>
      <p:tags r:id="rId1"/>
    </p:custDataLst>
    <p:extLst>
      <p:ext uri="{BB962C8B-B14F-4D97-AF65-F5344CB8AC3E}">
        <p14:creationId xmlns:p14="http://schemas.microsoft.com/office/powerpoint/2010/main" val="756386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530881-4BAB-32AD-52D4-472C130222F5}"/>
              </a:ext>
            </a:extLst>
          </p:cNvPr>
          <p:cNvSpPr>
            <a:spLocks noGrp="1"/>
          </p:cNvSpPr>
          <p:nvPr>
            <p:ph type="sldNum" sz="quarter" idx="4"/>
          </p:nvPr>
        </p:nvSpPr>
        <p:spPr/>
        <p:txBody>
          <a:bodyPr/>
          <a:lstStyle/>
          <a:p>
            <a:fld id="{24F349F3-CB17-4C05-B28E-3C9067437B1B}" type="slidenum">
              <a:rPr lang="en-US" smtClean="0"/>
              <a:pPr/>
              <a:t>27</a:t>
            </a:fld>
            <a:endParaRPr lang="en-US"/>
          </a:p>
        </p:txBody>
      </p:sp>
      <p:sp>
        <p:nvSpPr>
          <p:cNvPr id="7" name="Title 1">
            <a:extLst>
              <a:ext uri="{FF2B5EF4-FFF2-40B4-BE49-F238E27FC236}">
                <a16:creationId xmlns:a16="http://schemas.microsoft.com/office/drawing/2014/main" id="{0D8E29D6-C474-023D-C185-8403C7DAF213}"/>
              </a:ext>
            </a:extLst>
          </p:cNvPr>
          <p:cNvSpPr txBox="1">
            <a:spLocks/>
          </p:cNvSpPr>
          <p:nvPr/>
        </p:nvSpPr>
        <p:spPr>
          <a:xfrm>
            <a:off x="507933" y="1721878"/>
            <a:ext cx="8491095" cy="997827"/>
          </a:xfrm>
          <a:prstGeom prst="rect">
            <a:avLst/>
          </a:prstGeom>
        </p:spPr>
        <p:txBody>
          <a:bodyPr vert="horz" lIns="91440" tIns="45719" rIns="91440" bIns="4571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atin typeface="+mn-lt"/>
                <a:cs typeface="Myanmar Text" panose="020B0502040204020203" pitchFamily="34" charset="0"/>
              </a:rPr>
              <a:t>Conclusions</a:t>
            </a:r>
          </a:p>
        </p:txBody>
      </p:sp>
      <p:sp>
        <p:nvSpPr>
          <p:cNvPr id="8" name="TextBox 7">
            <a:extLst>
              <a:ext uri="{FF2B5EF4-FFF2-40B4-BE49-F238E27FC236}">
                <a16:creationId xmlns:a16="http://schemas.microsoft.com/office/drawing/2014/main" id="{71DADEBC-E1EC-7F19-A07F-3391033D55DF}"/>
              </a:ext>
            </a:extLst>
          </p:cNvPr>
          <p:cNvSpPr txBox="1"/>
          <p:nvPr/>
        </p:nvSpPr>
        <p:spPr>
          <a:xfrm>
            <a:off x="402672" y="5032913"/>
            <a:ext cx="3916664"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sz="1800">
                <a:effectLst/>
                <a:latin typeface="Aptos" panose="020B0004020202020204" pitchFamily="34" charset="0"/>
                <a:ea typeface="Aptos" panose="020B0004020202020204" pitchFamily="34" charset="0"/>
                <a:cs typeface="Times New Roman" panose="02020603050405020304" pitchFamily="18" charset="0"/>
              </a:rPr>
              <a:t>Amino acids are made up of an amino group, an alpha carbon, a carboxylic acid group and an R-group.</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5BCC6CD-920A-EDD8-48E8-7D7A8D28AA29}"/>
              </a:ext>
            </a:extLst>
          </p:cNvPr>
          <p:cNvSpPr txBox="1"/>
          <p:nvPr/>
        </p:nvSpPr>
        <p:spPr>
          <a:xfrm>
            <a:off x="5478215" y="5024751"/>
            <a:ext cx="3722226"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Amino acids are joined together to form protein polypeptides, which fold into 3-dimensional shapes.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145" name="Group 144">
            <a:extLst>
              <a:ext uri="{FF2B5EF4-FFF2-40B4-BE49-F238E27FC236}">
                <a16:creationId xmlns:a16="http://schemas.microsoft.com/office/drawing/2014/main" id="{A4DC5F62-EF36-4657-F26E-7FB7C7EEA5BB}"/>
              </a:ext>
            </a:extLst>
          </p:cNvPr>
          <p:cNvGrpSpPr/>
          <p:nvPr/>
        </p:nvGrpSpPr>
        <p:grpSpPr>
          <a:xfrm>
            <a:off x="18467" y="2761260"/>
            <a:ext cx="4299040" cy="2120629"/>
            <a:chOff x="-99405" y="2643396"/>
            <a:chExt cx="4818013" cy="2376629"/>
          </a:xfrm>
        </p:grpSpPr>
        <p:grpSp>
          <p:nvGrpSpPr>
            <p:cNvPr id="3" name="Group 2">
              <a:extLst>
                <a:ext uri="{FF2B5EF4-FFF2-40B4-BE49-F238E27FC236}">
                  <a16:creationId xmlns:a16="http://schemas.microsoft.com/office/drawing/2014/main" id="{8A01069B-8585-D8CB-0A4E-27682A945D67}"/>
                </a:ext>
              </a:extLst>
            </p:cNvPr>
            <p:cNvGrpSpPr/>
            <p:nvPr/>
          </p:nvGrpSpPr>
          <p:grpSpPr>
            <a:xfrm>
              <a:off x="1254265" y="2832621"/>
              <a:ext cx="2627750" cy="2087374"/>
              <a:chOff x="3099137" y="770066"/>
              <a:chExt cx="1395814" cy="1108775"/>
            </a:xfrm>
          </p:grpSpPr>
          <p:pic>
            <p:nvPicPr>
              <p:cNvPr id="4" name="Picture 3" descr="A green square with a black letter&#10;&#10;AI-generated content may be incorrect.">
                <a:extLst>
                  <a:ext uri="{FF2B5EF4-FFF2-40B4-BE49-F238E27FC236}">
                    <a16:creationId xmlns:a16="http://schemas.microsoft.com/office/drawing/2014/main" id="{F320C7C0-1C22-449B-1D42-F20C894D97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4975" y="770066"/>
                <a:ext cx="406566" cy="540029"/>
              </a:xfrm>
              <a:prstGeom prst="rect">
                <a:avLst/>
              </a:prstGeom>
            </p:spPr>
          </p:pic>
          <p:pic>
            <p:nvPicPr>
              <p:cNvPr id="5" name="Picture 4" descr="A red circle with black objects in it&#10;&#10;AI-generated content may be incorrect.">
                <a:extLst>
                  <a:ext uri="{FF2B5EF4-FFF2-40B4-BE49-F238E27FC236}">
                    <a16:creationId xmlns:a16="http://schemas.microsoft.com/office/drawing/2014/main" id="{8D3EE7C9-2D01-DB84-EBD1-0DBD392931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1300" y="1359921"/>
                <a:ext cx="280518" cy="280518"/>
              </a:xfrm>
              <a:prstGeom prst="rect">
                <a:avLst/>
              </a:prstGeom>
            </p:spPr>
          </p:pic>
          <p:pic>
            <p:nvPicPr>
              <p:cNvPr id="6" name="Picture 5" descr="A white circle with a black border&#10;&#10;AI-generated content may be incorrect.">
                <a:extLst>
                  <a:ext uri="{FF2B5EF4-FFF2-40B4-BE49-F238E27FC236}">
                    <a16:creationId xmlns:a16="http://schemas.microsoft.com/office/drawing/2014/main" id="{6BFE36DD-1B7E-2D69-8F46-E9F5C9BFED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99137" y="1378160"/>
                <a:ext cx="344890" cy="232399"/>
              </a:xfrm>
              <a:prstGeom prst="rect">
                <a:avLst/>
              </a:prstGeom>
            </p:spPr>
          </p:pic>
          <p:pic>
            <p:nvPicPr>
              <p:cNvPr id="87" name="Picture 86" descr="A group of circles with letters and numbers&#10;&#10;AI-generated content may be incorrect.">
                <a:extLst>
                  <a:ext uri="{FF2B5EF4-FFF2-40B4-BE49-F238E27FC236}">
                    <a16:creationId xmlns:a16="http://schemas.microsoft.com/office/drawing/2014/main" id="{E5882452-5C0D-06CE-F8D8-9052BB54EB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03237" y="1143561"/>
                <a:ext cx="800775" cy="735280"/>
              </a:xfrm>
              <a:prstGeom prst="rect">
                <a:avLst/>
              </a:prstGeom>
            </p:spPr>
          </p:pic>
          <p:pic>
            <p:nvPicPr>
              <p:cNvPr id="88" name="Picture 87" descr="A white circle with a black border&#10;&#10;AI-generated content may be incorrect.">
                <a:extLst>
                  <a:ext uri="{FF2B5EF4-FFF2-40B4-BE49-F238E27FC236}">
                    <a16:creationId xmlns:a16="http://schemas.microsoft.com/office/drawing/2014/main" id="{255CAF4D-56B2-FE15-B0D9-BAC141CD67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69960">
                <a:off x="4150061" y="1486268"/>
                <a:ext cx="344890" cy="232399"/>
              </a:xfrm>
              <a:prstGeom prst="rect">
                <a:avLst/>
              </a:prstGeom>
            </p:spPr>
          </p:pic>
        </p:grpSp>
        <p:sp>
          <p:nvSpPr>
            <p:cNvPr id="110" name="TextBox 109">
              <a:extLst>
                <a:ext uri="{FF2B5EF4-FFF2-40B4-BE49-F238E27FC236}">
                  <a16:creationId xmlns:a16="http://schemas.microsoft.com/office/drawing/2014/main" id="{DFD9BA0D-901A-57FF-1F43-38416622EDAA}"/>
                </a:ext>
              </a:extLst>
            </p:cNvPr>
            <p:cNvSpPr txBox="1"/>
            <p:nvPr/>
          </p:nvSpPr>
          <p:spPr>
            <a:xfrm>
              <a:off x="-99405" y="4469573"/>
              <a:ext cx="1504950" cy="550452"/>
            </a:xfrm>
            <a:prstGeom prst="rect">
              <a:avLst/>
            </a:prstGeom>
            <a:noFill/>
          </p:spPr>
          <p:txBody>
            <a:bodyPr wrap="square" rtlCol="0">
              <a:spAutoFit/>
            </a:bodyPr>
            <a:lstStyle/>
            <a:p>
              <a:pPr algn="ctr">
                <a:lnSpc>
                  <a:spcPct val="80000"/>
                </a:lnSpc>
              </a:pPr>
              <a:r>
                <a:rPr lang="en-US" sz="1600" b="1"/>
                <a:t>Amino</a:t>
              </a:r>
            </a:p>
            <a:p>
              <a:pPr algn="ctr">
                <a:lnSpc>
                  <a:spcPct val="80000"/>
                </a:lnSpc>
              </a:pPr>
              <a:r>
                <a:rPr lang="en-US" sz="1600" b="1"/>
                <a:t>Group</a:t>
              </a:r>
            </a:p>
          </p:txBody>
        </p:sp>
        <p:sp>
          <p:nvSpPr>
            <p:cNvPr id="111" name="TextBox 110">
              <a:extLst>
                <a:ext uri="{FF2B5EF4-FFF2-40B4-BE49-F238E27FC236}">
                  <a16:creationId xmlns:a16="http://schemas.microsoft.com/office/drawing/2014/main" id="{8778C2B0-1668-12A3-CDCE-AB00CD81C5E3}"/>
                </a:ext>
              </a:extLst>
            </p:cNvPr>
            <p:cNvSpPr txBox="1"/>
            <p:nvPr/>
          </p:nvSpPr>
          <p:spPr>
            <a:xfrm>
              <a:off x="3095401" y="3197635"/>
              <a:ext cx="1623207" cy="550452"/>
            </a:xfrm>
            <a:prstGeom prst="rect">
              <a:avLst/>
            </a:prstGeom>
            <a:noFill/>
          </p:spPr>
          <p:txBody>
            <a:bodyPr wrap="square" rtlCol="0">
              <a:spAutoFit/>
            </a:bodyPr>
            <a:lstStyle/>
            <a:p>
              <a:pPr algn="ctr">
                <a:lnSpc>
                  <a:spcPct val="80000"/>
                </a:lnSpc>
              </a:pPr>
              <a:r>
                <a:rPr lang="en-US" sz="1600" b="1"/>
                <a:t>Carboxyl Group</a:t>
              </a:r>
            </a:p>
          </p:txBody>
        </p:sp>
        <p:sp>
          <p:nvSpPr>
            <p:cNvPr id="112" name="TextBox 111">
              <a:extLst>
                <a:ext uri="{FF2B5EF4-FFF2-40B4-BE49-F238E27FC236}">
                  <a16:creationId xmlns:a16="http://schemas.microsoft.com/office/drawing/2014/main" id="{6B3285E6-A1C2-87DD-7A60-2A359CA6542A}"/>
                </a:ext>
              </a:extLst>
            </p:cNvPr>
            <p:cNvSpPr txBox="1"/>
            <p:nvPr/>
          </p:nvSpPr>
          <p:spPr>
            <a:xfrm>
              <a:off x="354469" y="3104935"/>
              <a:ext cx="1623207" cy="550452"/>
            </a:xfrm>
            <a:prstGeom prst="rect">
              <a:avLst/>
            </a:prstGeom>
            <a:noFill/>
          </p:spPr>
          <p:txBody>
            <a:bodyPr wrap="square" rtlCol="0">
              <a:spAutoFit/>
            </a:bodyPr>
            <a:lstStyle/>
            <a:p>
              <a:pPr algn="ctr">
                <a:lnSpc>
                  <a:spcPct val="80000"/>
                </a:lnSpc>
              </a:pPr>
              <a:r>
                <a:rPr lang="en-US" sz="1600" b="1"/>
                <a:t>Alpha</a:t>
              </a:r>
            </a:p>
            <a:p>
              <a:pPr algn="ctr">
                <a:lnSpc>
                  <a:spcPct val="80000"/>
                </a:lnSpc>
              </a:pPr>
              <a:r>
                <a:rPr lang="en-US" sz="1600" b="1"/>
                <a:t>Carbon</a:t>
              </a:r>
            </a:p>
          </p:txBody>
        </p:sp>
        <p:sp>
          <p:nvSpPr>
            <p:cNvPr id="113" name="TextBox 112">
              <a:extLst>
                <a:ext uri="{FF2B5EF4-FFF2-40B4-BE49-F238E27FC236}">
                  <a16:creationId xmlns:a16="http://schemas.microsoft.com/office/drawing/2014/main" id="{FE54C87B-C444-381B-CF4C-5D5587CD5F0D}"/>
                </a:ext>
              </a:extLst>
            </p:cNvPr>
            <p:cNvSpPr txBox="1"/>
            <p:nvPr/>
          </p:nvSpPr>
          <p:spPr>
            <a:xfrm>
              <a:off x="2619311" y="2643396"/>
              <a:ext cx="1623207" cy="329696"/>
            </a:xfrm>
            <a:prstGeom prst="rect">
              <a:avLst/>
            </a:prstGeom>
            <a:noFill/>
          </p:spPr>
          <p:txBody>
            <a:bodyPr wrap="square" rtlCol="0">
              <a:spAutoFit/>
            </a:bodyPr>
            <a:lstStyle/>
            <a:p>
              <a:pPr algn="ctr">
                <a:lnSpc>
                  <a:spcPct val="80000"/>
                </a:lnSpc>
              </a:pPr>
              <a:r>
                <a:rPr lang="en-US" sz="1600" b="1"/>
                <a:t>R-Group</a:t>
              </a:r>
            </a:p>
          </p:txBody>
        </p:sp>
        <p:cxnSp>
          <p:nvCxnSpPr>
            <p:cNvPr id="115" name="Straight Connector 114">
              <a:extLst>
                <a:ext uri="{FF2B5EF4-FFF2-40B4-BE49-F238E27FC236}">
                  <a16:creationId xmlns:a16="http://schemas.microsoft.com/office/drawing/2014/main" id="{339F4EE7-E1B3-A738-DB00-DD5411C0A874}"/>
                </a:ext>
              </a:extLst>
            </p:cNvPr>
            <p:cNvCxnSpPr>
              <a:cxnSpLocks/>
            </p:cNvCxnSpPr>
            <p:nvPr/>
          </p:nvCxnSpPr>
          <p:spPr>
            <a:xfrm flipH="1" flipV="1">
              <a:off x="1624645" y="3535761"/>
              <a:ext cx="498371" cy="42465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AB83C5C-4D98-4A18-A455-B70367F5C97D}"/>
                </a:ext>
              </a:extLst>
            </p:cNvPr>
            <p:cNvCxnSpPr>
              <a:cxnSpLocks/>
            </p:cNvCxnSpPr>
            <p:nvPr/>
          </p:nvCxnSpPr>
          <p:spPr>
            <a:xfrm flipH="1">
              <a:off x="1049554" y="4595257"/>
              <a:ext cx="284401" cy="8895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3C4292CD-52DB-936C-686B-2EB394C1886D}"/>
                </a:ext>
              </a:extLst>
            </p:cNvPr>
            <p:cNvCxnSpPr>
              <a:cxnSpLocks/>
            </p:cNvCxnSpPr>
            <p:nvPr/>
          </p:nvCxnSpPr>
          <p:spPr>
            <a:xfrm flipV="1">
              <a:off x="3367383" y="3536039"/>
              <a:ext cx="140329" cy="231594"/>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7CB888-8E4E-21E4-1145-33FAE06FCB7C}"/>
                </a:ext>
              </a:extLst>
            </p:cNvPr>
            <p:cNvCxnSpPr>
              <a:cxnSpLocks/>
            </p:cNvCxnSpPr>
            <p:nvPr/>
          </p:nvCxnSpPr>
          <p:spPr>
            <a:xfrm flipH="1">
              <a:off x="2520516" y="2823127"/>
              <a:ext cx="450981" cy="251893"/>
            </a:xfrm>
            <a:prstGeom prst="line">
              <a:avLst/>
            </a:prstGeom>
            <a:ln w="22225"/>
          </p:spPr>
          <p:style>
            <a:lnRef idx="1">
              <a:schemeClr val="accent1"/>
            </a:lnRef>
            <a:fillRef idx="0">
              <a:schemeClr val="accent1"/>
            </a:fillRef>
            <a:effectRef idx="0">
              <a:schemeClr val="accent1"/>
            </a:effectRef>
            <a:fontRef idx="minor">
              <a:schemeClr val="tx1"/>
            </a:fontRef>
          </p:style>
        </p:cxnSp>
      </p:grpSp>
      <p:grpSp>
        <p:nvGrpSpPr>
          <p:cNvPr id="142" name="Group 141">
            <a:extLst>
              <a:ext uri="{FF2B5EF4-FFF2-40B4-BE49-F238E27FC236}">
                <a16:creationId xmlns:a16="http://schemas.microsoft.com/office/drawing/2014/main" id="{94823BE3-C706-3297-3486-D0B9D0BE92AC}"/>
              </a:ext>
            </a:extLst>
          </p:cNvPr>
          <p:cNvGrpSpPr/>
          <p:nvPr/>
        </p:nvGrpSpPr>
        <p:grpSpPr>
          <a:xfrm>
            <a:off x="5313924" y="3383676"/>
            <a:ext cx="3945606" cy="1087476"/>
            <a:chOff x="1844340" y="2849807"/>
            <a:chExt cx="5493168" cy="1514011"/>
          </a:xfrm>
        </p:grpSpPr>
        <p:pic>
          <p:nvPicPr>
            <p:cNvPr id="127" name="Picture 126" descr="A red rectangular object with a black letter&#10;&#10;AI-generated content may be incorrect.">
              <a:extLst>
                <a:ext uri="{FF2B5EF4-FFF2-40B4-BE49-F238E27FC236}">
                  <a16:creationId xmlns:a16="http://schemas.microsoft.com/office/drawing/2014/main" id="{76A86FE0-39B7-2842-563E-48FC8AF491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98161" y="2849808"/>
              <a:ext cx="563813" cy="748894"/>
            </a:xfrm>
            <a:prstGeom prst="rect">
              <a:avLst/>
            </a:prstGeom>
          </p:spPr>
        </p:pic>
        <p:pic>
          <p:nvPicPr>
            <p:cNvPr id="128" name="Picture 127" descr="A yellow rectangular object with a black letter&#10;&#10;AI-generated content may be incorrect.">
              <a:extLst>
                <a:ext uri="{FF2B5EF4-FFF2-40B4-BE49-F238E27FC236}">
                  <a16:creationId xmlns:a16="http://schemas.microsoft.com/office/drawing/2014/main" id="{C38CFCE6-7751-2C5C-6524-AA45EBA616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5213" y="2849809"/>
              <a:ext cx="563813" cy="748894"/>
            </a:xfrm>
            <a:prstGeom prst="rect">
              <a:avLst/>
            </a:prstGeom>
          </p:spPr>
        </p:pic>
        <p:pic>
          <p:nvPicPr>
            <p:cNvPr id="129" name="Picture 128" descr="A white object with a black letter&#10;&#10;AI-generated content may be incorrect.">
              <a:extLst>
                <a:ext uri="{FF2B5EF4-FFF2-40B4-BE49-F238E27FC236}">
                  <a16:creationId xmlns:a16="http://schemas.microsoft.com/office/drawing/2014/main" id="{ED4560AF-F589-CD26-2347-18D8D12B40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97285" y="2871471"/>
              <a:ext cx="563813" cy="748894"/>
            </a:xfrm>
            <a:prstGeom prst="rect">
              <a:avLst/>
            </a:prstGeom>
          </p:spPr>
        </p:pic>
        <p:pic>
          <p:nvPicPr>
            <p:cNvPr id="130" name="Picture 129" descr="A blue rectangular object with a black letter&#10;&#10;AI-generated content may be incorrect.">
              <a:extLst>
                <a:ext uri="{FF2B5EF4-FFF2-40B4-BE49-F238E27FC236}">
                  <a16:creationId xmlns:a16="http://schemas.microsoft.com/office/drawing/2014/main" id="{9707ABD7-ECA9-3DB1-AD68-E6C6C2D0EB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01110" y="2849807"/>
              <a:ext cx="563813" cy="748894"/>
            </a:xfrm>
            <a:prstGeom prst="rect">
              <a:avLst/>
            </a:prstGeom>
          </p:spPr>
        </p:pic>
        <p:grpSp>
          <p:nvGrpSpPr>
            <p:cNvPr id="131" name="Group 130">
              <a:extLst>
                <a:ext uri="{FF2B5EF4-FFF2-40B4-BE49-F238E27FC236}">
                  <a16:creationId xmlns:a16="http://schemas.microsoft.com/office/drawing/2014/main" id="{8EA31B2C-D3D4-9ABF-340E-33B8AFE479B4}"/>
                </a:ext>
              </a:extLst>
            </p:cNvPr>
            <p:cNvGrpSpPr/>
            <p:nvPr/>
          </p:nvGrpSpPr>
          <p:grpSpPr>
            <a:xfrm>
              <a:off x="1844340" y="3388548"/>
              <a:ext cx="1347461" cy="975270"/>
              <a:chOff x="3950740" y="1988054"/>
              <a:chExt cx="1015884" cy="735280"/>
            </a:xfrm>
          </p:grpSpPr>
          <p:pic>
            <p:nvPicPr>
              <p:cNvPr id="132" name="Picture 131" descr="A white circle with a black border&#10;&#10;AI-generated content may be incorrect.">
                <a:extLst>
                  <a:ext uri="{FF2B5EF4-FFF2-40B4-BE49-F238E27FC236}">
                    <a16:creationId xmlns:a16="http://schemas.microsoft.com/office/drawing/2014/main" id="{2A19892A-6648-85CF-0F81-63234428B5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133" name="Picture 132" descr="A group of circles with letters and numbers&#10;&#10;AI-generated content may be incorrect.">
                <a:extLst>
                  <a:ext uri="{FF2B5EF4-FFF2-40B4-BE49-F238E27FC236}">
                    <a16:creationId xmlns:a16="http://schemas.microsoft.com/office/drawing/2014/main" id="{4BD8C1EB-4063-8A96-D9B9-AB8C0397DF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grpSp>
        <p:pic>
          <p:nvPicPr>
            <p:cNvPr id="134" name="Picture 133" descr="A group of circles with letters and numbers&#10;&#10;AI-generated content may be incorrect.">
              <a:extLst>
                <a:ext uri="{FF2B5EF4-FFF2-40B4-BE49-F238E27FC236}">
                  <a16:creationId xmlns:a16="http://schemas.microsoft.com/office/drawing/2014/main" id="{05058854-9067-748B-A813-8843EF967D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6654" y="3372272"/>
              <a:ext cx="1062143" cy="975270"/>
            </a:xfrm>
            <a:prstGeom prst="rect">
              <a:avLst/>
            </a:prstGeom>
          </p:spPr>
        </p:pic>
        <p:pic>
          <p:nvPicPr>
            <p:cNvPr id="135" name="Picture 134" descr="A group of circles with letters and numbers&#10;&#10;AI-generated content may be incorrect.">
              <a:extLst>
                <a:ext uri="{FF2B5EF4-FFF2-40B4-BE49-F238E27FC236}">
                  <a16:creationId xmlns:a16="http://schemas.microsoft.com/office/drawing/2014/main" id="{807C919C-6049-9E34-1402-65BE6783E3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3675" y="3372272"/>
              <a:ext cx="1062143" cy="975270"/>
            </a:xfrm>
            <a:prstGeom prst="rect">
              <a:avLst/>
            </a:prstGeom>
          </p:spPr>
        </p:pic>
        <p:pic>
          <p:nvPicPr>
            <p:cNvPr id="136" name="Picture 135" descr="A group of circles with letters and numbers&#10;&#10;AI-generated content may be incorrect.">
              <a:extLst>
                <a:ext uri="{FF2B5EF4-FFF2-40B4-BE49-F238E27FC236}">
                  <a16:creationId xmlns:a16="http://schemas.microsoft.com/office/drawing/2014/main" id="{FF536F00-117A-348B-AECF-7EBE185042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60674" y="3355997"/>
              <a:ext cx="1062143" cy="975270"/>
            </a:xfrm>
            <a:prstGeom prst="rect">
              <a:avLst/>
            </a:prstGeom>
          </p:spPr>
        </p:pic>
        <p:grpSp>
          <p:nvGrpSpPr>
            <p:cNvPr id="137" name="Group 136">
              <a:extLst>
                <a:ext uri="{FF2B5EF4-FFF2-40B4-BE49-F238E27FC236}">
                  <a16:creationId xmlns:a16="http://schemas.microsoft.com/office/drawing/2014/main" id="{B56DBF6D-6E4D-FBEB-5C29-49C1EA54E0F1}"/>
                </a:ext>
              </a:extLst>
            </p:cNvPr>
            <p:cNvGrpSpPr/>
            <p:nvPr/>
          </p:nvGrpSpPr>
          <p:grpSpPr>
            <a:xfrm>
              <a:off x="5777691" y="2882413"/>
              <a:ext cx="1559817" cy="1465129"/>
              <a:chOff x="4165849" y="1618737"/>
              <a:chExt cx="1175985" cy="1104597"/>
            </a:xfrm>
          </p:grpSpPr>
          <p:pic>
            <p:nvPicPr>
              <p:cNvPr id="138" name="Picture 137" descr="A green square with a black letter&#10;&#10;AI-generated content may be incorrect.">
                <a:extLst>
                  <a:ext uri="{FF2B5EF4-FFF2-40B4-BE49-F238E27FC236}">
                    <a16:creationId xmlns:a16="http://schemas.microsoft.com/office/drawing/2014/main" id="{2A3285C8-4A42-D8F5-E49D-C3B67D7571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139" name="Picture 138" descr="A red circle with black objects in it&#10;&#10;AI-generated content may be incorrect.">
                <a:extLst>
                  <a:ext uri="{FF2B5EF4-FFF2-40B4-BE49-F238E27FC236}">
                    <a16:creationId xmlns:a16="http://schemas.microsoft.com/office/drawing/2014/main" id="{D5BA1FD9-5282-6AE9-1057-8DCBEE45E5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140" name="Picture 139" descr="A group of circles with letters and numbers&#10;&#10;AI-generated content may be incorrect.">
                <a:extLst>
                  <a:ext uri="{FF2B5EF4-FFF2-40B4-BE49-F238E27FC236}">
                    <a16:creationId xmlns:a16="http://schemas.microsoft.com/office/drawing/2014/main" id="{7162CDCF-98A4-373A-D236-CFA8D83E62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141" name="Picture 140" descr="A white circle with a black border&#10;&#10;AI-generated content may be incorrect.">
                <a:extLst>
                  <a:ext uri="{FF2B5EF4-FFF2-40B4-BE49-F238E27FC236}">
                    <a16:creationId xmlns:a16="http://schemas.microsoft.com/office/drawing/2014/main" id="{0A8FE222-1E83-6F59-BFF4-E985B9799F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sp>
        <p:nvSpPr>
          <p:cNvPr id="11" name="Left Bracket 10">
            <a:extLst>
              <a:ext uri="{FF2B5EF4-FFF2-40B4-BE49-F238E27FC236}">
                <a16:creationId xmlns:a16="http://schemas.microsoft.com/office/drawing/2014/main" id="{46E22A91-452A-4A2F-636C-46782DDA62CF}"/>
              </a:ext>
            </a:extLst>
          </p:cNvPr>
          <p:cNvSpPr/>
          <p:nvPr/>
        </p:nvSpPr>
        <p:spPr>
          <a:xfrm rot="18659980">
            <a:off x="1431599" y="3951466"/>
            <a:ext cx="160336" cy="1019044"/>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Left Bracket 27">
            <a:extLst>
              <a:ext uri="{FF2B5EF4-FFF2-40B4-BE49-F238E27FC236}">
                <a16:creationId xmlns:a16="http://schemas.microsoft.com/office/drawing/2014/main" id="{0931659E-F779-A44B-5407-99A7CE15788D}"/>
              </a:ext>
            </a:extLst>
          </p:cNvPr>
          <p:cNvSpPr/>
          <p:nvPr/>
        </p:nvSpPr>
        <p:spPr>
          <a:xfrm rot="7115416">
            <a:off x="3070748" y="3322409"/>
            <a:ext cx="161536" cy="1197075"/>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225149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 2-TEMPLATE" id="{F1141436-CE4D-44BA-A57E-DAA287F6781E}" vid="{999ADEDA-D1B1-4F89-9FEB-095356CCCE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7F30016848ECA4D8C32F5EEF57AB254" ma:contentTypeVersion="15" ma:contentTypeDescription="Create a new document." ma:contentTypeScope="" ma:versionID="ba782b9e6c89981fb4456e1dd901da07">
  <xsd:schema xmlns:xsd="http://www.w3.org/2001/XMLSchema" xmlns:xs="http://www.w3.org/2001/XMLSchema" xmlns:p="http://schemas.microsoft.com/office/2006/metadata/properties" xmlns:ns2="68b5b436-c221-4126-930b-0387bddd4008" xmlns:ns3="256d1f37-a5bf-40ea-9e3b-df9e783b5a8c" targetNamespace="http://schemas.microsoft.com/office/2006/metadata/properties" ma:root="true" ma:fieldsID="10aa5b10c9b4c7bde0c6e1afbf015f6d" ns2:_="" ns3:_="">
    <xsd:import namespace="68b5b436-c221-4126-930b-0387bddd4008"/>
    <xsd:import namespace="256d1f37-a5bf-40ea-9e3b-df9e783b5a8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b5b436-c221-4126-930b-0387bddd4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f08751-b953-413e-9b34-2297f674b6a3"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6d1f37-a5bf-40ea-9e3b-df9e783b5a8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f552e05-c177-46a8-98f1-f1cdb6faf096}" ma:internalName="TaxCatchAll" ma:showField="CatchAllData" ma:web="256d1f37-a5bf-40ea-9e3b-df9e783b5a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256d1f37-a5bf-40ea-9e3b-df9e783b5a8c">
      <UserInfo>
        <DisplayName>Model Teachers Members</DisplayName>
        <AccountId>88</AccountId>
        <AccountType/>
      </UserInfo>
    </SharedWithUsers>
    <TaxCatchAll xmlns="256d1f37-a5bf-40ea-9e3b-df9e783b5a8c" xsi:nil="true"/>
    <lcf76f155ced4ddcb4097134ff3c332f xmlns="68b5b436-c221-4126-930b-0387bddd40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2D4A624-151E-4A3F-B4CA-6D26A54E745B}">
  <ds:schemaRefs>
    <ds:schemaRef ds:uri="http://schemas.microsoft.com/sharepoint/v3/contenttype/forms"/>
  </ds:schemaRefs>
</ds:datastoreItem>
</file>

<file path=customXml/itemProps2.xml><?xml version="1.0" encoding="utf-8"?>
<ds:datastoreItem xmlns:ds="http://schemas.openxmlformats.org/officeDocument/2006/customXml" ds:itemID="{C56FB1A2-66EF-4664-8262-97C0DA4E3948}">
  <ds:schemaRefs>
    <ds:schemaRef ds:uri="256d1f37-a5bf-40ea-9e3b-df9e783b5a8c"/>
    <ds:schemaRef ds:uri="68b5b436-c221-4126-930b-0387bddd40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CF5C9F0-5FA4-4328-8840-83096B3D5485}">
  <ds:schemaRefs>
    <ds:schemaRef ds:uri="256d1f37-a5bf-40ea-9e3b-df9e783b5a8c"/>
    <ds:schemaRef ds:uri="68b5b436-c221-4126-930b-0387bddd4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27</Slides>
  <Notes>19</Notes>
  <HiddenSlides>2</HiddenSlide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Molecules of Life Overview</vt:lpstr>
      <vt:lpstr>Teacher Guide – Amino Acids Summary</vt:lpstr>
      <vt:lpstr>Teacher Guide - Overview</vt:lpstr>
      <vt:lpstr>Teacher Guide - Using This Slide Deck </vt:lpstr>
      <vt:lpstr>NGSS</vt:lpstr>
      <vt:lpstr>PowerPoint Presentation</vt:lpstr>
      <vt:lpstr>Teacher Guide - Monomer &amp; Polymer Assembly</vt:lpstr>
      <vt:lpstr>PowerPoint Presentation</vt:lpstr>
      <vt:lpstr>PowerPoint Presentation</vt:lpstr>
      <vt:lpstr>PowerPoint Presentation</vt:lpstr>
      <vt:lpstr>PowerPoint Presentation</vt:lpstr>
      <vt:lpstr>PowerPoint Presentation</vt:lpstr>
      <vt:lpstr>PowerPoint Presentation</vt:lpstr>
      <vt:lpstr>Amino Acid Starter 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Structure Modeling Kit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Gronek</dc:creator>
  <cp:revision>2</cp:revision>
  <cp:lastPrinted>2025-08-20T22:41:29Z</cp:lastPrinted>
  <dcterms:created xsi:type="dcterms:W3CDTF">2025-07-01T15:17:03Z</dcterms:created>
  <dcterms:modified xsi:type="dcterms:W3CDTF">2026-08-20T16:59:11Z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0x01010007F30016848ECA4D8C32F5EEF57AB254</vt:lpwstr>
  </property>
  <property fmtid="{D5CDD505-2E9C-101B-9397-08002B2CF9AE}" pid="3" name="MediaServiceImageTags">
    <vt:lpwstr/>
  </property>
</Properties>
</file>