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tags/tag30.xml" ContentType="application/vnd.openxmlformats-officedocument.presentationml.tags+xml"/>
  <Override PartName="/ppt/notesSlides/notesSlide2.xml" ContentType="application/vnd.openxmlformats-officedocument.presentationml.notesSlide+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notesSlides/notesSlide5.xml" ContentType="application/vnd.openxmlformats-officedocument.presentationml.notesSlide+xml"/>
  <Override PartName="/ppt/tags/tag34.xml" ContentType="application/vnd.openxmlformats-officedocument.presentationml.tags+xml"/>
  <Override PartName="/ppt/notesSlides/notesSlide6.xml" ContentType="application/vnd.openxmlformats-officedocument.presentationml.notesSlide+xml"/>
  <Override PartName="/ppt/comments/modernComment_1C9_98BB018D.xml" ContentType="application/vnd.ms-powerpoint.comments+xml"/>
  <Override PartName="/ppt/theme/themeOverride1.xml" ContentType="application/vnd.openxmlformats-officedocument.themeOverride+xml"/>
  <Override PartName="/ppt/notesSlides/notesSlide7.xml" ContentType="application/vnd.openxmlformats-officedocument.presentationml.notesSlide+xml"/>
  <Override PartName="/ppt/theme/themeOverride2.xml" ContentType="application/vnd.openxmlformats-officedocument.themeOverride+xml"/>
  <Override PartName="/ppt/notesSlides/notesSlide8.xml" ContentType="application/vnd.openxmlformats-officedocument.presentationml.notesSlide+xml"/>
  <Override PartName="/ppt/theme/themeOverride3.xml" ContentType="application/vnd.openxmlformats-officedocument.themeOverride+xml"/>
  <Override PartName="/ppt/notesSlides/notesSlide9.xml" ContentType="application/vnd.openxmlformats-officedocument.presentationml.notesSlide+xml"/>
  <Override PartName="/ppt/theme/themeOverride4.xml" ContentType="application/vnd.openxmlformats-officedocument.themeOverride+xml"/>
  <Override PartName="/ppt/notesSlides/notesSlide10.xml" ContentType="application/vnd.openxmlformats-officedocument.presentationml.notesSlide+xml"/>
  <Override PartName="/ppt/theme/themeOverride5.xml" ContentType="application/vnd.openxmlformats-officedocument.themeOverride+xml"/>
  <Override PartName="/ppt/notesSlides/notesSlide11.xml" ContentType="application/vnd.openxmlformats-officedocument.presentationml.notesSlide+xml"/>
  <Override PartName="/ppt/tags/tag35.xml" ContentType="application/vnd.openxmlformats-officedocument.presentationml.tags+xml"/>
  <Override PartName="/ppt/notesSlides/notesSlide12.xml" ContentType="application/vnd.openxmlformats-officedocument.presentationml.notesSlide+xml"/>
  <Override PartName="/ppt/theme/themeOverride6.xml" ContentType="application/vnd.openxmlformats-officedocument.themeOverride+xml"/>
  <Override PartName="/ppt/notesSlides/notesSlide13.xml" ContentType="application/vnd.openxmlformats-officedocument.presentationml.notesSlide+xml"/>
  <Override PartName="/ppt/theme/themeOverride7.xml" ContentType="application/vnd.openxmlformats-officedocument.themeOverride+xml"/>
  <Override PartName="/ppt/notesSlides/notesSlide14.xml" ContentType="application/vnd.openxmlformats-officedocument.presentationml.notesSlide+xml"/>
  <Override PartName="/ppt/theme/themeOverride8.xml" ContentType="application/vnd.openxmlformats-officedocument.themeOverride+xml"/>
  <Override PartName="/ppt/notesSlides/notesSlide15.xml" ContentType="application/vnd.openxmlformats-officedocument.presentationml.notesSlide+xml"/>
  <Override PartName="/ppt/theme/themeOverride9.xml" ContentType="application/vnd.openxmlformats-officedocument.themeOverride+xml"/>
  <Override PartName="/ppt/notesSlides/notesSlide16.xml" ContentType="application/vnd.openxmlformats-officedocument.presentationml.notesSlide+xml"/>
  <Override PartName="/ppt/tags/tag36.xml" ContentType="application/vnd.openxmlformats-officedocument.presentationml.tags+xml"/>
  <Override PartName="/ppt/notesSlides/notesSlide17.xml" ContentType="application/vnd.openxmlformats-officedocument.presentationml.notesSlide+xml"/>
  <Override PartName="/ppt/theme/themeOverride10.xml" ContentType="application/vnd.openxmlformats-officedocument.themeOverride+xml"/>
  <Override PartName="/ppt/notesSlides/notesSlide18.xml" ContentType="application/vnd.openxmlformats-officedocument.presentationml.notesSlide+xml"/>
  <Override PartName="/ppt/theme/themeOverride11.xml" ContentType="application/vnd.openxmlformats-officedocument.themeOverride+xml"/>
  <Override PartName="/ppt/notesSlides/notesSlide19.xml" ContentType="application/vnd.openxmlformats-officedocument.presentationml.notesSlide+xml"/>
  <Override PartName="/ppt/theme/themeOverride12.xml" ContentType="application/vnd.openxmlformats-officedocument.themeOverride+xml"/>
  <Override PartName="/ppt/notesSlides/notesSlide20.xml" ContentType="application/vnd.openxmlformats-officedocument.presentationml.notesSlide+xml"/>
  <Override PartName="/ppt/theme/themeOverride13.xml" ContentType="application/vnd.openxmlformats-officedocument.themeOverride+xml"/>
  <Override PartName="/ppt/notesSlides/notesSlide21.xml" ContentType="application/vnd.openxmlformats-officedocument.presentationml.notesSlide+xml"/>
  <Override PartName="/ppt/comments/modernComment_210_9A5A46DC.xml" ContentType="application/vnd.ms-powerpoint.comments+xml"/>
  <Override PartName="/ppt/theme/themeOverride14.xml" ContentType="application/vnd.openxmlformats-officedocument.themeOverride+xml"/>
  <Override PartName="/ppt/notesSlides/notesSlide22.xml" ContentType="application/vnd.openxmlformats-officedocument.presentationml.notesSlide+xml"/>
  <Override PartName="/ppt/theme/themeOverride15.xml" ContentType="application/vnd.openxmlformats-officedocument.themeOverride+xml"/>
  <Override PartName="/ppt/notesSlides/notesSlide23.xml" ContentType="application/vnd.openxmlformats-officedocument.presentationml.notesSlide+xml"/>
  <Override PartName="/ppt/theme/themeOverride16.xml" ContentType="application/vnd.openxmlformats-officedocument.themeOverride+xml"/>
  <Override PartName="/ppt/notesSlides/notesSlide24.xml" ContentType="application/vnd.openxmlformats-officedocument.presentationml.notesSlide+xml"/>
  <Override PartName="/ppt/theme/themeOverride17.xml" ContentType="application/vnd.openxmlformats-officedocument.themeOverride+xml"/>
  <Override PartName="/ppt/notesSlides/notesSlide25.xml" ContentType="application/vnd.openxmlformats-officedocument.presentationml.notesSlide+xml"/>
  <Override PartName="/ppt/tags/tag37.xml" ContentType="application/vnd.openxmlformats-officedocument.presentationml.tags+xml"/>
  <Override PartName="/ppt/notesSlides/notesSlide26.xml" ContentType="application/vnd.openxmlformats-officedocument.presentationml.notesSlide+xml"/>
  <Override PartName="/ppt/theme/themeOverride18.xml" ContentType="application/vnd.openxmlformats-officedocument.themeOverride+xml"/>
  <Override PartName="/ppt/notesSlides/notesSlide27.xml" ContentType="application/vnd.openxmlformats-officedocument.presentationml.notesSlide+xml"/>
  <Override PartName="/ppt/theme/themeOverride19.xml" ContentType="application/vnd.openxmlformats-officedocument.themeOverride+xml"/>
  <Override PartName="/ppt/notesSlides/notesSlide28.xml" ContentType="application/vnd.openxmlformats-officedocument.presentationml.notesSlide+xml"/>
  <Override PartName="/ppt/theme/themeOverride20.xml" ContentType="application/vnd.openxmlformats-officedocument.themeOverride+xml"/>
  <Override PartName="/ppt/notesSlides/notesSlide29.xml" ContentType="application/vnd.openxmlformats-officedocument.presentationml.notesSlide+xml"/>
  <Override PartName="/ppt/theme/themeOverride21.xml" ContentType="application/vnd.openxmlformats-officedocument.themeOverride+xml"/>
  <Override PartName="/ppt/notesSlides/notesSlide30.xml" ContentType="application/vnd.openxmlformats-officedocument.presentationml.notesSlide+xml"/>
  <Override PartName="/ppt/theme/themeOverride22.xml" ContentType="application/vnd.openxmlformats-officedocument.themeOverride+xml"/>
  <Override PartName="/ppt/notesSlides/notesSlide31.xml" ContentType="application/vnd.openxmlformats-officedocument.presentationml.notesSlide+xml"/>
  <Override PartName="/ppt/theme/themeOverride23.xml" ContentType="application/vnd.openxmlformats-officedocument.themeOverride+xml"/>
  <Override PartName="/ppt/notesSlides/notesSlide32.xml" ContentType="application/vnd.openxmlformats-officedocument.presentationml.notesSlide+xml"/>
  <Override PartName="/ppt/theme/themeOverride24.xml" ContentType="application/vnd.openxmlformats-officedocument.themeOverride+xml"/>
  <Override PartName="/ppt/notesSlides/notesSlide33.xml" ContentType="application/vnd.openxmlformats-officedocument.presentationml.notesSlide+xml"/>
  <Override PartName="/ppt/theme/themeOverride25.xml" ContentType="application/vnd.openxmlformats-officedocument.themeOverride+xml"/>
  <Override PartName="/ppt/notesSlides/notesSlide34.xml" ContentType="application/vnd.openxmlformats-officedocument.presentationml.notesSlide+xml"/>
  <Override PartName="/ppt/theme/themeOverride26.xml" ContentType="application/vnd.openxmlformats-officedocument.themeOverride+xml"/>
  <Override PartName="/ppt/notesSlides/notesSlide35.xml" ContentType="application/vnd.openxmlformats-officedocument.presentationml.notesSlide+xml"/>
  <Override PartName="/ppt/theme/themeOverride27.xml" ContentType="application/vnd.openxmlformats-officedocument.themeOverride+xml"/>
  <Override PartName="/ppt/notesSlides/notesSlide36.xml" ContentType="application/vnd.openxmlformats-officedocument.presentationml.notesSlide+xml"/>
  <Override PartName="/ppt/theme/themeOverride28.xml" ContentType="application/vnd.openxmlformats-officedocument.themeOverride+xml"/>
  <Override PartName="/ppt/notesSlides/notesSlide37.xml" ContentType="application/vnd.openxmlformats-officedocument.presentationml.notesSlide+xml"/>
  <Override PartName="/ppt/theme/themeOverride29.xml" ContentType="application/vnd.openxmlformats-officedocument.themeOverride+xml"/>
  <Override PartName="/ppt/notesSlides/notesSlide38.xml" ContentType="application/vnd.openxmlformats-officedocument.presentationml.notesSlide+xml"/>
  <Override PartName="/ppt/theme/themeOverride30.xml" ContentType="application/vnd.openxmlformats-officedocument.themeOverride+xml"/>
  <Override PartName="/ppt/notesSlides/notesSlide39.xml" ContentType="application/vnd.openxmlformats-officedocument.presentationml.notesSlide+xml"/>
  <Override PartName="/ppt/theme/themeOverride31.xml" ContentType="application/vnd.openxmlformats-officedocument.themeOverride+xml"/>
  <Override PartName="/ppt/notesSlides/notesSlide40.xml" ContentType="application/vnd.openxmlformats-officedocument.presentationml.notesSlide+xml"/>
  <Override PartName="/ppt/theme/themeOverride32.xml" ContentType="application/vnd.openxmlformats-officedocument.themeOverride+xml"/>
  <Override PartName="/ppt/notesSlides/notesSlide41.xml" ContentType="application/vnd.openxmlformats-officedocument.presentationml.notesSlide+xml"/>
  <Override PartName="/ppt/theme/themeOverride33.xml" ContentType="application/vnd.openxmlformats-officedocument.themeOverride+xml"/>
  <Override PartName="/ppt/notesSlides/notesSlide42.xml" ContentType="application/vnd.openxmlformats-officedocument.presentationml.notesSlide+xml"/>
  <Override PartName="/ppt/comments/modernComment_21F_D610B6BE.xml" ContentType="application/vnd.ms-powerpoint.comments+xml"/>
  <Override PartName="/ppt/theme/themeOverride34.xml" ContentType="application/vnd.openxmlformats-officedocument.themeOverride+xml"/>
  <Override PartName="/ppt/notesSlides/notesSlide43.xml" ContentType="application/vnd.openxmlformats-officedocument.presentationml.notesSlide+xml"/>
  <Override PartName="/ppt/theme/themeOverride35.xml" ContentType="application/vnd.openxmlformats-officedocument.themeOverride+xml"/>
  <Override PartName="/ppt/notesSlides/notesSlide44.xml" ContentType="application/vnd.openxmlformats-officedocument.presentationml.notesSlide+xml"/>
  <Override PartName="/ppt/theme/themeOverride36.xml" ContentType="application/vnd.openxmlformats-officedocument.themeOverride+xml"/>
  <Override PartName="/ppt/notesSlides/notesSlide45.xml" ContentType="application/vnd.openxmlformats-officedocument.presentationml.notesSlide+xml"/>
  <Override PartName="/ppt/comments/modernComment_20C_F7BC6E44.xml" ContentType="application/vnd.ms-powerpoint.comments+xml"/>
  <Override PartName="/ppt/theme/themeOverride37.xml" ContentType="application/vnd.openxmlformats-officedocument.themeOverride+xml"/>
  <Override PartName="/ppt/notesSlides/notesSlide46.xml" ContentType="application/vnd.openxmlformats-officedocument.presentationml.notesSlide+xml"/>
  <Override PartName="/ppt/tags/tag38.xml" ContentType="application/vnd.openxmlformats-officedocument.presentationml.tags+xml"/>
  <Override PartName="/ppt/notesSlides/notesSlide47.xml" ContentType="application/vnd.openxmlformats-officedocument.presentationml.notesSlide+xml"/>
  <Override PartName="/ppt/theme/themeOverride38.xml" ContentType="application/vnd.openxmlformats-officedocument.themeOverride+xml"/>
  <Override PartName="/ppt/notesSlides/notesSlide48.xml" ContentType="application/vnd.openxmlformats-officedocument.presentationml.notesSlide+xml"/>
  <Override PartName="/ppt/theme/themeOverride39.xml" ContentType="application/vnd.openxmlformats-officedocument.themeOverride+xml"/>
  <Override PartName="/ppt/notesSlides/notesSlide49.xml" ContentType="application/vnd.openxmlformats-officedocument.presentationml.notesSlide+xml"/>
  <Override PartName="/ppt/theme/themeOverride40.xml" ContentType="application/vnd.openxmlformats-officedocument.themeOverride+xml"/>
  <Override PartName="/ppt/notesSlides/notesSlide50.xml" ContentType="application/vnd.openxmlformats-officedocument.presentationml.notesSlide+xml"/>
  <Override PartName="/ppt/theme/themeOverride41.xml" ContentType="application/vnd.openxmlformats-officedocument.themeOverride+xml"/>
  <Override PartName="/ppt/notesSlides/notesSlide51.xml" ContentType="application/vnd.openxmlformats-officedocument.presentationml.notesSlide+xml"/>
  <Override PartName="/ppt/theme/themeOverride42.xml" ContentType="application/vnd.openxmlformats-officedocument.themeOverride+xml"/>
  <Override PartName="/ppt/notesSlides/notesSlide52.xml" ContentType="application/vnd.openxmlformats-officedocument.presentationml.notesSlide+xml"/>
  <Override PartName="/ppt/theme/themeOverride43.xml" ContentType="application/vnd.openxmlformats-officedocument.themeOverride+xml"/>
  <Override PartName="/ppt/notesSlides/notesSlide53.xml" ContentType="application/vnd.openxmlformats-officedocument.presentationml.notesSlide+xml"/>
  <Override PartName="/ppt/tags/tag39.xml" ContentType="application/vnd.openxmlformats-officedocument.presentationml.tags+xml"/>
  <Override PartName="/ppt/notesSlides/notesSlide54.xml" ContentType="application/vnd.openxmlformats-officedocument.presentationml.notesSlide+xml"/>
  <Override PartName="/ppt/theme/themeOverride44.xml" ContentType="application/vnd.openxmlformats-officedocument.themeOverride+xml"/>
  <Override PartName="/ppt/notesSlides/notesSlide55.xml" ContentType="application/vnd.openxmlformats-officedocument.presentationml.notesSlide+xml"/>
  <Override PartName="/ppt/theme/themeOverride45.xml" ContentType="application/vnd.openxmlformats-officedocument.themeOverride+xml"/>
  <Override PartName="/ppt/notesSlides/notesSlide56.xml" ContentType="application/vnd.openxmlformats-officedocument.presentationml.notesSlide+xml"/>
  <Override PartName="/ppt/theme/themeOverride46.xml" ContentType="application/vnd.openxmlformats-officedocument.themeOverride+xml"/>
  <Override PartName="/ppt/notesSlides/notesSlide5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1" r:id="rId4"/>
    <p:sldMasterId id="2147483660" r:id="rId5"/>
    <p:sldMasterId id="2147483672" r:id="rId6"/>
    <p:sldMasterId id="2147483648" r:id="rId7"/>
  </p:sldMasterIdLst>
  <p:notesMasterIdLst>
    <p:notesMasterId r:id="rId66"/>
  </p:notesMasterIdLst>
  <p:sldIdLst>
    <p:sldId id="274" r:id="rId8"/>
    <p:sldId id="289" r:id="rId9"/>
    <p:sldId id="463" r:id="rId10"/>
    <p:sldId id="436" r:id="rId11"/>
    <p:sldId id="361" r:id="rId12"/>
    <p:sldId id="457" r:id="rId13"/>
    <p:sldId id="458" r:id="rId14"/>
    <p:sldId id="550" r:id="rId15"/>
    <p:sldId id="462" r:id="rId16"/>
    <p:sldId id="514" r:id="rId17"/>
    <p:sldId id="548" r:id="rId18"/>
    <p:sldId id="546" r:id="rId19"/>
    <p:sldId id="530" r:id="rId20"/>
    <p:sldId id="438" r:id="rId21"/>
    <p:sldId id="393" r:id="rId22"/>
    <p:sldId id="439" r:id="rId23"/>
    <p:sldId id="534" r:id="rId24"/>
    <p:sldId id="440" r:id="rId25"/>
    <p:sldId id="511" r:id="rId26"/>
    <p:sldId id="513" r:id="rId27"/>
    <p:sldId id="528" r:id="rId28"/>
    <p:sldId id="461" r:id="rId29"/>
    <p:sldId id="505" r:id="rId30"/>
    <p:sldId id="535" r:id="rId31"/>
    <p:sldId id="516" r:id="rId32"/>
    <p:sldId id="547" r:id="rId33"/>
    <p:sldId id="536" r:id="rId34"/>
    <p:sldId id="507" r:id="rId35"/>
    <p:sldId id="519" r:id="rId36"/>
    <p:sldId id="522" r:id="rId37"/>
    <p:sldId id="441" r:id="rId38"/>
    <p:sldId id="521" r:id="rId39"/>
    <p:sldId id="538" r:id="rId40"/>
    <p:sldId id="520" r:id="rId41"/>
    <p:sldId id="517" r:id="rId42"/>
    <p:sldId id="539" r:id="rId43"/>
    <p:sldId id="540" r:id="rId44"/>
    <p:sldId id="515" r:id="rId45"/>
    <p:sldId id="541" r:id="rId46"/>
    <p:sldId id="542" r:id="rId47"/>
    <p:sldId id="446" r:id="rId48"/>
    <p:sldId id="543" r:id="rId49"/>
    <p:sldId id="471" r:id="rId50"/>
    <p:sldId id="469" r:id="rId51"/>
    <p:sldId id="524" r:id="rId52"/>
    <p:sldId id="443" r:id="rId53"/>
    <p:sldId id="525" r:id="rId54"/>
    <p:sldId id="447" r:id="rId55"/>
    <p:sldId id="453" r:id="rId56"/>
    <p:sldId id="449" r:id="rId57"/>
    <p:sldId id="450" r:id="rId58"/>
    <p:sldId id="531" r:id="rId59"/>
    <p:sldId id="452" r:id="rId60"/>
    <p:sldId id="470" r:id="rId61"/>
    <p:sldId id="502" r:id="rId62"/>
    <p:sldId id="503" r:id="rId63"/>
    <p:sldId id="504" r:id="rId64"/>
    <p:sldId id="387" r:id="rId65"/>
  </p:sldIdLst>
  <p:sldSz cx="12192000" cy="6858000"/>
  <p:notesSz cx="6858000" cy="9144000"/>
  <p:custDataLst>
    <p:tags r:id="rId6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702200-472A-45FC-F5F1-27894B1A47E4}" name="Mark Hoelzer" initials="" userId="S::Mark.Hoelzer@3dmoleculardesigns.com::c1aeea86-90bb-4741-b180-fb5c104fbae7" providerId="AD"/>
  <p188:author id="{1E11B038-7E14-B7C5-5724-117F0558E676}" name="Christina Bowers" initials="CB" userId="b39b12c36695ff5c" providerId="Windows Live"/>
  <p188:author id="{30EDFC38-6880-4735-4258-1E57024FD2C6}" name="Mark Arnholt" initials="MA" userId="S::mark.arnholt@3dmoleculardesigns.com::b7de0cc5-3486-4cd8-905c-b5e2c5e5ddca" providerId="AD"/>
  <p188:author id="{308B1154-5876-5ABB-08C2-F61A9E244F39}" name="Tim Herman" initials="TH" userId="S::Tim.Herman@3dmoleculardesigns.com::c6eb9c28-9f7f-41c3-ae3b-bb69add7b3b3" providerId="AD"/>
  <p188:author id="{F6CE7366-A3CC-03E8-3F6E-FDED2B899CAC}" name="Heather Ryan" initials="" userId="S::Heather.Ryan@3dmoleculardesigns.com::89838025-48a8-4a20-8c26-74ae61e96ceb" providerId="AD"/>
  <p188:author id="{27C2F666-B219-3533-5FBB-044B1B0ED66F}" name="Tim Herman" initials="TH" userId="S::tim.herman@3dmoleculardesigns.com::c6eb9c28-9f7f-41c3-ae3b-bb69add7b3b3" providerId="AD"/>
  <p188:author id="{5DF8136E-96EE-49B3-05B1-CA45B916F0FC}" name="Mark Arnholt" initials="" userId="S::Mark.Arnholt@3dmoleculardesigns.com::b7de0cc5-3486-4cd8-905c-b5e2c5e5ddca" providerId="AD"/>
  <p188:author id="{DD0067E8-1D06-F072-A39A-41C102FBB7E9}" name="Ruth Hutson" initials="RH" userId="S::ruth.hutson@3dmoleculardesigns.com::b7a315b0-fa21-44f2-a340-f03b809ae5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A64A"/>
    <a:srgbClr val="E7E200"/>
    <a:srgbClr val="FFC000"/>
    <a:srgbClr val="FF0DE2"/>
    <a:srgbClr val="D200B9"/>
    <a:srgbClr val="FEFEFE"/>
    <a:srgbClr val="826B93"/>
    <a:srgbClr val="8156A8"/>
    <a:srgbClr val="E6E6E6"/>
    <a:srgbClr val="E0BB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1A79CB-AEA5-44CD-824C-F8AEA1C846C7}" v="8" dt="2025-03-21T15:51:04.161"/>
    <p1510:client id="{E4034407-EA63-34B8-D897-82B9541D30AC}" v="14" dt="2025-03-21T17:44:52.150"/>
    <p1510:client id="{E97AC302-1A16-4C60-B9F0-E10DE17E7FA9}" v="458" dt="2025-03-20T23:46:33.671"/>
    <p1510:client id="{F77D48A0-0BD5-494D-9001-753787F3EC67}" v="591" dt="2025-03-21T14:24:51.3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540" autoAdjust="0"/>
  </p:normalViewPr>
  <p:slideViewPr>
    <p:cSldViewPr snapToGrid="0">
      <p:cViewPr varScale="1">
        <p:scale>
          <a:sx n="84" d="100"/>
          <a:sy n="84" d="100"/>
        </p:scale>
        <p:origin x="151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tags" Target="tags/tag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 Type="http://schemas.openxmlformats.org/officeDocument/2006/relationships/slideMaster" Target="slideMasters/slideMaster4.xml"/><Relationship Id="rId71" Type="http://schemas.openxmlformats.org/officeDocument/2006/relationships/tableStyles" Target="tableStyles.xml"/></Relationships>
</file>

<file path=ppt/comments/modernComment_1C9_98BB018D.xml><?xml version="1.0" encoding="utf-8"?>
<p188:cmLst xmlns:a="http://schemas.openxmlformats.org/drawingml/2006/main" xmlns:r="http://schemas.openxmlformats.org/officeDocument/2006/relationships" xmlns:p188="http://schemas.microsoft.com/office/powerpoint/2018/8/main">
  <p188:cm id="{CF15062F-41CE-43EF-9579-AC259CE96E54}" authorId="{F6CE7366-A3CC-03E8-3F6E-FDED2B899CAC}" status="resolved" created="2025-03-19T20:50:39.972" complete="100000">
    <pc:sldMkLst xmlns:pc="http://schemas.microsoft.com/office/powerpoint/2013/main/command">
      <pc:docMk/>
      <pc:sldMk cId="2562392461" sldId="457"/>
    </pc:sldMkLst>
    <p188:txBody>
      <a:bodyPr/>
      <a:lstStyle/>
      <a:p>
        <a:r>
          <a:rPr lang="en-US"/>
          <a:t>Update to match style</a:t>
        </a:r>
      </a:p>
    </p188:txBody>
  </p188:cm>
</p188:cmLst>
</file>

<file path=ppt/comments/modernComment_20C_F7BC6E44.xml><?xml version="1.0" encoding="utf-8"?>
<p188:cmLst xmlns:a="http://schemas.openxmlformats.org/drawingml/2006/main" xmlns:r="http://schemas.openxmlformats.org/officeDocument/2006/relationships" xmlns:p188="http://schemas.microsoft.com/office/powerpoint/2018/8/main">
  <p188:cm id="{53BE9C99-D90A-40F8-A48D-203A452A72B7}" authorId="{B1702200-472A-45FC-F5F1-27894B1A47E4}" created="2025-03-20T23:33:33.708">
    <pc:sldMkLst xmlns:pc="http://schemas.microsoft.com/office/powerpoint/2013/main/command">
      <pc:docMk/>
      <pc:sldMk cId="4156321348" sldId="524"/>
    </pc:sldMkLst>
    <p188:txBody>
      <a:bodyPr/>
      <a:lstStyle/>
      <a:p>
        <a:r>
          <a:rPr lang="en-US"/>
          <a:t>Same cellimagelibrary.org note.</a:t>
        </a:r>
      </a:p>
    </p188:txBody>
  </p188:cm>
</p188:cmLst>
</file>

<file path=ppt/comments/modernComment_210_9A5A46DC.xml><?xml version="1.0" encoding="utf-8"?>
<p188:cmLst xmlns:a="http://schemas.openxmlformats.org/drawingml/2006/main" xmlns:r="http://schemas.openxmlformats.org/officeDocument/2006/relationships" xmlns:p188="http://schemas.microsoft.com/office/powerpoint/2018/8/main">
  <p188:cm id="{431779CA-6775-422D-B0AC-438C1CA4E967}" authorId="{B1702200-472A-45FC-F5F1-27894B1A47E4}" created="2025-03-20T22:39:26.693">
    <pc:sldMkLst xmlns:pc="http://schemas.microsoft.com/office/powerpoint/2013/main/command">
      <pc:docMk/>
      <pc:sldMk cId="2589607644" sldId="528"/>
    </pc:sldMkLst>
    <p188:replyLst>
      <p188:reply id="{18B670AB-26B8-49DC-BF19-36BB4F9F9D6F}" authorId="{F6CE7366-A3CC-03E8-3F6E-FDED2B899CAC}" created="2025-03-21T14:21:23.846">
        <p188:txBody>
          <a:bodyPr/>
          <a:lstStyle/>
          <a:p>
            <a:r>
              <a:rPr lang="en-US"/>
              <a:t>I looked into this carefully before I continued to use them. The licensing specifically says that they can be used by commercial organizations, but not for commercial uses. Since this is a slidedeck that is freely available, we can use them. If they were behind the paywall, or only available with the purchase of the model, we could not. </a:t>
            </a:r>
          </a:p>
        </p188:txBody>
      </p188:reply>
    </p188:replyLst>
    <p188:txBody>
      <a:bodyPr/>
      <a:lstStyle/>
      <a:p>
        <a:r>
          <a:rPr lang="en-US"/>
          <a:t>Same issue as with the other “cellimagelibrary.org” images/videos.  They are all CC-non-commercial.</a:t>
        </a:r>
      </a:p>
    </p188:txBody>
  </p188:cm>
</p188:cmLst>
</file>

<file path=ppt/comments/modernComment_21F_D610B6BE.xml><?xml version="1.0" encoding="utf-8"?>
<p188:cmLst xmlns:a="http://schemas.openxmlformats.org/drawingml/2006/main" xmlns:r="http://schemas.openxmlformats.org/officeDocument/2006/relationships" xmlns:p188="http://schemas.microsoft.com/office/powerpoint/2018/8/main">
  <p188:cm id="{90266F70-5E69-4BCF-8E54-40197751B694}" authorId="{F6CE7366-A3CC-03E8-3F6E-FDED2B899CAC}" status="resolved" created="2025-03-18T22:26:18.187" complete="100000">
    <pc:sldMkLst xmlns:pc="http://schemas.microsoft.com/office/powerpoint/2013/main/command">
      <pc:docMk/>
      <pc:sldMk cId="3591419582" sldId="543"/>
    </pc:sldMkLst>
    <p188:txBody>
      <a:bodyPr/>
      <a:lstStyle/>
      <a:p>
        <a:r>
          <a:rPr lang="en-US"/>
          <a:t>Add image of how to connect membrane pieces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E9EC4-0951-4AF0-8B1F-BBA1D95E5052}" type="datetimeFigureOut">
              <a:rPr lang="en-US" smtClean="0"/>
              <a:t>3/21/2025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69A0E-3899-435C-BEDD-AB395C5FA4DA}" type="slidenum">
              <a:rPr lang="en-US" smtClean="0"/>
              <a:t>‹#›</a:t>
            </a:fld>
            <a:endParaRPr lang="en-US"/>
          </a:p>
        </p:txBody>
      </p:sp>
    </p:spTree>
    <p:extLst>
      <p:ext uri="{BB962C8B-B14F-4D97-AF65-F5344CB8AC3E}">
        <p14:creationId xmlns:p14="http://schemas.microsoft.com/office/powerpoint/2010/main" val="207040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a:t>
            </a:fld>
            <a:endParaRPr lang="en-US"/>
          </a:p>
        </p:txBody>
      </p:sp>
    </p:spTree>
    <p:extLst>
      <p:ext uri="{BB962C8B-B14F-4D97-AF65-F5344CB8AC3E}">
        <p14:creationId xmlns:p14="http://schemas.microsoft.com/office/powerpoint/2010/main" val="802180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B7143-95C3-3A14-64F9-552E9FDC71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140BAB-8684-96DA-DE5B-C6FA3FDBA0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0FF933-9976-A776-A949-2ED243AF6153}"/>
              </a:ext>
            </a:extLst>
          </p:cNvPr>
          <p:cNvSpPr>
            <a:spLocks noGrp="1"/>
          </p:cNvSpPr>
          <p:nvPr>
            <p:ph type="body" idx="1"/>
          </p:nvPr>
        </p:nvSpPr>
        <p:spPr/>
        <p:txBody>
          <a:bodyPr/>
          <a:lstStyle/>
          <a:p>
            <a:r>
              <a:rPr lang="en-US" sz="1800" b="0" i="0" u="none" strike="noStrike" dirty="0">
                <a:solidFill>
                  <a:srgbClr val="000000"/>
                </a:solidFill>
                <a:effectLst/>
                <a:latin typeface="Aptos Narrow" panose="020B0004020202020204" pitchFamily="34" charset="0"/>
              </a:rPr>
              <a:t>Teacher: Facilitate discussion: (models from left to right)</a:t>
            </a:r>
          </a:p>
          <a:p>
            <a:pPr lvl="1"/>
            <a:r>
              <a:rPr lang="en-US" sz="1800" b="0" i="0" u="none" strike="noStrike" dirty="0">
                <a:solidFill>
                  <a:srgbClr val="000000"/>
                </a:solidFill>
                <a:effectLst/>
                <a:latin typeface="Aptos Narrow" panose="020B0004020202020204" pitchFamily="34" charset="0"/>
              </a:rPr>
              <a:t>Chemical Drawing</a:t>
            </a:r>
          </a:p>
          <a:p>
            <a:pPr lvl="1"/>
            <a:r>
              <a:rPr lang="en-US" sz="1800" b="0" i="0" u="none" strike="noStrike" dirty="0">
                <a:solidFill>
                  <a:srgbClr val="000000"/>
                </a:solidFill>
                <a:effectLst/>
                <a:latin typeface="Aptos Narrow" panose="020B0004020202020204" pitchFamily="34" charset="0"/>
              </a:rPr>
              <a:t>Schematic </a:t>
            </a:r>
            <a:r>
              <a:rPr lang="en-US" sz="1800" b="0" i="0" u="none" strike="noStrike" dirty="0" err="1">
                <a:solidFill>
                  <a:srgbClr val="000000"/>
                </a:solidFill>
                <a:effectLst/>
                <a:latin typeface="Aptos Narrow" panose="020B0004020202020204" pitchFamily="34" charset="0"/>
              </a:rPr>
              <a:t>Spacefill</a:t>
            </a:r>
            <a:r>
              <a:rPr lang="en-US" sz="1800" b="0" i="0" u="none" strike="noStrike" dirty="0">
                <a:solidFill>
                  <a:srgbClr val="000000"/>
                </a:solidFill>
                <a:effectLst/>
                <a:latin typeface="Aptos Narrow" panose="020B0004020202020204" pitchFamily="34" charset="0"/>
              </a:rPr>
              <a:t> – Gray carbon, red oxygen, blue nitrogen, yellow phosphorous</a:t>
            </a:r>
          </a:p>
          <a:p>
            <a:pPr lvl="1"/>
            <a:r>
              <a:rPr lang="en-US" sz="1800" b="0" i="0" u="none" strike="noStrike" dirty="0">
                <a:solidFill>
                  <a:srgbClr val="000000"/>
                </a:solidFill>
                <a:effectLst/>
                <a:latin typeface="Aptos Narrow" panose="020B0004020202020204" pitchFamily="34" charset="0"/>
              </a:rPr>
              <a:t>Schematic – Red Polar, yellow non-polar</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dirty="0" err="1">
                <a:solidFill>
                  <a:srgbClr val="000000"/>
                </a:solidFill>
                <a:effectLst/>
                <a:latin typeface="Aptos Narrow" panose="020B0004020202020204" pitchFamily="34" charset="0"/>
              </a:rPr>
              <a:t>Spacefill</a:t>
            </a:r>
            <a:r>
              <a:rPr lang="en-US" sz="1800" b="0" i="0" u="none" strike="noStrike" dirty="0">
                <a:solidFill>
                  <a:srgbClr val="000000"/>
                </a:solidFill>
                <a:effectLst/>
                <a:latin typeface="Aptos Narrow" panose="020B0004020202020204" pitchFamily="34" charset="0"/>
              </a:rPr>
              <a:t> - Red Polar, yellow non-polar</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800" b="0" i="0" u="none" strike="noStrike" dirty="0">
                <a:solidFill>
                  <a:srgbClr val="000000"/>
                </a:solidFill>
                <a:effectLst/>
                <a:latin typeface="Aptos Narrow" panose="020B0004020202020204" pitchFamily="34" charset="0"/>
              </a:rPr>
            </a:br>
            <a:r>
              <a:rPr lang="en-US" sz="1800" b="0" i="0" u="none" strike="noStrike" dirty="0">
                <a:solidFill>
                  <a:srgbClr val="000000"/>
                </a:solidFill>
                <a:effectLst/>
                <a:latin typeface="Aptos Narrow" panose="020B0004020202020204" pitchFamily="34" charset="0"/>
              </a:rPr>
              <a:t>Student: Contribute to class discussion</a:t>
            </a:r>
            <a:endParaRPr lang="en-US" dirty="0"/>
          </a:p>
        </p:txBody>
      </p:sp>
      <p:sp>
        <p:nvSpPr>
          <p:cNvPr id="4" name="Slide Number Placeholder 3">
            <a:extLst>
              <a:ext uri="{FF2B5EF4-FFF2-40B4-BE49-F238E27FC236}">
                <a16:creationId xmlns:a16="http://schemas.microsoft.com/office/drawing/2014/main" id="{365DD547-C82F-3F3F-9F45-F07C988E70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6813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79A38-C08D-F417-C7F7-804C444D38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B8832F-5797-4F87-2C1C-D49A28BAC1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95541C-AB29-D262-DFF3-E638482B9812}"/>
              </a:ext>
            </a:extLst>
          </p:cNvPr>
          <p:cNvSpPr>
            <a:spLocks noGrp="1"/>
          </p:cNvSpPr>
          <p:nvPr>
            <p:ph type="body" idx="1"/>
          </p:nvPr>
        </p:nvSpPr>
        <p:spPr/>
        <p:txBody>
          <a:bodyPr/>
          <a:lstStyle/>
          <a:p>
            <a:r>
              <a:rPr lang="en-US" sz="1800" b="0" i="0" u="none" strike="noStrike" dirty="0">
                <a:solidFill>
                  <a:srgbClr val="000000"/>
                </a:solidFill>
                <a:effectLst/>
                <a:latin typeface="Aptos Narrow" panose="020B0004020202020204" pitchFamily="34" charset="0"/>
              </a:rPr>
              <a:t>Teacher: Facilitate discussion​​</a:t>
            </a:r>
            <a:br>
              <a:rPr lang="en-US" sz="1800" b="0" i="0" u="none" strike="noStrike" dirty="0">
                <a:solidFill>
                  <a:srgbClr val="000000"/>
                </a:solidFill>
                <a:effectLst/>
                <a:latin typeface="Aptos Narrow" panose="020B0004020202020204" pitchFamily="34" charset="0"/>
              </a:rPr>
            </a:br>
            <a:br>
              <a:rPr lang="en-US" sz="1800" b="0" i="0" u="none" strike="noStrike" dirty="0">
                <a:solidFill>
                  <a:srgbClr val="000000"/>
                </a:solidFill>
                <a:effectLst/>
                <a:latin typeface="Aptos Narrow" panose="020B0004020202020204" pitchFamily="34" charset="0"/>
              </a:rPr>
            </a:br>
            <a:r>
              <a:rPr lang="en-US" sz="1800" b="0" i="0" u="none" strike="noStrike" dirty="0">
                <a:solidFill>
                  <a:srgbClr val="000000"/>
                </a:solidFill>
                <a:effectLst/>
                <a:latin typeface="Aptos Narrow" panose="020B0004020202020204" pitchFamily="34" charset="0"/>
              </a:rPr>
              <a:t>Student: Contribute to class discussion</a:t>
            </a:r>
            <a:endParaRPr lang="en-US" dirty="0"/>
          </a:p>
        </p:txBody>
      </p:sp>
      <p:sp>
        <p:nvSpPr>
          <p:cNvPr id="4" name="Slide Number Placeholder 3">
            <a:extLst>
              <a:ext uri="{FF2B5EF4-FFF2-40B4-BE49-F238E27FC236}">
                <a16:creationId xmlns:a16="http://schemas.microsoft.com/office/drawing/2014/main" id="{09D1D279-57D9-E041-7F27-9EB48D4816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4818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27C8F-B90D-2233-05AD-AEFF599BDE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CA955B-C29D-EE37-05D4-AAEF758EEE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F0689A-6B5D-F2E4-6614-1FBD8C9945D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312AEF-9DC9-7366-E378-CAA59AED8D8A}"/>
              </a:ext>
            </a:extLst>
          </p:cNvPr>
          <p:cNvSpPr>
            <a:spLocks noGrp="1"/>
          </p:cNvSpPr>
          <p:nvPr>
            <p:ph type="sldNum" sz="quarter" idx="5"/>
          </p:nvPr>
        </p:nvSpPr>
        <p:spPr/>
        <p:txBody>
          <a:bodyPr/>
          <a:lstStyle/>
          <a:p>
            <a:fld id="{1D969A0E-3899-435C-BEDD-AB395C5FA4DA}" type="slidenum">
              <a:rPr lang="en-US" smtClean="0"/>
              <a:t>12</a:t>
            </a:fld>
            <a:endParaRPr lang="en-US"/>
          </a:p>
        </p:txBody>
      </p:sp>
    </p:spTree>
    <p:extLst>
      <p:ext uri="{BB962C8B-B14F-4D97-AF65-F5344CB8AC3E}">
        <p14:creationId xmlns:p14="http://schemas.microsoft.com/office/powerpoint/2010/main" val="20335326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F6BA8-FC72-320E-35A7-51AF29D53E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9D5FEF-FBA6-8166-E3E5-31D54DAA97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A13D78-CDC7-6657-4AD8-7F05B71D3793}"/>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Allow students to explore the model ​​</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Closely examine the model and write down what you notice</a:t>
            </a:r>
            <a:endParaRPr lang="en-US"/>
          </a:p>
        </p:txBody>
      </p:sp>
      <p:sp>
        <p:nvSpPr>
          <p:cNvPr id="4" name="Slide Number Placeholder 3">
            <a:extLst>
              <a:ext uri="{FF2B5EF4-FFF2-40B4-BE49-F238E27FC236}">
                <a16:creationId xmlns:a16="http://schemas.microsoft.com/office/drawing/2014/main" id="{6F0BA811-12D6-5DA8-9137-27B71300BF6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0151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BC16F-DD89-C18B-9927-CBEA3950AB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420B03-6C91-2040-BBDD-B4952AEFF4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EA6404-B800-6C94-720C-9972B6CE6997}"/>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Give students time to copy the table into their notebook. Alternatively, Print this slide off for students.​​</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Follow the onscreen prompt or tape the table into your notebook if it was provided as a handout.</a:t>
            </a:r>
            <a:endParaRPr lang="en-US"/>
          </a:p>
        </p:txBody>
      </p:sp>
      <p:sp>
        <p:nvSpPr>
          <p:cNvPr id="4" name="Slide Number Placeholder 3">
            <a:extLst>
              <a:ext uri="{FF2B5EF4-FFF2-40B4-BE49-F238E27FC236}">
                <a16:creationId xmlns:a16="http://schemas.microsoft.com/office/drawing/2014/main" id="{79B63470-D78F-D44B-FD32-5564F3DF0B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4556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EB26D-84C5-31B6-5C2A-FBE8A36EB3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7AA5B4-B385-9B4D-A6E6-98DF4033AC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148F34-C124-55DA-CF97-7079410247E7}"/>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Facilitate discussion​​</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Contribute to class discussion</a:t>
            </a:r>
            <a:endParaRPr lang="en-US"/>
          </a:p>
        </p:txBody>
      </p:sp>
      <p:sp>
        <p:nvSpPr>
          <p:cNvPr id="4" name="Slide Number Placeholder 3">
            <a:extLst>
              <a:ext uri="{FF2B5EF4-FFF2-40B4-BE49-F238E27FC236}">
                <a16:creationId xmlns:a16="http://schemas.microsoft.com/office/drawing/2014/main" id="{83C83085-0489-AAE9-3EB7-6EDFCAEDD6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315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AAE5F-69BA-928D-72D8-B57255ECE8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A92A9E-5667-9D33-9728-74104D6B0B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14A842-BC88-E37F-9455-3B25CDF51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Teacher: </a:t>
            </a:r>
            <a:r>
              <a:rPr lang="en-US" sz="1200" b="0" i="0" u="none" strike="noStrike">
                <a:solidFill>
                  <a:srgbClr val="000000"/>
                </a:solidFill>
                <a:effectLst/>
                <a:latin typeface="Arial" panose="020B0604020202020204" pitchFamily="34" charset="0"/>
              </a:rPr>
              <a:t>Measure the width of the membrane:  _________  (3.5 cm).   That’s 35 mm, 35,000 </a:t>
            </a:r>
            <a:r>
              <a:rPr lang="en-US" sz="1200" b="0" i="0" u="none" strike="noStrike" err="1">
                <a:solidFill>
                  <a:srgbClr val="000000"/>
                </a:solidFill>
                <a:effectLst/>
                <a:latin typeface="Arial" panose="020B0604020202020204" pitchFamily="34" charset="0"/>
              </a:rPr>
              <a:t>μm</a:t>
            </a:r>
            <a:r>
              <a:rPr lang="en-US" sz="1200" b="0" i="0" u="none" strike="noStrike">
                <a:solidFill>
                  <a:srgbClr val="000000"/>
                </a:solidFill>
                <a:effectLst/>
                <a:latin typeface="Arial" panose="020B0604020202020204" pitchFamily="34" charset="0"/>
              </a:rPr>
              <a:t> or 35,000,000 nanometers in width.   This membrane is magnified 10 million times! </a:t>
            </a:r>
            <a:r>
              <a:rPr lang="en-US" sz="1800" b="1">
                <a:latin typeface="Aptos" panose="020B0004020202020204" pitchFamily="34" charset="0"/>
                <a:ea typeface="Aptos" panose="020B0004020202020204" pitchFamily="34" charset="0"/>
                <a:cs typeface="Times New Roman" panose="02020603050405020304" pitchFamily="18" charset="0"/>
              </a:rPr>
              <a:t>Calculate the magnification of this model. You can approach this as a challenge question or show them how (see teacher support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a:solidFill>
                  <a:srgbClr val="000000"/>
                </a:solidFill>
                <a:effectLst/>
                <a:latin typeface="Aptos Narrow" panose="020B0004020202020204" pitchFamily="34" charset="0"/>
              </a:rPr>
              <a:t>Teacher: Give students time to think and respond to the prompt​​</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Write a response in your notebook</a:t>
            </a:r>
            <a:endParaRPr lang="en-US" sz="280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a:latin typeface="Aptos" panose="020B0004020202020204" pitchFamily="34" charset="0"/>
              <a:ea typeface="Aptos" panose="020B0004020202020204" pitchFamily="34" charset="0"/>
              <a:cs typeface="Times New Roman" panose="02020603050405020304" pitchFamily="18" charset="0"/>
            </a:endParaRPr>
          </a:p>
          <a:p>
            <a:pPr rtl="0"/>
            <a:endParaRPr lang="en-US" b="0">
              <a:effectLst/>
            </a:endParaRPr>
          </a:p>
          <a:p>
            <a:br>
              <a:rPr lang="en-US"/>
            </a:br>
            <a:endParaRPr lang="en-US"/>
          </a:p>
          <a:p>
            <a:r>
              <a:rPr lang="en"/>
              <a:t>Student:</a:t>
            </a:r>
            <a:endParaRPr lang="en-US"/>
          </a:p>
        </p:txBody>
      </p:sp>
      <p:sp>
        <p:nvSpPr>
          <p:cNvPr id="4" name="Slide Number Placeholder 3">
            <a:extLst>
              <a:ext uri="{FF2B5EF4-FFF2-40B4-BE49-F238E27FC236}">
                <a16:creationId xmlns:a16="http://schemas.microsoft.com/office/drawing/2014/main" id="{789BA20B-8F7F-AE8E-7DAD-C1765B06B4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49005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DFA21-F5A3-4964-5156-F7CFD7B14C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822989-4AC9-1D25-4871-E95BEE11E2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14F98D-20AA-396D-86F7-52CB2F9E90C5}"/>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165C5BC1-B7B5-8193-91C8-00D351E21FBE}"/>
              </a:ext>
            </a:extLst>
          </p:cNvPr>
          <p:cNvSpPr>
            <a:spLocks noGrp="1"/>
          </p:cNvSpPr>
          <p:nvPr>
            <p:ph type="sldNum" sz="quarter" idx="5"/>
          </p:nvPr>
        </p:nvSpPr>
        <p:spPr/>
        <p:txBody>
          <a:bodyPr/>
          <a:lstStyle/>
          <a:p>
            <a:fld id="{1D969A0E-3899-435C-BEDD-AB395C5FA4DA}" type="slidenum">
              <a:rPr lang="en-US" smtClean="0"/>
              <a:t>17</a:t>
            </a:fld>
            <a:endParaRPr lang="en-US"/>
          </a:p>
        </p:txBody>
      </p:sp>
    </p:spTree>
    <p:extLst>
      <p:ext uri="{BB962C8B-B14F-4D97-AF65-F5344CB8AC3E}">
        <p14:creationId xmlns:p14="http://schemas.microsoft.com/office/powerpoint/2010/main" val="19485048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275D7-EDE5-87C4-118E-E551650011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6E77BD-DB7E-AB83-06E6-B9426787DF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2373F0-9D99-609E-7758-BC1EF117245F}"/>
              </a:ext>
            </a:extLst>
          </p:cNvPr>
          <p:cNvSpPr>
            <a:spLocks noGrp="1"/>
          </p:cNvSpPr>
          <p:nvPr>
            <p:ph type="body" idx="1"/>
          </p:nvPr>
        </p:nvSpPr>
        <p:spPr/>
        <p:txBody>
          <a:bodyPr/>
          <a:lstStyle/>
          <a:p>
            <a:pPr rtl="0"/>
            <a:r>
              <a:rPr lang="en-US"/>
              <a:t>Teacher: </a:t>
            </a:r>
            <a:r>
              <a:rPr lang="en-US" sz="1200" b="0" i="0" u="none" strike="noStrike">
                <a:solidFill>
                  <a:srgbClr val="000000"/>
                </a:solidFill>
                <a:effectLst/>
                <a:latin typeface="Arial" panose="020B0604020202020204" pitchFamily="34" charset="0"/>
              </a:rPr>
              <a:t>Measure the width of the membrane:  _________  (3.5 cm).   That’s 35 mm, 35,000 </a:t>
            </a:r>
            <a:r>
              <a:rPr lang="en-US" sz="1200" b="0" i="0" u="none" strike="noStrike" err="1">
                <a:solidFill>
                  <a:srgbClr val="000000"/>
                </a:solidFill>
                <a:effectLst/>
                <a:latin typeface="Arial" panose="020B0604020202020204" pitchFamily="34" charset="0"/>
              </a:rPr>
              <a:t>μm</a:t>
            </a:r>
            <a:r>
              <a:rPr lang="en-US" sz="1200" b="0" i="0" u="none" strike="noStrike">
                <a:solidFill>
                  <a:srgbClr val="000000"/>
                </a:solidFill>
                <a:effectLst/>
                <a:latin typeface="Arial" panose="020B0604020202020204" pitchFamily="34" charset="0"/>
              </a:rPr>
              <a:t> or 35,000,000 nanometers in width.   Divide by the ACTUAL thickness of a membrane (10 nm) and you get 3.5 million times magnified.  At this scale, the amoeba with this membrane (which can read up to 300 </a:t>
            </a:r>
            <a:r>
              <a:rPr lang="en-US" sz="1200" b="0" i="0" u="none" strike="noStrike" err="1">
                <a:solidFill>
                  <a:srgbClr val="000000"/>
                </a:solidFill>
                <a:effectLst/>
                <a:latin typeface="Arial" panose="020B0604020202020204" pitchFamily="34" charset="0"/>
              </a:rPr>
              <a:t>μm</a:t>
            </a:r>
            <a:r>
              <a:rPr lang="en-US" sz="1200" b="0" i="0" u="none" strike="noStrike">
                <a:solidFill>
                  <a:srgbClr val="000000"/>
                </a:solidFill>
                <a:effectLst/>
                <a:latin typeface="Arial" panose="020B0604020202020204" pitchFamily="34" charset="0"/>
              </a:rPr>
              <a:t> in diameter) would be 1,050,000,000 nm in diameter (but we would never use nanometers to describe something so big!).    To really see an amoeba you need to use a microscope (though larger ones might appear as specks in a jar of pond water held against the light).</a:t>
            </a:r>
            <a:endParaRPr lang="en-US"/>
          </a:p>
          <a:p>
            <a:endParaRPr lang="en"/>
          </a:p>
          <a:p>
            <a:r>
              <a:rPr lang="en"/>
              <a:t>Student: Write a response in your notebook</a:t>
            </a:r>
            <a:endParaRPr lang="en-US"/>
          </a:p>
        </p:txBody>
      </p:sp>
      <p:sp>
        <p:nvSpPr>
          <p:cNvPr id="4" name="Slide Number Placeholder 3">
            <a:extLst>
              <a:ext uri="{FF2B5EF4-FFF2-40B4-BE49-F238E27FC236}">
                <a16:creationId xmlns:a16="http://schemas.microsoft.com/office/drawing/2014/main" id="{EA71C873-681A-28C7-001A-9935077DE93D}"/>
              </a:ext>
            </a:extLst>
          </p:cNvPr>
          <p:cNvSpPr>
            <a:spLocks noGrp="1"/>
          </p:cNvSpPr>
          <p:nvPr>
            <p:ph type="sldNum" sz="quarter" idx="5"/>
          </p:nvPr>
        </p:nvSpPr>
        <p:spPr/>
        <p:txBody>
          <a:bodyPr/>
          <a:lstStyle/>
          <a:p>
            <a:fld id="{1D969A0E-3899-435C-BEDD-AB395C5FA4DA}" type="slidenum">
              <a:rPr lang="en-US" smtClean="0"/>
              <a:t>18</a:t>
            </a:fld>
            <a:endParaRPr lang="en-US"/>
          </a:p>
        </p:txBody>
      </p:sp>
    </p:spTree>
    <p:extLst>
      <p:ext uri="{BB962C8B-B14F-4D97-AF65-F5344CB8AC3E}">
        <p14:creationId xmlns:p14="http://schemas.microsoft.com/office/powerpoint/2010/main" val="2129165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91FA5-E752-5976-4E77-102866ED62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4A5449-6C30-AA5B-3BFC-3F90393090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99E6A2-9CAC-90C1-80D7-000BA5342054}"/>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Facilitate discussion​​</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Contribute to class discussion</a:t>
            </a:r>
            <a:endParaRPr lang="en-US"/>
          </a:p>
        </p:txBody>
      </p:sp>
      <p:sp>
        <p:nvSpPr>
          <p:cNvPr id="4" name="Slide Number Placeholder 3">
            <a:extLst>
              <a:ext uri="{FF2B5EF4-FFF2-40B4-BE49-F238E27FC236}">
                <a16:creationId xmlns:a16="http://schemas.microsoft.com/office/drawing/2014/main" id="{FE38536F-850C-5EFF-16BE-03FAD78C07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653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a:t>
            </a:fld>
            <a:endParaRPr lang="en-US"/>
          </a:p>
        </p:txBody>
      </p:sp>
    </p:spTree>
    <p:extLst>
      <p:ext uri="{BB962C8B-B14F-4D97-AF65-F5344CB8AC3E}">
        <p14:creationId xmlns:p14="http://schemas.microsoft.com/office/powerpoint/2010/main" val="39520050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7FA95-D1BD-0FF9-F411-0D6CE2DB00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4099A1-59BB-A1AC-5838-32E6E4509C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EAC925-C333-4D89-438E-6798B4B199B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Teacher: This structure might feel risky for cells (but all cells use the same basic organization!).  That said, at high temperatures</a:t>
            </a:r>
            <a:r>
              <a:rPr lang="en-US">
                <a:solidFill>
                  <a:srgbClr val="FF0000"/>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lang="en"/>
              <a:t>Student: Contribute to class discussion</a:t>
            </a:r>
            <a:endParaRPr lang="en-US"/>
          </a:p>
        </p:txBody>
      </p:sp>
      <p:sp>
        <p:nvSpPr>
          <p:cNvPr id="4" name="Slide Number Placeholder 3">
            <a:extLst>
              <a:ext uri="{FF2B5EF4-FFF2-40B4-BE49-F238E27FC236}">
                <a16:creationId xmlns:a16="http://schemas.microsoft.com/office/drawing/2014/main" id="{7BE09892-29FE-3519-6214-5A1535AA7F7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3054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56BD1-373A-4FC9-A26C-FF2467ACA3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7DB567-74CA-D9FC-2F15-14DF96EC2C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960BA5-6EEF-4A47-460E-7DF2E1B114B5}"/>
              </a:ext>
            </a:extLst>
          </p:cNvPr>
          <p:cNvSpPr>
            <a:spLocks noGrp="1"/>
          </p:cNvSpPr>
          <p:nvPr>
            <p:ph type="body" idx="1"/>
          </p:nvPr>
        </p:nvSpPr>
        <p:spPr/>
        <p:txBody>
          <a:bodyPr/>
          <a:lstStyle/>
          <a:p>
            <a:r>
              <a:rPr lang="en-US" dirty="0"/>
              <a:t>Teacher:  </a:t>
            </a:r>
            <a:r>
              <a:rPr lang="en-US" b="0" i="0" dirty="0">
                <a:solidFill>
                  <a:srgbClr val="444746"/>
                </a:solidFill>
                <a:effectLst/>
                <a:latin typeface="Google Sans"/>
              </a:rPr>
              <a:t>Observe the </a:t>
            </a:r>
            <a:r>
              <a:rPr lang="en-US" b="0" i="0" dirty="0" err="1">
                <a:solidFill>
                  <a:srgbClr val="444746"/>
                </a:solidFill>
                <a:effectLst/>
                <a:latin typeface="Google Sans"/>
              </a:rPr>
              <a:t>the</a:t>
            </a:r>
            <a:r>
              <a:rPr lang="en-US" b="0" i="0" dirty="0">
                <a:solidFill>
                  <a:srgbClr val="444746"/>
                </a:solidFill>
                <a:effectLst/>
                <a:latin typeface="Google Sans"/>
              </a:rPr>
              <a:t> videos of cells and describe what you see.  Record your descriptions in your notebook..</a:t>
            </a:r>
          </a:p>
          <a:p>
            <a:r>
              <a:rPr lang="en-US" b="0" i="0" dirty="0">
                <a:solidFill>
                  <a:srgbClr val="444746"/>
                </a:solidFill>
                <a:effectLst/>
                <a:latin typeface="Google Sans"/>
              </a:rPr>
              <a:t>This activity helps with orienting students to the differences between observations and making inferences about function/behaviors.</a:t>
            </a:r>
            <a:endParaRPr lang="en-US" dirty="0"/>
          </a:p>
          <a:p>
            <a:endParaRPr lang="en-US" dirty="0"/>
          </a:p>
          <a:p>
            <a:r>
              <a:rPr lang="en" dirty="0"/>
              <a:t>Student:  Contribute to class discussion</a:t>
            </a:r>
            <a:endParaRPr lang="en-US" dirty="0"/>
          </a:p>
        </p:txBody>
      </p:sp>
      <p:sp>
        <p:nvSpPr>
          <p:cNvPr id="4" name="Slide Number Placeholder 3">
            <a:extLst>
              <a:ext uri="{FF2B5EF4-FFF2-40B4-BE49-F238E27FC236}">
                <a16:creationId xmlns:a16="http://schemas.microsoft.com/office/drawing/2014/main" id="{6264831C-22C1-EA4A-5958-8FC03B4399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58843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401FD-56E9-A2E5-F24D-F9E48D09AC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4E4450-3240-268C-44A8-FD48DED70D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62783B-E33C-AAF2-AD16-214B7B160F09}"/>
              </a:ext>
            </a:extLst>
          </p:cNvPr>
          <p:cNvSpPr>
            <a:spLocks noGrp="1"/>
          </p:cNvSpPr>
          <p:nvPr>
            <p:ph type="body" idx="1"/>
          </p:nvPr>
        </p:nvSpPr>
        <p:spPr/>
        <p:txBody>
          <a:bodyPr/>
          <a:lstStyle/>
          <a:p>
            <a:r>
              <a:rPr lang="en-US"/>
              <a:t>Teacher:   This cell is moving within a developing embryo.    What do you notice about the way the cell moves?  (the white appearing edge contains actin filaments, proteins that tell the cell which direction to move in).</a:t>
            </a:r>
          </a:p>
          <a:p>
            <a:endParaRPr lang="en-US"/>
          </a:p>
          <a:p>
            <a:r>
              <a:rPr lang="en"/>
              <a:t>Student:  Describes and contributes to class discussion  (example:  it seems to be moving in the direction of the white-appearing edge). </a:t>
            </a:r>
            <a:endParaRPr lang="en-US"/>
          </a:p>
        </p:txBody>
      </p:sp>
      <p:sp>
        <p:nvSpPr>
          <p:cNvPr id="4" name="Slide Number Placeholder 3">
            <a:extLst>
              <a:ext uri="{FF2B5EF4-FFF2-40B4-BE49-F238E27FC236}">
                <a16:creationId xmlns:a16="http://schemas.microsoft.com/office/drawing/2014/main" id="{28EF704C-D616-C75C-F5EF-F1572541B8C3}"/>
              </a:ext>
            </a:extLst>
          </p:cNvPr>
          <p:cNvSpPr>
            <a:spLocks noGrp="1"/>
          </p:cNvSpPr>
          <p:nvPr>
            <p:ph type="sldNum" sz="quarter" idx="5"/>
          </p:nvPr>
        </p:nvSpPr>
        <p:spPr/>
        <p:txBody>
          <a:bodyPr/>
          <a:lstStyle/>
          <a:p>
            <a:fld id="{1D969A0E-3899-435C-BEDD-AB395C5FA4DA}" type="slidenum">
              <a:rPr lang="en-US" smtClean="0"/>
              <a:t>22</a:t>
            </a:fld>
            <a:endParaRPr lang="en-US"/>
          </a:p>
        </p:txBody>
      </p:sp>
    </p:spTree>
    <p:extLst>
      <p:ext uri="{BB962C8B-B14F-4D97-AF65-F5344CB8AC3E}">
        <p14:creationId xmlns:p14="http://schemas.microsoft.com/office/powerpoint/2010/main" val="40833618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154B0-FC9F-4FE6-97CB-15A0C3E752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FD17E7-1378-10B1-14DF-63EA7BB88C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3625C3-F3BA-D9A6-0E0E-D6125AD65D13}"/>
              </a:ext>
            </a:extLst>
          </p:cNvPr>
          <p:cNvSpPr>
            <a:spLocks noGrp="1"/>
          </p:cNvSpPr>
          <p:nvPr>
            <p:ph type="body" idx="1"/>
          </p:nvPr>
        </p:nvSpPr>
        <p:spPr/>
        <p:txBody>
          <a:bodyPr/>
          <a:lstStyle/>
          <a:p>
            <a:r>
              <a:rPr lang="en-US"/>
              <a:t>Teacher:   Amoeboid movement is common in lots of cells (like slime molds, cancer cells and even cells of our immune systems.</a:t>
            </a:r>
          </a:p>
          <a:p>
            <a:endParaRPr lang="en-US"/>
          </a:p>
          <a:p>
            <a:r>
              <a:rPr lang="en-US"/>
              <a:t>Students:  Typical student responses are cells searching for food or moving away from threats.   </a:t>
            </a:r>
          </a:p>
          <a:p>
            <a:endParaRPr lang="en-US"/>
          </a:p>
        </p:txBody>
      </p:sp>
      <p:sp>
        <p:nvSpPr>
          <p:cNvPr id="4" name="Slide Number Placeholder 3">
            <a:extLst>
              <a:ext uri="{FF2B5EF4-FFF2-40B4-BE49-F238E27FC236}">
                <a16:creationId xmlns:a16="http://schemas.microsoft.com/office/drawing/2014/main" id="{968ED114-F633-17A1-7C12-C583709F3565}"/>
              </a:ext>
            </a:extLst>
          </p:cNvPr>
          <p:cNvSpPr>
            <a:spLocks noGrp="1"/>
          </p:cNvSpPr>
          <p:nvPr>
            <p:ph type="sldNum" sz="quarter" idx="5"/>
          </p:nvPr>
        </p:nvSpPr>
        <p:spPr/>
        <p:txBody>
          <a:bodyPr/>
          <a:lstStyle/>
          <a:p>
            <a:fld id="{1D969A0E-3899-435C-BEDD-AB395C5FA4DA}" type="slidenum">
              <a:rPr lang="en-US" smtClean="0"/>
              <a:t>23</a:t>
            </a:fld>
            <a:endParaRPr lang="en-US"/>
          </a:p>
        </p:txBody>
      </p:sp>
    </p:spTree>
    <p:extLst>
      <p:ext uri="{BB962C8B-B14F-4D97-AF65-F5344CB8AC3E}">
        <p14:creationId xmlns:p14="http://schemas.microsoft.com/office/powerpoint/2010/main" val="33612911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74C0C-9E3F-AED0-D387-2709BF5D02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3DD51E-E374-D747-69DC-C81896CCA6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E4C284-2587-7FF2-866D-60175357F89B}"/>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Give students time to copy the table into their notebook. Alternatively, Print this slide off for students.​​</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Follow the onscreen prompt or tape the table into your notebook if it was provided as a handout.</a:t>
            </a:r>
            <a:endParaRPr lang="en-US"/>
          </a:p>
          <a:p>
            <a:endParaRPr lang="en-US"/>
          </a:p>
          <a:p>
            <a:endParaRPr lang="en-US"/>
          </a:p>
        </p:txBody>
      </p:sp>
      <p:sp>
        <p:nvSpPr>
          <p:cNvPr id="4" name="Slide Number Placeholder 3">
            <a:extLst>
              <a:ext uri="{FF2B5EF4-FFF2-40B4-BE49-F238E27FC236}">
                <a16:creationId xmlns:a16="http://schemas.microsoft.com/office/drawing/2014/main" id="{4C4172F0-170A-4C08-384E-D834017CDC4D}"/>
              </a:ext>
            </a:extLst>
          </p:cNvPr>
          <p:cNvSpPr>
            <a:spLocks noGrp="1"/>
          </p:cNvSpPr>
          <p:nvPr>
            <p:ph type="sldNum" sz="quarter" idx="5"/>
          </p:nvPr>
        </p:nvSpPr>
        <p:spPr/>
        <p:txBody>
          <a:bodyPr/>
          <a:lstStyle/>
          <a:p>
            <a:fld id="{1D969A0E-3899-435C-BEDD-AB395C5FA4DA}" type="slidenum">
              <a:rPr lang="en-US" smtClean="0"/>
              <a:t>24</a:t>
            </a:fld>
            <a:endParaRPr lang="en-US"/>
          </a:p>
        </p:txBody>
      </p:sp>
    </p:spTree>
    <p:extLst>
      <p:ext uri="{BB962C8B-B14F-4D97-AF65-F5344CB8AC3E}">
        <p14:creationId xmlns:p14="http://schemas.microsoft.com/office/powerpoint/2010/main" val="12836607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FC254-2C3A-BDAD-9FA2-F2B512AB2A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227F86-A81E-5937-98E5-AA7A4B866D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84415C-CB65-C433-6050-B3C22ABD33A5}"/>
              </a:ext>
            </a:extLst>
          </p:cNvPr>
          <p:cNvSpPr>
            <a:spLocks noGrp="1"/>
          </p:cNvSpPr>
          <p:nvPr>
            <p:ph type="body" idx="1"/>
          </p:nvPr>
        </p:nvSpPr>
        <p:spPr/>
        <p:txBody>
          <a:bodyPr/>
          <a:lstStyle/>
          <a:p>
            <a:r>
              <a:rPr lang="en-US"/>
              <a:t>Teacher:  Link to one of David’s Landscapes….showing elements of the intracellular matrix</a:t>
            </a:r>
          </a:p>
          <a:p>
            <a:endParaRPr lang="en"/>
          </a:p>
          <a:p>
            <a:r>
              <a:rPr lang="en"/>
              <a:t>Student: Contribute to class discussion</a:t>
            </a:r>
            <a:endParaRPr lang="en-US"/>
          </a:p>
        </p:txBody>
      </p:sp>
      <p:sp>
        <p:nvSpPr>
          <p:cNvPr id="4" name="Slide Number Placeholder 3">
            <a:extLst>
              <a:ext uri="{FF2B5EF4-FFF2-40B4-BE49-F238E27FC236}">
                <a16:creationId xmlns:a16="http://schemas.microsoft.com/office/drawing/2014/main" id="{E9BC8522-AB20-9E44-3BA0-545A05E672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56757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F8077-0EE4-E673-F326-B075A33DF8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EB8C65-1DA4-A488-2CB4-AA11854B6B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F12600-4E2B-6CB0-E5D7-6E0981123792}"/>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B5D4038A-FAA9-F6FF-A371-1AA38ECF7A58}"/>
              </a:ext>
            </a:extLst>
          </p:cNvPr>
          <p:cNvSpPr>
            <a:spLocks noGrp="1"/>
          </p:cNvSpPr>
          <p:nvPr>
            <p:ph type="sldNum" sz="quarter" idx="5"/>
          </p:nvPr>
        </p:nvSpPr>
        <p:spPr/>
        <p:txBody>
          <a:bodyPr/>
          <a:lstStyle/>
          <a:p>
            <a:fld id="{1D969A0E-3899-435C-BEDD-AB395C5FA4DA}" type="slidenum">
              <a:rPr lang="en-US" smtClean="0"/>
              <a:t>26</a:t>
            </a:fld>
            <a:endParaRPr lang="en-US"/>
          </a:p>
        </p:txBody>
      </p:sp>
    </p:spTree>
    <p:extLst>
      <p:ext uri="{BB962C8B-B14F-4D97-AF65-F5344CB8AC3E}">
        <p14:creationId xmlns:p14="http://schemas.microsoft.com/office/powerpoint/2010/main" val="30617009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62C83-E57C-FFB6-BACF-BE16626B14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E7F06B-8B08-5A19-A773-EDC60D96C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A79E86-6F12-BEFC-F316-E99AB48A9949}"/>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Give students time to copy the table into their notebook. Alternatively, Print this slide off for students.​​</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Follow the onscreen prompt or tape the table into your notebook if it was provided as a handout.</a:t>
            </a:r>
            <a:endParaRPr lang="en-US"/>
          </a:p>
          <a:p>
            <a:endParaRPr lang="en-US"/>
          </a:p>
          <a:p>
            <a:endParaRPr lang="en-US"/>
          </a:p>
        </p:txBody>
      </p:sp>
      <p:sp>
        <p:nvSpPr>
          <p:cNvPr id="4" name="Slide Number Placeholder 3">
            <a:extLst>
              <a:ext uri="{FF2B5EF4-FFF2-40B4-BE49-F238E27FC236}">
                <a16:creationId xmlns:a16="http://schemas.microsoft.com/office/drawing/2014/main" id="{EFD37708-B654-E18A-A7FE-FF0C0C6EFBC3}"/>
              </a:ext>
            </a:extLst>
          </p:cNvPr>
          <p:cNvSpPr>
            <a:spLocks noGrp="1"/>
          </p:cNvSpPr>
          <p:nvPr>
            <p:ph type="sldNum" sz="quarter" idx="5"/>
          </p:nvPr>
        </p:nvSpPr>
        <p:spPr/>
        <p:txBody>
          <a:bodyPr/>
          <a:lstStyle/>
          <a:p>
            <a:fld id="{1D969A0E-3899-435C-BEDD-AB395C5FA4DA}" type="slidenum">
              <a:rPr lang="en-US" smtClean="0"/>
              <a:t>27</a:t>
            </a:fld>
            <a:endParaRPr lang="en-US"/>
          </a:p>
        </p:txBody>
      </p:sp>
    </p:spTree>
    <p:extLst>
      <p:ext uri="{BB962C8B-B14F-4D97-AF65-F5344CB8AC3E}">
        <p14:creationId xmlns:p14="http://schemas.microsoft.com/office/powerpoint/2010/main" val="23578665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967EB-3080-8699-0807-89F7A1D125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E4310E-AB24-1BD3-E9EA-7E86504C1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831312-813F-F7B8-E133-F24D32B01BE5}"/>
              </a:ext>
            </a:extLst>
          </p:cNvPr>
          <p:cNvSpPr>
            <a:spLocks noGrp="1"/>
          </p:cNvSpPr>
          <p:nvPr>
            <p:ph type="body" idx="1"/>
          </p:nvPr>
        </p:nvSpPr>
        <p:spPr/>
        <p:txBody>
          <a:bodyPr/>
          <a:lstStyle/>
          <a:p>
            <a:r>
              <a:rPr lang="en-US" sz="1800" b="0" i="0" u="none" strike="noStrike" dirty="0">
                <a:solidFill>
                  <a:srgbClr val="000000"/>
                </a:solidFill>
                <a:effectLst/>
                <a:latin typeface="Aptos Narrow" panose="020B0004020202020204" pitchFamily="34" charset="0"/>
              </a:rPr>
              <a:t>Teacher: Facilitate discussion​​. </a:t>
            </a:r>
            <a:r>
              <a:rPr lang="en-US" sz="2800" b="0" i="0" dirty="0">
                <a:solidFill>
                  <a:srgbClr val="444746"/>
                </a:solidFill>
                <a:effectLst/>
                <a:latin typeface="Google Sans"/>
              </a:rPr>
              <a:t>What do you think holds peripheral membrane proteins in place?</a:t>
            </a:r>
            <a:br>
              <a:rPr lang="en-US" sz="1800" b="0" i="0" u="none" strike="noStrike" dirty="0">
                <a:solidFill>
                  <a:srgbClr val="000000"/>
                </a:solidFill>
                <a:effectLst/>
                <a:latin typeface="Aptos Narrow" panose="020B0004020202020204" pitchFamily="34" charset="0"/>
              </a:rPr>
            </a:br>
            <a:br>
              <a:rPr lang="en-US" sz="1800" b="0" i="0" u="none" strike="noStrike" dirty="0">
                <a:solidFill>
                  <a:srgbClr val="000000"/>
                </a:solidFill>
                <a:effectLst/>
                <a:latin typeface="Aptos Narrow" panose="020B0004020202020204" pitchFamily="34" charset="0"/>
              </a:rPr>
            </a:br>
            <a:r>
              <a:rPr lang="en-US" sz="1800" b="0" i="0" u="none" strike="noStrike" dirty="0">
                <a:solidFill>
                  <a:srgbClr val="000000"/>
                </a:solidFill>
                <a:effectLst/>
                <a:latin typeface="Aptos Narrow" panose="020B0004020202020204" pitchFamily="34" charset="0"/>
              </a:rPr>
              <a:t>Student: Contribute to class discussion</a:t>
            </a:r>
            <a:endParaRPr lang="en-US" dirty="0"/>
          </a:p>
        </p:txBody>
      </p:sp>
      <p:sp>
        <p:nvSpPr>
          <p:cNvPr id="4" name="Slide Number Placeholder 3">
            <a:extLst>
              <a:ext uri="{FF2B5EF4-FFF2-40B4-BE49-F238E27FC236}">
                <a16:creationId xmlns:a16="http://schemas.microsoft.com/office/drawing/2014/main" id="{63BAF3BD-BD0B-D6DC-F62D-C12440DA6172}"/>
              </a:ext>
            </a:extLst>
          </p:cNvPr>
          <p:cNvSpPr>
            <a:spLocks noGrp="1"/>
          </p:cNvSpPr>
          <p:nvPr>
            <p:ph type="sldNum" sz="quarter" idx="5"/>
          </p:nvPr>
        </p:nvSpPr>
        <p:spPr/>
        <p:txBody>
          <a:bodyPr/>
          <a:lstStyle/>
          <a:p>
            <a:fld id="{1D969A0E-3899-435C-BEDD-AB395C5FA4DA}" type="slidenum">
              <a:rPr lang="en-US" smtClean="0"/>
              <a:t>28</a:t>
            </a:fld>
            <a:endParaRPr lang="en-US"/>
          </a:p>
        </p:txBody>
      </p:sp>
    </p:spTree>
    <p:extLst>
      <p:ext uri="{BB962C8B-B14F-4D97-AF65-F5344CB8AC3E}">
        <p14:creationId xmlns:p14="http://schemas.microsoft.com/office/powerpoint/2010/main" val="42603023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7FD7C-D70A-2B3D-CA67-192D9D20B7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6123F8-4432-915B-1ACB-51A5170981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5846F4-D250-8412-2C50-3B75A9C19671}"/>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Facilitate discussion​​</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Contribute to class discussion</a:t>
            </a:r>
            <a:endParaRPr lang="en-US"/>
          </a:p>
        </p:txBody>
      </p:sp>
      <p:sp>
        <p:nvSpPr>
          <p:cNvPr id="4" name="Slide Number Placeholder 3">
            <a:extLst>
              <a:ext uri="{FF2B5EF4-FFF2-40B4-BE49-F238E27FC236}">
                <a16:creationId xmlns:a16="http://schemas.microsoft.com/office/drawing/2014/main" id="{C63CDE42-DC47-A418-6E3A-8673AD763B97}"/>
              </a:ext>
            </a:extLst>
          </p:cNvPr>
          <p:cNvSpPr>
            <a:spLocks noGrp="1"/>
          </p:cNvSpPr>
          <p:nvPr>
            <p:ph type="sldNum" sz="quarter" idx="5"/>
          </p:nvPr>
        </p:nvSpPr>
        <p:spPr/>
        <p:txBody>
          <a:bodyPr/>
          <a:lstStyle/>
          <a:p>
            <a:fld id="{1D969A0E-3899-435C-BEDD-AB395C5FA4DA}" type="slidenum">
              <a:rPr lang="en-US" smtClean="0"/>
              <a:t>29</a:t>
            </a:fld>
            <a:endParaRPr lang="en-US"/>
          </a:p>
        </p:txBody>
      </p:sp>
    </p:spTree>
    <p:extLst>
      <p:ext uri="{BB962C8B-B14F-4D97-AF65-F5344CB8AC3E}">
        <p14:creationId xmlns:p14="http://schemas.microsoft.com/office/powerpoint/2010/main" val="348965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94FA8-F406-0B76-C21E-DE98F0EABF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47805B-12AE-FBA8-255F-FA90780356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B15EBC-DF92-8747-7BE0-F6AED0460AF3}"/>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F8B49292-6C50-963C-60C4-97B338CC9C44}"/>
              </a:ext>
            </a:extLst>
          </p:cNvPr>
          <p:cNvSpPr>
            <a:spLocks noGrp="1"/>
          </p:cNvSpPr>
          <p:nvPr>
            <p:ph type="sldNum" sz="quarter" idx="5"/>
          </p:nvPr>
        </p:nvSpPr>
        <p:spPr/>
        <p:txBody>
          <a:bodyPr/>
          <a:lstStyle/>
          <a:p>
            <a:fld id="{1D969A0E-3899-435C-BEDD-AB395C5FA4DA}" type="slidenum">
              <a:rPr lang="en-US" smtClean="0"/>
              <a:t>3</a:t>
            </a:fld>
            <a:endParaRPr lang="en-US"/>
          </a:p>
        </p:txBody>
      </p:sp>
    </p:spTree>
    <p:extLst>
      <p:ext uri="{BB962C8B-B14F-4D97-AF65-F5344CB8AC3E}">
        <p14:creationId xmlns:p14="http://schemas.microsoft.com/office/powerpoint/2010/main" val="7306551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1BED0-C122-24A5-F8E6-091F0551F0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FF7E20-FEA8-660F-9A96-A97CE78644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8361D1-FB7E-3A68-857D-A0852D21C4EC}"/>
              </a:ext>
            </a:extLst>
          </p:cNvPr>
          <p:cNvSpPr>
            <a:spLocks noGrp="1"/>
          </p:cNvSpPr>
          <p:nvPr>
            <p:ph type="body" idx="1"/>
          </p:nvPr>
        </p:nvSpPr>
        <p:spPr/>
        <p:txBody>
          <a:bodyPr/>
          <a:lstStyle/>
          <a:p>
            <a:r>
              <a:rPr lang="en-US"/>
              <a:t>Teacher: </a:t>
            </a:r>
          </a:p>
          <a:p>
            <a:endParaRPr lang="en-US"/>
          </a:p>
          <a:p>
            <a:r>
              <a:rPr lang="en"/>
              <a:t>Student:</a:t>
            </a:r>
            <a:endParaRPr lang="en-US"/>
          </a:p>
        </p:txBody>
      </p:sp>
      <p:sp>
        <p:nvSpPr>
          <p:cNvPr id="4" name="Slide Number Placeholder 3">
            <a:extLst>
              <a:ext uri="{FF2B5EF4-FFF2-40B4-BE49-F238E27FC236}">
                <a16:creationId xmlns:a16="http://schemas.microsoft.com/office/drawing/2014/main" id="{F19FE0C1-62D3-6BF7-EC61-9EB193B9AA5F}"/>
              </a:ext>
            </a:extLst>
          </p:cNvPr>
          <p:cNvSpPr>
            <a:spLocks noGrp="1"/>
          </p:cNvSpPr>
          <p:nvPr>
            <p:ph type="sldNum" sz="quarter" idx="5"/>
          </p:nvPr>
        </p:nvSpPr>
        <p:spPr/>
        <p:txBody>
          <a:bodyPr/>
          <a:lstStyle/>
          <a:p>
            <a:fld id="{1D969A0E-3899-435C-BEDD-AB395C5FA4DA}" type="slidenum">
              <a:rPr lang="en-US" smtClean="0"/>
              <a:t>30</a:t>
            </a:fld>
            <a:endParaRPr lang="en-US"/>
          </a:p>
        </p:txBody>
      </p:sp>
    </p:spTree>
    <p:extLst>
      <p:ext uri="{BB962C8B-B14F-4D97-AF65-F5344CB8AC3E}">
        <p14:creationId xmlns:p14="http://schemas.microsoft.com/office/powerpoint/2010/main" val="38503596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34A0D-CB16-96CD-6C96-E95EDECD08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10DC38-C9F9-EC33-474F-5EFCB2CB9C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5B41A9-B442-A995-F53F-39B93793F5BE}"/>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Have one partner hold the phone and scan the QR code and one person record your observations and questions.​​</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Write your observations in your notebook</a:t>
            </a:r>
            <a:endParaRPr lang="en-US" sz="2800"/>
          </a:p>
        </p:txBody>
      </p:sp>
      <p:sp>
        <p:nvSpPr>
          <p:cNvPr id="4" name="Slide Number Placeholder 3">
            <a:extLst>
              <a:ext uri="{FF2B5EF4-FFF2-40B4-BE49-F238E27FC236}">
                <a16:creationId xmlns:a16="http://schemas.microsoft.com/office/drawing/2014/main" id="{35A1F645-630B-579D-1BFD-CDCCF225CDCF}"/>
              </a:ext>
            </a:extLst>
          </p:cNvPr>
          <p:cNvSpPr>
            <a:spLocks noGrp="1"/>
          </p:cNvSpPr>
          <p:nvPr>
            <p:ph type="sldNum" sz="quarter" idx="5"/>
          </p:nvPr>
        </p:nvSpPr>
        <p:spPr/>
        <p:txBody>
          <a:bodyPr/>
          <a:lstStyle/>
          <a:p>
            <a:fld id="{1D969A0E-3899-435C-BEDD-AB395C5FA4DA}" type="slidenum">
              <a:rPr lang="en-US" smtClean="0"/>
              <a:t>31</a:t>
            </a:fld>
            <a:endParaRPr lang="en-US"/>
          </a:p>
        </p:txBody>
      </p:sp>
    </p:spTree>
    <p:extLst>
      <p:ext uri="{BB962C8B-B14F-4D97-AF65-F5344CB8AC3E}">
        <p14:creationId xmlns:p14="http://schemas.microsoft.com/office/powerpoint/2010/main" val="4187814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5F5B6-AB1F-A068-9F1B-B9E3E5299C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2300EB-6EE2-010E-37FC-E049C85FE9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5A1D1C-F903-4EED-6380-A1CD674718B6}"/>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Facilitate discussion​​</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Contribute to class discussion</a:t>
            </a:r>
            <a:endParaRPr lang="en-US"/>
          </a:p>
        </p:txBody>
      </p:sp>
      <p:sp>
        <p:nvSpPr>
          <p:cNvPr id="4" name="Slide Number Placeholder 3">
            <a:extLst>
              <a:ext uri="{FF2B5EF4-FFF2-40B4-BE49-F238E27FC236}">
                <a16:creationId xmlns:a16="http://schemas.microsoft.com/office/drawing/2014/main" id="{C1DB3AC1-1C2D-1043-C2B8-90B88F5832C1}"/>
              </a:ext>
            </a:extLst>
          </p:cNvPr>
          <p:cNvSpPr>
            <a:spLocks noGrp="1"/>
          </p:cNvSpPr>
          <p:nvPr>
            <p:ph type="sldNum" sz="quarter" idx="5"/>
          </p:nvPr>
        </p:nvSpPr>
        <p:spPr/>
        <p:txBody>
          <a:bodyPr/>
          <a:lstStyle/>
          <a:p>
            <a:fld id="{1D969A0E-3899-435C-BEDD-AB395C5FA4DA}" type="slidenum">
              <a:rPr lang="en-US" smtClean="0"/>
              <a:t>32</a:t>
            </a:fld>
            <a:endParaRPr lang="en-US"/>
          </a:p>
        </p:txBody>
      </p:sp>
    </p:spTree>
    <p:extLst>
      <p:ext uri="{BB962C8B-B14F-4D97-AF65-F5344CB8AC3E}">
        <p14:creationId xmlns:p14="http://schemas.microsoft.com/office/powerpoint/2010/main" val="8651763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ADE3C-F7F7-E98D-68FF-DA48AE46D7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614C39-0E8B-0110-E82A-8FDCAB0184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0A6C58-E5DE-EE3D-B656-294C00E8C7C7}"/>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Give students time to copy the table into their notebook. Alternatively, Print this slide off for students.​​</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Follow the onscreen prompt or tape the table into your notebook if it was provided as a handout.</a:t>
            </a:r>
            <a:endParaRPr lang="en-US"/>
          </a:p>
          <a:p>
            <a:endParaRPr lang="en-US"/>
          </a:p>
          <a:p>
            <a:endParaRPr lang="en-US"/>
          </a:p>
        </p:txBody>
      </p:sp>
      <p:sp>
        <p:nvSpPr>
          <p:cNvPr id="4" name="Slide Number Placeholder 3">
            <a:extLst>
              <a:ext uri="{FF2B5EF4-FFF2-40B4-BE49-F238E27FC236}">
                <a16:creationId xmlns:a16="http://schemas.microsoft.com/office/drawing/2014/main" id="{0AFC504C-3981-D8E3-6780-7E1E11BE0446}"/>
              </a:ext>
            </a:extLst>
          </p:cNvPr>
          <p:cNvSpPr>
            <a:spLocks noGrp="1"/>
          </p:cNvSpPr>
          <p:nvPr>
            <p:ph type="sldNum" sz="quarter" idx="5"/>
          </p:nvPr>
        </p:nvSpPr>
        <p:spPr/>
        <p:txBody>
          <a:bodyPr/>
          <a:lstStyle/>
          <a:p>
            <a:fld id="{1D969A0E-3899-435C-BEDD-AB395C5FA4DA}" type="slidenum">
              <a:rPr lang="en-US" smtClean="0"/>
              <a:t>33</a:t>
            </a:fld>
            <a:endParaRPr lang="en-US"/>
          </a:p>
        </p:txBody>
      </p:sp>
    </p:spTree>
    <p:extLst>
      <p:ext uri="{BB962C8B-B14F-4D97-AF65-F5344CB8AC3E}">
        <p14:creationId xmlns:p14="http://schemas.microsoft.com/office/powerpoint/2010/main" val="36951311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7E838-C631-7F89-A558-36AE8FF8D9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A3E3DA-0FE4-C82D-1B0A-165C869481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AA90DC-2D12-8E08-DECD-CFE31075AB46}"/>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Facilitate discussion​​</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Contribute to class discussion</a:t>
            </a:r>
            <a:endParaRPr lang="en-US"/>
          </a:p>
        </p:txBody>
      </p:sp>
      <p:sp>
        <p:nvSpPr>
          <p:cNvPr id="4" name="Slide Number Placeholder 3">
            <a:extLst>
              <a:ext uri="{FF2B5EF4-FFF2-40B4-BE49-F238E27FC236}">
                <a16:creationId xmlns:a16="http://schemas.microsoft.com/office/drawing/2014/main" id="{48BB74C5-5E7F-6CBF-035B-6A19FD1D0437}"/>
              </a:ext>
            </a:extLst>
          </p:cNvPr>
          <p:cNvSpPr>
            <a:spLocks noGrp="1"/>
          </p:cNvSpPr>
          <p:nvPr>
            <p:ph type="sldNum" sz="quarter" idx="5"/>
          </p:nvPr>
        </p:nvSpPr>
        <p:spPr/>
        <p:txBody>
          <a:bodyPr/>
          <a:lstStyle/>
          <a:p>
            <a:fld id="{1D969A0E-3899-435C-BEDD-AB395C5FA4DA}" type="slidenum">
              <a:rPr lang="en-US" smtClean="0"/>
              <a:t>34</a:t>
            </a:fld>
            <a:endParaRPr lang="en-US"/>
          </a:p>
        </p:txBody>
      </p:sp>
    </p:spTree>
    <p:extLst>
      <p:ext uri="{BB962C8B-B14F-4D97-AF65-F5344CB8AC3E}">
        <p14:creationId xmlns:p14="http://schemas.microsoft.com/office/powerpoint/2010/main" val="17612790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212D5-B24A-2AAA-8709-CC5AA84DAE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98E8BC-E458-2965-87B4-0BD1A6B166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F3B2FB-C251-F2BB-929F-8D37328E95B0}"/>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Facilitate discussion​​</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Contribute to class discussion</a:t>
            </a:r>
            <a:endParaRPr lang="en-US"/>
          </a:p>
        </p:txBody>
      </p:sp>
      <p:sp>
        <p:nvSpPr>
          <p:cNvPr id="4" name="Slide Number Placeholder 3">
            <a:extLst>
              <a:ext uri="{FF2B5EF4-FFF2-40B4-BE49-F238E27FC236}">
                <a16:creationId xmlns:a16="http://schemas.microsoft.com/office/drawing/2014/main" id="{CDE9458A-B4FD-DDB3-A401-30E4057F149E}"/>
              </a:ext>
            </a:extLst>
          </p:cNvPr>
          <p:cNvSpPr>
            <a:spLocks noGrp="1"/>
          </p:cNvSpPr>
          <p:nvPr>
            <p:ph type="sldNum" sz="quarter" idx="5"/>
          </p:nvPr>
        </p:nvSpPr>
        <p:spPr/>
        <p:txBody>
          <a:bodyPr/>
          <a:lstStyle/>
          <a:p>
            <a:fld id="{1D969A0E-3899-435C-BEDD-AB395C5FA4DA}" type="slidenum">
              <a:rPr lang="en-US" smtClean="0"/>
              <a:t>35</a:t>
            </a:fld>
            <a:endParaRPr lang="en-US"/>
          </a:p>
        </p:txBody>
      </p:sp>
    </p:spTree>
    <p:extLst>
      <p:ext uri="{BB962C8B-B14F-4D97-AF65-F5344CB8AC3E}">
        <p14:creationId xmlns:p14="http://schemas.microsoft.com/office/powerpoint/2010/main" val="22200306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AF6ED-FAFE-47B5-2CFE-1CDA1FF966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A5909-F189-17F5-C332-01D671520E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CECA9B-A682-9C77-EE09-AC30F0E1B800}"/>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Facilitate discussion​​</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Contribute to class discussion</a:t>
            </a:r>
            <a:endParaRPr lang="en-US"/>
          </a:p>
        </p:txBody>
      </p:sp>
      <p:sp>
        <p:nvSpPr>
          <p:cNvPr id="4" name="Slide Number Placeholder 3">
            <a:extLst>
              <a:ext uri="{FF2B5EF4-FFF2-40B4-BE49-F238E27FC236}">
                <a16:creationId xmlns:a16="http://schemas.microsoft.com/office/drawing/2014/main" id="{2DB5BF08-B7AF-2E90-B162-1DF71BFF525B}"/>
              </a:ext>
            </a:extLst>
          </p:cNvPr>
          <p:cNvSpPr>
            <a:spLocks noGrp="1"/>
          </p:cNvSpPr>
          <p:nvPr>
            <p:ph type="sldNum" sz="quarter" idx="5"/>
          </p:nvPr>
        </p:nvSpPr>
        <p:spPr/>
        <p:txBody>
          <a:bodyPr/>
          <a:lstStyle/>
          <a:p>
            <a:fld id="{1D969A0E-3899-435C-BEDD-AB395C5FA4DA}" type="slidenum">
              <a:rPr lang="en-US" smtClean="0"/>
              <a:t>36</a:t>
            </a:fld>
            <a:endParaRPr lang="en-US"/>
          </a:p>
        </p:txBody>
      </p:sp>
    </p:spTree>
    <p:extLst>
      <p:ext uri="{BB962C8B-B14F-4D97-AF65-F5344CB8AC3E}">
        <p14:creationId xmlns:p14="http://schemas.microsoft.com/office/powerpoint/2010/main" val="30819775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0F7F1-D77A-9D42-DDFB-4EDBC6D46D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CFB959-7576-F899-716E-196B7237E3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3DA11A-9D76-60C4-EAE0-69541EFE64C5}"/>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Give students time to copy the table into their notebook. Alternatively, Print this slide off for students.​​</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Follow the onscreen prompt or tape the table into your notebook if it was provided as a handout.</a:t>
            </a:r>
            <a:endParaRPr lang="en-US"/>
          </a:p>
          <a:p>
            <a:endParaRPr lang="en-US"/>
          </a:p>
          <a:p>
            <a:endParaRPr lang="en-US"/>
          </a:p>
        </p:txBody>
      </p:sp>
      <p:sp>
        <p:nvSpPr>
          <p:cNvPr id="4" name="Slide Number Placeholder 3">
            <a:extLst>
              <a:ext uri="{FF2B5EF4-FFF2-40B4-BE49-F238E27FC236}">
                <a16:creationId xmlns:a16="http://schemas.microsoft.com/office/drawing/2014/main" id="{F4D9CCE6-3F54-7B71-3698-7F680FEBA8A5}"/>
              </a:ext>
            </a:extLst>
          </p:cNvPr>
          <p:cNvSpPr>
            <a:spLocks noGrp="1"/>
          </p:cNvSpPr>
          <p:nvPr>
            <p:ph type="sldNum" sz="quarter" idx="5"/>
          </p:nvPr>
        </p:nvSpPr>
        <p:spPr/>
        <p:txBody>
          <a:bodyPr/>
          <a:lstStyle/>
          <a:p>
            <a:fld id="{1D969A0E-3899-435C-BEDD-AB395C5FA4DA}" type="slidenum">
              <a:rPr lang="en-US" smtClean="0"/>
              <a:t>37</a:t>
            </a:fld>
            <a:endParaRPr lang="en-US"/>
          </a:p>
        </p:txBody>
      </p:sp>
    </p:spTree>
    <p:extLst>
      <p:ext uri="{BB962C8B-B14F-4D97-AF65-F5344CB8AC3E}">
        <p14:creationId xmlns:p14="http://schemas.microsoft.com/office/powerpoint/2010/main" val="39754557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34DD0-91A0-DEC0-DC74-1977BEDB7A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880C9A-2C4D-BC9B-CCA7-677E4E9198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F7F25D-0998-FB28-01A5-8B8807C8BE38}"/>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Facilitate discussion​​</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Contribute to class discussion</a:t>
            </a:r>
            <a:endParaRPr lang="en-US"/>
          </a:p>
        </p:txBody>
      </p:sp>
      <p:sp>
        <p:nvSpPr>
          <p:cNvPr id="4" name="Slide Number Placeholder 3">
            <a:extLst>
              <a:ext uri="{FF2B5EF4-FFF2-40B4-BE49-F238E27FC236}">
                <a16:creationId xmlns:a16="http://schemas.microsoft.com/office/drawing/2014/main" id="{2CD099F2-72F9-5B05-9B72-2EB6135707BA}"/>
              </a:ext>
            </a:extLst>
          </p:cNvPr>
          <p:cNvSpPr>
            <a:spLocks noGrp="1"/>
          </p:cNvSpPr>
          <p:nvPr>
            <p:ph type="sldNum" sz="quarter" idx="5"/>
          </p:nvPr>
        </p:nvSpPr>
        <p:spPr/>
        <p:txBody>
          <a:bodyPr/>
          <a:lstStyle/>
          <a:p>
            <a:fld id="{1D969A0E-3899-435C-BEDD-AB395C5FA4DA}" type="slidenum">
              <a:rPr lang="en-US" smtClean="0"/>
              <a:t>38</a:t>
            </a:fld>
            <a:endParaRPr lang="en-US"/>
          </a:p>
        </p:txBody>
      </p:sp>
    </p:spTree>
    <p:extLst>
      <p:ext uri="{BB962C8B-B14F-4D97-AF65-F5344CB8AC3E}">
        <p14:creationId xmlns:p14="http://schemas.microsoft.com/office/powerpoint/2010/main" val="24682293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D5F72-CD57-FE85-DFB6-8BE54561F7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C02DB8-9023-066B-0A17-323ECE1E52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0C81DC-0E18-4658-C644-7A4E7AEE778C}"/>
              </a:ext>
            </a:extLst>
          </p:cNvPr>
          <p:cNvSpPr>
            <a:spLocks noGrp="1"/>
          </p:cNvSpPr>
          <p:nvPr>
            <p:ph type="body" idx="1"/>
          </p:nvPr>
        </p:nvSpPr>
        <p:spPr/>
        <p:txBody>
          <a:bodyPr/>
          <a:lstStyle/>
          <a:p>
            <a:r>
              <a:rPr lang="en-US" sz="1800" b="0" i="0" u="none" strike="noStrike" dirty="0">
                <a:solidFill>
                  <a:srgbClr val="000000"/>
                </a:solidFill>
                <a:effectLst/>
                <a:latin typeface="Aptos Narrow" panose="020B0004020202020204" pitchFamily="34" charset="0"/>
              </a:rPr>
              <a:t>Teacher: Give students time to examine the model​​. </a:t>
            </a:r>
            <a:r>
              <a:rPr lang="en-US" sz="2800" b="0" i="0" dirty="0">
                <a:solidFill>
                  <a:srgbClr val="444746"/>
                </a:solidFill>
                <a:effectLst/>
                <a:latin typeface="Google Sans"/>
              </a:rPr>
              <a:t>Note there are different places you might insert proteins in the model.</a:t>
            </a:r>
            <a:br>
              <a:rPr lang="en-US" sz="1800" b="0" i="0" u="none" strike="noStrike" dirty="0">
                <a:solidFill>
                  <a:srgbClr val="000000"/>
                </a:solidFill>
                <a:effectLst/>
                <a:latin typeface="Aptos Narrow" panose="020B0004020202020204" pitchFamily="34" charset="0"/>
              </a:rPr>
            </a:br>
            <a:br>
              <a:rPr lang="en-US" sz="1800" b="0" i="0" u="none" strike="noStrike" dirty="0">
                <a:solidFill>
                  <a:srgbClr val="000000"/>
                </a:solidFill>
                <a:effectLst/>
                <a:latin typeface="Aptos Narrow" panose="020B0004020202020204" pitchFamily="34" charset="0"/>
              </a:rPr>
            </a:br>
            <a:r>
              <a:rPr lang="en-US" sz="1800" b="0" i="0" u="none" strike="noStrike" dirty="0">
                <a:solidFill>
                  <a:srgbClr val="000000"/>
                </a:solidFill>
                <a:effectLst/>
                <a:latin typeface="Aptos Narrow" panose="020B0004020202020204" pitchFamily="34" charset="0"/>
              </a:rPr>
              <a:t>Student: Play! </a:t>
            </a:r>
            <a:endParaRPr lang="en-US" dirty="0"/>
          </a:p>
        </p:txBody>
      </p:sp>
      <p:sp>
        <p:nvSpPr>
          <p:cNvPr id="4" name="Slide Number Placeholder 3">
            <a:extLst>
              <a:ext uri="{FF2B5EF4-FFF2-40B4-BE49-F238E27FC236}">
                <a16:creationId xmlns:a16="http://schemas.microsoft.com/office/drawing/2014/main" id="{49A6ACC7-3A69-A97C-F07D-AE888E1E785E}"/>
              </a:ext>
            </a:extLst>
          </p:cNvPr>
          <p:cNvSpPr>
            <a:spLocks noGrp="1"/>
          </p:cNvSpPr>
          <p:nvPr>
            <p:ph type="sldNum" sz="quarter" idx="5"/>
          </p:nvPr>
        </p:nvSpPr>
        <p:spPr/>
        <p:txBody>
          <a:bodyPr/>
          <a:lstStyle/>
          <a:p>
            <a:fld id="{1D969A0E-3899-435C-BEDD-AB395C5FA4DA}" type="slidenum">
              <a:rPr lang="en-US" smtClean="0"/>
              <a:t>39</a:t>
            </a:fld>
            <a:endParaRPr lang="en-US"/>
          </a:p>
        </p:txBody>
      </p:sp>
    </p:spTree>
    <p:extLst>
      <p:ext uri="{BB962C8B-B14F-4D97-AF65-F5344CB8AC3E}">
        <p14:creationId xmlns:p14="http://schemas.microsoft.com/office/powerpoint/2010/main" val="1333395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4C4E8-61E9-1FE7-C343-91D3ACCBE3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FE74B-13C0-98BB-0D1E-495C690B74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931B32-6696-5BF5-0170-88013081C6F3}"/>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5EA0C079-5767-F4C1-D6BA-4497D6EFD3BF}"/>
              </a:ext>
            </a:extLst>
          </p:cNvPr>
          <p:cNvSpPr>
            <a:spLocks noGrp="1"/>
          </p:cNvSpPr>
          <p:nvPr>
            <p:ph type="sldNum" sz="quarter" idx="5"/>
          </p:nvPr>
        </p:nvSpPr>
        <p:spPr/>
        <p:txBody>
          <a:bodyPr/>
          <a:lstStyle/>
          <a:p>
            <a:fld id="{1D969A0E-3899-435C-BEDD-AB395C5FA4DA}" type="slidenum">
              <a:rPr lang="en-US" smtClean="0"/>
              <a:t>4</a:t>
            </a:fld>
            <a:endParaRPr lang="en-US"/>
          </a:p>
        </p:txBody>
      </p:sp>
    </p:spTree>
    <p:extLst>
      <p:ext uri="{BB962C8B-B14F-4D97-AF65-F5344CB8AC3E}">
        <p14:creationId xmlns:p14="http://schemas.microsoft.com/office/powerpoint/2010/main" val="9516693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E7E93-ABF2-7A4A-DA24-EBEC88E649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99E9E1-D2E8-6C94-DE6A-544836C06E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41CECD-6809-C38D-E190-DB28FDAE4080}"/>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Give students time to think and respond to the writing prompt​​</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Write a response in your notebook</a:t>
            </a:r>
            <a:endParaRPr lang="en-US"/>
          </a:p>
        </p:txBody>
      </p:sp>
      <p:sp>
        <p:nvSpPr>
          <p:cNvPr id="4" name="Slide Number Placeholder 3">
            <a:extLst>
              <a:ext uri="{FF2B5EF4-FFF2-40B4-BE49-F238E27FC236}">
                <a16:creationId xmlns:a16="http://schemas.microsoft.com/office/drawing/2014/main" id="{38A3A93B-4EDA-F8DB-7E49-23EF965E1AF9}"/>
              </a:ext>
            </a:extLst>
          </p:cNvPr>
          <p:cNvSpPr>
            <a:spLocks noGrp="1"/>
          </p:cNvSpPr>
          <p:nvPr>
            <p:ph type="sldNum" sz="quarter" idx="5"/>
          </p:nvPr>
        </p:nvSpPr>
        <p:spPr/>
        <p:txBody>
          <a:bodyPr/>
          <a:lstStyle/>
          <a:p>
            <a:fld id="{1D969A0E-3899-435C-BEDD-AB395C5FA4DA}" type="slidenum">
              <a:rPr lang="en-US" smtClean="0"/>
              <a:t>40</a:t>
            </a:fld>
            <a:endParaRPr lang="en-US"/>
          </a:p>
        </p:txBody>
      </p:sp>
    </p:spTree>
    <p:extLst>
      <p:ext uri="{BB962C8B-B14F-4D97-AF65-F5344CB8AC3E}">
        <p14:creationId xmlns:p14="http://schemas.microsoft.com/office/powerpoint/2010/main" val="6699904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F426B-E5CD-8E30-8129-D38DAC64A8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5FA9A2-B073-4B08-3F35-B20D87B72F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700334-D04A-8E72-80BE-19607B2A3D56}"/>
              </a:ext>
            </a:extLst>
          </p:cNvPr>
          <p:cNvSpPr>
            <a:spLocks noGrp="1"/>
          </p:cNvSpPr>
          <p:nvPr>
            <p:ph type="body" idx="1"/>
          </p:nvPr>
        </p:nvSpPr>
        <p:spPr/>
        <p:txBody>
          <a:bodyPr/>
          <a:lstStyle/>
          <a:p>
            <a:pPr rtl="0"/>
            <a:r>
              <a:rPr lang="en-US"/>
              <a:t>Teacher:  Students compare their models and point out similarities and differences.   Extending the membrane increases the surface for exchange.  Materials might move more quickly into the cell because there are more channels (or it could be more responsive if it has more receptors.)</a:t>
            </a:r>
            <a:br>
              <a:rPr lang="en-US"/>
            </a:br>
            <a:endParaRPr lang="en-US"/>
          </a:p>
          <a:p>
            <a:r>
              <a:rPr lang="en"/>
              <a:t>Student: Write a response in your notebook</a:t>
            </a:r>
            <a:endParaRPr lang="en-US"/>
          </a:p>
        </p:txBody>
      </p:sp>
      <p:sp>
        <p:nvSpPr>
          <p:cNvPr id="4" name="Slide Number Placeholder 3">
            <a:extLst>
              <a:ext uri="{FF2B5EF4-FFF2-40B4-BE49-F238E27FC236}">
                <a16:creationId xmlns:a16="http://schemas.microsoft.com/office/drawing/2014/main" id="{2E540FA9-9227-E284-CA48-A95ECCF5D0CB}"/>
              </a:ext>
            </a:extLst>
          </p:cNvPr>
          <p:cNvSpPr>
            <a:spLocks noGrp="1"/>
          </p:cNvSpPr>
          <p:nvPr>
            <p:ph type="sldNum" sz="quarter" idx="5"/>
          </p:nvPr>
        </p:nvSpPr>
        <p:spPr/>
        <p:txBody>
          <a:bodyPr/>
          <a:lstStyle/>
          <a:p>
            <a:fld id="{1D969A0E-3899-435C-BEDD-AB395C5FA4DA}" type="slidenum">
              <a:rPr lang="en-US" smtClean="0"/>
              <a:t>41</a:t>
            </a:fld>
            <a:endParaRPr lang="en-US"/>
          </a:p>
        </p:txBody>
      </p:sp>
    </p:spTree>
    <p:extLst>
      <p:ext uri="{BB962C8B-B14F-4D97-AF65-F5344CB8AC3E}">
        <p14:creationId xmlns:p14="http://schemas.microsoft.com/office/powerpoint/2010/main" val="11968889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DE405-E920-246E-CA34-565DE33961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7A1ED-DB5F-D1A8-B30B-856D3AD02A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B9B9E4-192F-F6C6-0648-C52D3FAD992E}"/>
              </a:ext>
            </a:extLst>
          </p:cNvPr>
          <p:cNvSpPr>
            <a:spLocks noGrp="1"/>
          </p:cNvSpPr>
          <p:nvPr>
            <p:ph type="body" idx="1"/>
          </p:nvPr>
        </p:nvSpPr>
        <p:spPr/>
        <p:txBody>
          <a:bodyPr/>
          <a:lstStyle/>
          <a:p>
            <a:pPr rtl="0"/>
            <a:r>
              <a:rPr lang="en-US"/>
              <a:t>Teacher:  Students compare their models and point out similarities and differences.   Extending the membrane increases the surface for exchange.  Materials might move more quickly into the cell because there are more channels (or it could be more responsive if it has more receptors.)</a:t>
            </a:r>
            <a:br>
              <a:rPr lang="en-US"/>
            </a:br>
            <a:endParaRPr lang="en-US"/>
          </a:p>
          <a:p>
            <a:r>
              <a:rPr lang="en"/>
              <a:t>Student: Discuss with your group or write a response in your notebook</a:t>
            </a:r>
            <a:endParaRPr lang="en-US"/>
          </a:p>
        </p:txBody>
      </p:sp>
      <p:sp>
        <p:nvSpPr>
          <p:cNvPr id="4" name="Slide Number Placeholder 3">
            <a:extLst>
              <a:ext uri="{FF2B5EF4-FFF2-40B4-BE49-F238E27FC236}">
                <a16:creationId xmlns:a16="http://schemas.microsoft.com/office/drawing/2014/main" id="{49C757E4-28EE-B3BE-C6A3-BBD2014B265C}"/>
              </a:ext>
            </a:extLst>
          </p:cNvPr>
          <p:cNvSpPr>
            <a:spLocks noGrp="1"/>
          </p:cNvSpPr>
          <p:nvPr>
            <p:ph type="sldNum" sz="quarter" idx="5"/>
          </p:nvPr>
        </p:nvSpPr>
        <p:spPr/>
        <p:txBody>
          <a:bodyPr/>
          <a:lstStyle/>
          <a:p>
            <a:fld id="{1D969A0E-3899-435C-BEDD-AB395C5FA4DA}" type="slidenum">
              <a:rPr lang="en-US" smtClean="0"/>
              <a:t>42</a:t>
            </a:fld>
            <a:endParaRPr lang="en-US"/>
          </a:p>
        </p:txBody>
      </p:sp>
    </p:spTree>
    <p:extLst>
      <p:ext uri="{BB962C8B-B14F-4D97-AF65-F5344CB8AC3E}">
        <p14:creationId xmlns:p14="http://schemas.microsoft.com/office/powerpoint/2010/main" val="5606852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6814C-E068-CE33-F06F-6D26B99F44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D32802-ABB4-A094-48C1-6D3EF49D5C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D703D3-239B-0BF9-FCD2-5338A2ACB83C}"/>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Give students time to think and respond to the writing prompt​​</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Write a response in your notebook</a:t>
            </a:r>
            <a:endParaRPr lang="en-US"/>
          </a:p>
        </p:txBody>
      </p:sp>
      <p:sp>
        <p:nvSpPr>
          <p:cNvPr id="4" name="Slide Number Placeholder 3">
            <a:extLst>
              <a:ext uri="{FF2B5EF4-FFF2-40B4-BE49-F238E27FC236}">
                <a16:creationId xmlns:a16="http://schemas.microsoft.com/office/drawing/2014/main" id="{6C777804-84DB-B779-36C0-C9BFD7ED294E}"/>
              </a:ext>
            </a:extLst>
          </p:cNvPr>
          <p:cNvSpPr>
            <a:spLocks noGrp="1"/>
          </p:cNvSpPr>
          <p:nvPr>
            <p:ph type="sldNum" sz="quarter" idx="5"/>
          </p:nvPr>
        </p:nvSpPr>
        <p:spPr/>
        <p:txBody>
          <a:bodyPr/>
          <a:lstStyle/>
          <a:p>
            <a:fld id="{1D969A0E-3899-435C-BEDD-AB395C5FA4DA}" type="slidenum">
              <a:rPr lang="en-US" smtClean="0"/>
              <a:t>43</a:t>
            </a:fld>
            <a:endParaRPr lang="en-US"/>
          </a:p>
        </p:txBody>
      </p:sp>
    </p:spTree>
    <p:extLst>
      <p:ext uri="{BB962C8B-B14F-4D97-AF65-F5344CB8AC3E}">
        <p14:creationId xmlns:p14="http://schemas.microsoft.com/office/powerpoint/2010/main" val="23446524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1D94E-4A45-E4EF-52B9-B9B6DBAB13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B356C2-6437-72B0-2F63-6B9DFEE20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C95E52-B7A1-E74E-7738-29915580C0F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Aptos Narrow" panose="020B0004020202020204" pitchFamily="34" charset="0"/>
              </a:rPr>
              <a:t>Teacher: Facilitate discussion​​</a:t>
            </a:r>
            <a:br>
              <a:rPr lang="en-US" sz="1800" b="0" i="0" u="none" strike="noStrike" dirty="0">
                <a:solidFill>
                  <a:srgbClr val="000000"/>
                </a:solidFill>
                <a:effectLst/>
                <a:latin typeface="Aptos Narrow" panose="020B0004020202020204" pitchFamily="34" charset="0"/>
              </a:rPr>
            </a:br>
            <a:br>
              <a:rPr lang="en-US" sz="1800" b="0" i="0" u="none" strike="noStrike" dirty="0">
                <a:solidFill>
                  <a:srgbClr val="000000"/>
                </a:solidFill>
                <a:effectLst/>
                <a:latin typeface="Aptos Narrow" panose="020B0004020202020204" pitchFamily="34" charset="0"/>
              </a:rPr>
            </a:br>
            <a:r>
              <a:rPr lang="en-US" sz="1800" b="0" i="0" u="none" strike="noStrike" dirty="0">
                <a:solidFill>
                  <a:srgbClr val="000000"/>
                </a:solidFill>
                <a:effectLst/>
                <a:latin typeface="Aptos Narrow" panose="020B0004020202020204" pitchFamily="34" charset="0"/>
              </a:rPr>
              <a:t>Student: Contribute to class discussion</a:t>
            </a:r>
            <a:endParaRPr lang="en-US" dirty="0"/>
          </a:p>
          <a:p>
            <a:endParaRPr lang="en-US" dirty="0"/>
          </a:p>
        </p:txBody>
      </p:sp>
      <p:sp>
        <p:nvSpPr>
          <p:cNvPr id="4" name="Slide Number Placeholder 3">
            <a:extLst>
              <a:ext uri="{FF2B5EF4-FFF2-40B4-BE49-F238E27FC236}">
                <a16:creationId xmlns:a16="http://schemas.microsoft.com/office/drawing/2014/main" id="{40288D58-50FC-89D4-7956-6BF0C8562E35}"/>
              </a:ext>
            </a:extLst>
          </p:cNvPr>
          <p:cNvSpPr>
            <a:spLocks noGrp="1"/>
          </p:cNvSpPr>
          <p:nvPr>
            <p:ph type="sldNum" sz="quarter" idx="5"/>
          </p:nvPr>
        </p:nvSpPr>
        <p:spPr/>
        <p:txBody>
          <a:bodyPr/>
          <a:lstStyle/>
          <a:p>
            <a:fld id="{1D969A0E-3899-435C-BEDD-AB395C5FA4DA}" type="slidenum">
              <a:rPr lang="en-US" smtClean="0"/>
              <a:t>44</a:t>
            </a:fld>
            <a:endParaRPr lang="en-US"/>
          </a:p>
        </p:txBody>
      </p:sp>
    </p:spTree>
    <p:extLst>
      <p:ext uri="{BB962C8B-B14F-4D97-AF65-F5344CB8AC3E}">
        <p14:creationId xmlns:p14="http://schemas.microsoft.com/office/powerpoint/2010/main" val="41192280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95566-E2C3-B21C-87AF-D41862A5EF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4713DC-5DD2-82E5-FACE-CBFCDCD3CA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EBA09E-7545-BD04-5C07-B45D6832D4ED}"/>
              </a:ext>
            </a:extLst>
          </p:cNvPr>
          <p:cNvSpPr>
            <a:spLocks noGrp="1"/>
          </p:cNvSpPr>
          <p:nvPr>
            <p:ph type="body" idx="1"/>
          </p:nvPr>
        </p:nvSpPr>
        <p:spPr/>
        <p:txBody>
          <a:bodyPr/>
          <a:lstStyle/>
          <a:p>
            <a:pPr rtl="0"/>
            <a:r>
              <a:rPr lang="en-US"/>
              <a:t>Teacher:  By freezing cells and fracturing them with a diamond knife that broke the bilayers apart, it became clear that protein was not organized on one uniform layer across the membranes.   Instead, proteins were inserted in the bilayer individually.  When the two bilayers were separated, the location of induvial proteins was revealed.  Think of the depressions like the imprint you leave behind on your pillow. The proteins allow specific molecules through (water passes through aquaporin and potassium uses a potassium specific channel.   What would the scientists have seen if the proteins were uniformly spread?  Why do you think this model is referred to as a mosaic?</a:t>
            </a:r>
            <a:br>
              <a:rPr lang="en-US"/>
            </a:br>
            <a:endParaRPr lang="en-US"/>
          </a:p>
          <a:p>
            <a:r>
              <a:rPr lang="en"/>
              <a:t>Student:  Describe how the image might look different if the protein was spread uniformly on both sides of the bilayer.   The fact that the inner and outer leaflet look different was a big clue!</a:t>
            </a:r>
            <a:endParaRPr lang="en-US"/>
          </a:p>
        </p:txBody>
      </p:sp>
      <p:sp>
        <p:nvSpPr>
          <p:cNvPr id="4" name="Slide Number Placeholder 3">
            <a:extLst>
              <a:ext uri="{FF2B5EF4-FFF2-40B4-BE49-F238E27FC236}">
                <a16:creationId xmlns:a16="http://schemas.microsoft.com/office/drawing/2014/main" id="{49900A7C-8D07-DEC6-AEE7-68B3EA34CB07}"/>
              </a:ext>
            </a:extLst>
          </p:cNvPr>
          <p:cNvSpPr>
            <a:spLocks noGrp="1"/>
          </p:cNvSpPr>
          <p:nvPr>
            <p:ph type="sldNum" sz="quarter" idx="5"/>
          </p:nvPr>
        </p:nvSpPr>
        <p:spPr/>
        <p:txBody>
          <a:bodyPr/>
          <a:lstStyle/>
          <a:p>
            <a:fld id="{1D969A0E-3899-435C-BEDD-AB395C5FA4DA}" type="slidenum">
              <a:rPr lang="en-US" smtClean="0"/>
              <a:t>45</a:t>
            </a:fld>
            <a:endParaRPr lang="en-US"/>
          </a:p>
        </p:txBody>
      </p:sp>
    </p:spTree>
    <p:extLst>
      <p:ext uri="{BB962C8B-B14F-4D97-AF65-F5344CB8AC3E}">
        <p14:creationId xmlns:p14="http://schemas.microsoft.com/office/powerpoint/2010/main" val="25879600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A0996-8D37-A35D-7F2D-039B852F5C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064689-2CC7-BE0A-9498-8A2D90F768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606D1D-CFD6-12C6-F2D2-5B57A68733A9}"/>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Allow students to explore the model ​​</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Closely examine the model and play</a:t>
            </a:r>
            <a:endParaRPr lang="en-US"/>
          </a:p>
        </p:txBody>
      </p:sp>
      <p:sp>
        <p:nvSpPr>
          <p:cNvPr id="4" name="Slide Number Placeholder 3">
            <a:extLst>
              <a:ext uri="{FF2B5EF4-FFF2-40B4-BE49-F238E27FC236}">
                <a16:creationId xmlns:a16="http://schemas.microsoft.com/office/drawing/2014/main" id="{399A25C6-2315-9CD6-F9D7-BABAA05124B7}"/>
              </a:ext>
            </a:extLst>
          </p:cNvPr>
          <p:cNvSpPr>
            <a:spLocks noGrp="1"/>
          </p:cNvSpPr>
          <p:nvPr>
            <p:ph type="sldNum" sz="quarter" idx="5"/>
          </p:nvPr>
        </p:nvSpPr>
        <p:spPr/>
        <p:txBody>
          <a:bodyPr/>
          <a:lstStyle/>
          <a:p>
            <a:fld id="{1D969A0E-3899-435C-BEDD-AB395C5FA4DA}" type="slidenum">
              <a:rPr lang="en-US" smtClean="0"/>
              <a:t>46</a:t>
            </a:fld>
            <a:endParaRPr lang="en-US"/>
          </a:p>
        </p:txBody>
      </p:sp>
    </p:spTree>
    <p:extLst>
      <p:ext uri="{BB962C8B-B14F-4D97-AF65-F5344CB8AC3E}">
        <p14:creationId xmlns:p14="http://schemas.microsoft.com/office/powerpoint/2010/main" val="26782611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2BBE2-B8BE-0CE8-B4EA-613097E5B4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C1D853-B10A-3B13-E933-F0F20975B7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011A94-2A8A-6236-7859-966CE071CB1A}"/>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013AB574-9F18-27C4-CCF6-C3358CB1B87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87802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EEB0E-D7B1-F527-AF47-F30FFF7E01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19BD54-85F0-3A8B-29FF-914B0EA1B9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5A98BB-7238-EE5E-ED6A-6888FB31A4CF}"/>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Facilitate discussion​​</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Contribute to class discussion</a:t>
            </a:r>
            <a:endParaRPr lang="en-US"/>
          </a:p>
        </p:txBody>
      </p:sp>
      <p:sp>
        <p:nvSpPr>
          <p:cNvPr id="4" name="Slide Number Placeholder 3">
            <a:extLst>
              <a:ext uri="{FF2B5EF4-FFF2-40B4-BE49-F238E27FC236}">
                <a16:creationId xmlns:a16="http://schemas.microsoft.com/office/drawing/2014/main" id="{837B7C39-67AD-A8C1-0EA4-03995E535B78}"/>
              </a:ext>
            </a:extLst>
          </p:cNvPr>
          <p:cNvSpPr>
            <a:spLocks noGrp="1"/>
          </p:cNvSpPr>
          <p:nvPr>
            <p:ph type="sldNum" sz="quarter" idx="5"/>
          </p:nvPr>
        </p:nvSpPr>
        <p:spPr/>
        <p:txBody>
          <a:bodyPr/>
          <a:lstStyle/>
          <a:p>
            <a:fld id="{1D969A0E-3899-435C-BEDD-AB395C5FA4DA}" type="slidenum">
              <a:rPr lang="en-US" smtClean="0"/>
              <a:t>48</a:t>
            </a:fld>
            <a:endParaRPr lang="en-US"/>
          </a:p>
        </p:txBody>
      </p:sp>
    </p:spTree>
    <p:extLst>
      <p:ext uri="{BB962C8B-B14F-4D97-AF65-F5344CB8AC3E}">
        <p14:creationId xmlns:p14="http://schemas.microsoft.com/office/powerpoint/2010/main" val="9824394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8F78C-9797-3516-9E91-945D3C6D14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3F4BC1-1577-825D-A312-86AF7660CA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93417B-4E2F-4E6E-5FE9-9B2F59F0A59C}"/>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Facilitate discussion​​</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Contribute to class discussion</a:t>
            </a:r>
            <a:endParaRPr lang="en-US"/>
          </a:p>
        </p:txBody>
      </p:sp>
      <p:sp>
        <p:nvSpPr>
          <p:cNvPr id="4" name="Slide Number Placeholder 3">
            <a:extLst>
              <a:ext uri="{FF2B5EF4-FFF2-40B4-BE49-F238E27FC236}">
                <a16:creationId xmlns:a16="http://schemas.microsoft.com/office/drawing/2014/main" id="{44022BEA-5A44-CD6A-79B1-B0C646AEE839}"/>
              </a:ext>
            </a:extLst>
          </p:cNvPr>
          <p:cNvSpPr>
            <a:spLocks noGrp="1"/>
          </p:cNvSpPr>
          <p:nvPr>
            <p:ph type="sldNum" sz="quarter" idx="5"/>
          </p:nvPr>
        </p:nvSpPr>
        <p:spPr/>
        <p:txBody>
          <a:bodyPr/>
          <a:lstStyle/>
          <a:p>
            <a:fld id="{1D969A0E-3899-435C-BEDD-AB395C5FA4DA}" type="slidenum">
              <a:rPr lang="en-US" smtClean="0"/>
              <a:t>49</a:t>
            </a:fld>
            <a:endParaRPr lang="en-US"/>
          </a:p>
        </p:txBody>
      </p:sp>
    </p:spTree>
    <p:extLst>
      <p:ext uri="{BB962C8B-B14F-4D97-AF65-F5344CB8AC3E}">
        <p14:creationId xmlns:p14="http://schemas.microsoft.com/office/powerpoint/2010/main" val="1035462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699830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A4A90-CF51-4447-DBB6-551C7187BE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35C517-82A9-91E6-F252-EF914B0273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07362F-20A9-6F77-5DA9-094E7FCA7CD1}"/>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Facilitate discussion​​</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Contribute to class discussion</a:t>
            </a:r>
            <a:endParaRPr lang="en-US"/>
          </a:p>
        </p:txBody>
      </p:sp>
      <p:sp>
        <p:nvSpPr>
          <p:cNvPr id="4" name="Slide Number Placeholder 3">
            <a:extLst>
              <a:ext uri="{FF2B5EF4-FFF2-40B4-BE49-F238E27FC236}">
                <a16:creationId xmlns:a16="http://schemas.microsoft.com/office/drawing/2014/main" id="{65120849-1AEB-2DF0-656C-992AF1A974DC}"/>
              </a:ext>
            </a:extLst>
          </p:cNvPr>
          <p:cNvSpPr>
            <a:spLocks noGrp="1"/>
          </p:cNvSpPr>
          <p:nvPr>
            <p:ph type="sldNum" sz="quarter" idx="5"/>
          </p:nvPr>
        </p:nvSpPr>
        <p:spPr/>
        <p:txBody>
          <a:bodyPr/>
          <a:lstStyle/>
          <a:p>
            <a:fld id="{1D969A0E-3899-435C-BEDD-AB395C5FA4DA}" type="slidenum">
              <a:rPr lang="en-US" smtClean="0"/>
              <a:t>50</a:t>
            </a:fld>
            <a:endParaRPr lang="en-US"/>
          </a:p>
        </p:txBody>
      </p:sp>
    </p:spTree>
    <p:extLst>
      <p:ext uri="{BB962C8B-B14F-4D97-AF65-F5344CB8AC3E}">
        <p14:creationId xmlns:p14="http://schemas.microsoft.com/office/powerpoint/2010/main" val="134832593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B90F7-C755-5FD2-0DF7-ACE1F9B817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037555-6C62-98A7-8DA9-6A16DA4CED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A9EB2C-28F9-4AC2-B8B0-824E0F6DF84E}"/>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Facilitate discussion​​</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Contribute to class discussion</a:t>
            </a:r>
            <a:endParaRPr lang="en-US"/>
          </a:p>
        </p:txBody>
      </p:sp>
      <p:sp>
        <p:nvSpPr>
          <p:cNvPr id="4" name="Slide Number Placeholder 3">
            <a:extLst>
              <a:ext uri="{FF2B5EF4-FFF2-40B4-BE49-F238E27FC236}">
                <a16:creationId xmlns:a16="http://schemas.microsoft.com/office/drawing/2014/main" id="{B2639570-C503-6075-8688-C965E8AD339C}"/>
              </a:ext>
            </a:extLst>
          </p:cNvPr>
          <p:cNvSpPr>
            <a:spLocks noGrp="1"/>
          </p:cNvSpPr>
          <p:nvPr>
            <p:ph type="sldNum" sz="quarter" idx="5"/>
          </p:nvPr>
        </p:nvSpPr>
        <p:spPr/>
        <p:txBody>
          <a:bodyPr/>
          <a:lstStyle/>
          <a:p>
            <a:fld id="{1D969A0E-3899-435C-BEDD-AB395C5FA4DA}" type="slidenum">
              <a:rPr lang="en-US" smtClean="0"/>
              <a:t>51</a:t>
            </a:fld>
            <a:endParaRPr lang="en-US"/>
          </a:p>
        </p:txBody>
      </p:sp>
    </p:spTree>
    <p:extLst>
      <p:ext uri="{BB962C8B-B14F-4D97-AF65-F5344CB8AC3E}">
        <p14:creationId xmlns:p14="http://schemas.microsoft.com/office/powerpoint/2010/main" val="400419750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538B7-7C34-9B14-6620-58AD951BF8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5580A7-D4B6-4225-4490-2DBE772BC2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DD218F-274C-4067-1C80-0E5ECFB0C729}"/>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Facilitate discussion​​</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Contribute to class discussion</a:t>
            </a:r>
            <a:endParaRPr lang="en-US"/>
          </a:p>
        </p:txBody>
      </p:sp>
      <p:sp>
        <p:nvSpPr>
          <p:cNvPr id="4" name="Slide Number Placeholder 3">
            <a:extLst>
              <a:ext uri="{FF2B5EF4-FFF2-40B4-BE49-F238E27FC236}">
                <a16:creationId xmlns:a16="http://schemas.microsoft.com/office/drawing/2014/main" id="{70E699BB-77F7-48A7-DFF7-ED3AF18278CD}"/>
              </a:ext>
            </a:extLst>
          </p:cNvPr>
          <p:cNvSpPr>
            <a:spLocks noGrp="1"/>
          </p:cNvSpPr>
          <p:nvPr>
            <p:ph type="sldNum" sz="quarter" idx="5"/>
          </p:nvPr>
        </p:nvSpPr>
        <p:spPr/>
        <p:txBody>
          <a:bodyPr/>
          <a:lstStyle/>
          <a:p>
            <a:fld id="{1D969A0E-3899-435C-BEDD-AB395C5FA4DA}" type="slidenum">
              <a:rPr lang="en-US" smtClean="0"/>
              <a:t>52</a:t>
            </a:fld>
            <a:endParaRPr lang="en-US"/>
          </a:p>
        </p:txBody>
      </p:sp>
    </p:spTree>
    <p:extLst>
      <p:ext uri="{BB962C8B-B14F-4D97-AF65-F5344CB8AC3E}">
        <p14:creationId xmlns:p14="http://schemas.microsoft.com/office/powerpoint/2010/main" val="147929357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0646E-88FB-3CAE-5714-C94B879439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B743E2-ED64-FA03-53C6-7440615C71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0F23F2-245F-A068-E36A-BDC320C7F3C4}"/>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Facilitate discussion​​</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Contribute to class discussion</a:t>
            </a:r>
            <a:endParaRPr lang="en-US"/>
          </a:p>
        </p:txBody>
      </p:sp>
      <p:sp>
        <p:nvSpPr>
          <p:cNvPr id="4" name="Slide Number Placeholder 3">
            <a:extLst>
              <a:ext uri="{FF2B5EF4-FFF2-40B4-BE49-F238E27FC236}">
                <a16:creationId xmlns:a16="http://schemas.microsoft.com/office/drawing/2014/main" id="{EA73FF2D-7AB7-DBBB-87C6-F3A4716943CF}"/>
              </a:ext>
            </a:extLst>
          </p:cNvPr>
          <p:cNvSpPr>
            <a:spLocks noGrp="1"/>
          </p:cNvSpPr>
          <p:nvPr>
            <p:ph type="sldNum" sz="quarter" idx="5"/>
          </p:nvPr>
        </p:nvSpPr>
        <p:spPr/>
        <p:txBody>
          <a:bodyPr/>
          <a:lstStyle/>
          <a:p>
            <a:fld id="{1D969A0E-3899-435C-BEDD-AB395C5FA4DA}" type="slidenum">
              <a:rPr lang="en-US" smtClean="0"/>
              <a:t>53</a:t>
            </a:fld>
            <a:endParaRPr lang="en-US"/>
          </a:p>
        </p:txBody>
      </p:sp>
    </p:spTree>
    <p:extLst>
      <p:ext uri="{BB962C8B-B14F-4D97-AF65-F5344CB8AC3E}">
        <p14:creationId xmlns:p14="http://schemas.microsoft.com/office/powerpoint/2010/main" val="347089280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830DA-DA33-8A1A-C039-5D3CE2942D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8658BE-3544-BDD5-78FE-6F9616AAAB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E82120-CF4D-B33B-03EB-4383A77E5004}"/>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0C4ED25C-332A-6B1F-25FF-715A57BFD13A}"/>
              </a:ext>
            </a:extLst>
          </p:cNvPr>
          <p:cNvSpPr>
            <a:spLocks noGrp="1"/>
          </p:cNvSpPr>
          <p:nvPr>
            <p:ph type="sldNum" sz="quarter" idx="5"/>
          </p:nvPr>
        </p:nvSpPr>
        <p:spPr/>
        <p:txBody>
          <a:bodyPr/>
          <a:lstStyle/>
          <a:p>
            <a:fld id="{1D969A0E-3899-435C-BEDD-AB395C5FA4DA}" type="slidenum">
              <a:rPr lang="en-US" smtClean="0"/>
              <a:t>54</a:t>
            </a:fld>
            <a:endParaRPr lang="en-US"/>
          </a:p>
        </p:txBody>
      </p:sp>
    </p:spTree>
    <p:extLst>
      <p:ext uri="{BB962C8B-B14F-4D97-AF65-F5344CB8AC3E}">
        <p14:creationId xmlns:p14="http://schemas.microsoft.com/office/powerpoint/2010/main" val="253601076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E69D8-9C79-4092-E109-715DB2CDCF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EE08F6-12B7-CB7F-6060-C075DF931A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463ABF-45C5-857C-DF34-09D9329FFE09}"/>
              </a:ext>
            </a:extLst>
          </p:cNvPr>
          <p:cNvSpPr>
            <a:spLocks noGrp="1"/>
          </p:cNvSpPr>
          <p:nvPr>
            <p:ph type="body" idx="1"/>
          </p:nvPr>
        </p:nvSpPr>
        <p:spPr/>
        <p:txBody>
          <a:bodyPr/>
          <a:lstStyle/>
          <a:p>
            <a:r>
              <a:rPr lang="en-US" sz="1800" b="0" i="0" u="none" strike="noStrike" dirty="0">
                <a:solidFill>
                  <a:srgbClr val="000000"/>
                </a:solidFill>
                <a:effectLst/>
                <a:latin typeface="Aptos Narrow" panose="020B0004020202020204" pitchFamily="34" charset="0"/>
              </a:rPr>
              <a:t>Teacher: </a:t>
            </a:r>
            <a:r>
              <a:rPr lang="en-US" sz="2800" b="0" i="0" dirty="0">
                <a:solidFill>
                  <a:srgbClr val="444746"/>
                </a:solidFill>
                <a:effectLst/>
                <a:latin typeface="Google Sans"/>
              </a:rPr>
              <a:t>Discuss your ideas with a partner.   Explain what you learned from your discussion in your notebook.</a:t>
            </a:r>
          </a:p>
          <a:p>
            <a:endParaRPr lang="en-US" sz="2800" b="0" i="0" u="none" strike="noStrike" dirty="0">
              <a:solidFill>
                <a:srgbClr val="444746"/>
              </a:solidFill>
              <a:effectLst/>
              <a:latin typeface="Google Sans"/>
            </a:endParaRPr>
          </a:p>
          <a:p>
            <a:r>
              <a:rPr lang="en-US" sz="1800" b="0" i="0" u="none" strike="noStrike" dirty="0">
                <a:solidFill>
                  <a:srgbClr val="000000"/>
                </a:solidFill>
                <a:effectLst/>
                <a:latin typeface="Aptos Narrow" panose="020B0004020202020204" pitchFamily="34" charset="0"/>
              </a:rPr>
              <a:t>Student: Write a response in your notebook</a:t>
            </a:r>
            <a:endParaRPr lang="en-US" dirty="0"/>
          </a:p>
        </p:txBody>
      </p:sp>
      <p:sp>
        <p:nvSpPr>
          <p:cNvPr id="4" name="Slide Number Placeholder 3">
            <a:extLst>
              <a:ext uri="{FF2B5EF4-FFF2-40B4-BE49-F238E27FC236}">
                <a16:creationId xmlns:a16="http://schemas.microsoft.com/office/drawing/2014/main" id="{B3C48001-DB58-2C41-ADC4-79EB0BF86428}"/>
              </a:ext>
            </a:extLst>
          </p:cNvPr>
          <p:cNvSpPr>
            <a:spLocks noGrp="1"/>
          </p:cNvSpPr>
          <p:nvPr>
            <p:ph type="sldNum" sz="quarter" idx="5"/>
          </p:nvPr>
        </p:nvSpPr>
        <p:spPr/>
        <p:txBody>
          <a:bodyPr/>
          <a:lstStyle/>
          <a:p>
            <a:fld id="{1D969A0E-3899-435C-BEDD-AB395C5FA4DA}" type="slidenum">
              <a:rPr lang="en-US" smtClean="0"/>
              <a:t>55</a:t>
            </a:fld>
            <a:endParaRPr lang="en-US"/>
          </a:p>
        </p:txBody>
      </p:sp>
    </p:spTree>
    <p:extLst>
      <p:ext uri="{BB962C8B-B14F-4D97-AF65-F5344CB8AC3E}">
        <p14:creationId xmlns:p14="http://schemas.microsoft.com/office/powerpoint/2010/main" val="42302604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3D1D-F266-620E-44A4-D10F94D7A7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F58B3A-13FF-B586-A202-7C182D8EDE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DDE057-AFD4-697F-FA7C-8A7E2AF7514B}"/>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Give students time to think and respond to the writing prompt​​</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Write a response in your notebook</a:t>
            </a:r>
            <a:endParaRPr lang="en-US"/>
          </a:p>
        </p:txBody>
      </p:sp>
      <p:sp>
        <p:nvSpPr>
          <p:cNvPr id="4" name="Slide Number Placeholder 3">
            <a:extLst>
              <a:ext uri="{FF2B5EF4-FFF2-40B4-BE49-F238E27FC236}">
                <a16:creationId xmlns:a16="http://schemas.microsoft.com/office/drawing/2014/main" id="{A0F82684-1E77-94DD-6EB4-44213A7DB16C}"/>
              </a:ext>
            </a:extLst>
          </p:cNvPr>
          <p:cNvSpPr>
            <a:spLocks noGrp="1"/>
          </p:cNvSpPr>
          <p:nvPr>
            <p:ph type="sldNum" sz="quarter" idx="5"/>
          </p:nvPr>
        </p:nvSpPr>
        <p:spPr/>
        <p:txBody>
          <a:bodyPr/>
          <a:lstStyle/>
          <a:p>
            <a:fld id="{1D969A0E-3899-435C-BEDD-AB395C5FA4DA}" type="slidenum">
              <a:rPr lang="en-US" smtClean="0"/>
              <a:t>56</a:t>
            </a:fld>
            <a:endParaRPr lang="en-US"/>
          </a:p>
        </p:txBody>
      </p:sp>
    </p:spTree>
    <p:extLst>
      <p:ext uri="{BB962C8B-B14F-4D97-AF65-F5344CB8AC3E}">
        <p14:creationId xmlns:p14="http://schemas.microsoft.com/office/powerpoint/2010/main" val="318635360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3F219-DADC-0AC6-256E-EF06FEACEE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0D988C-07E6-D5AB-4C47-F2D19E9E79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62279F-9B65-43AC-4D99-74A1673C5BCB}"/>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Give students time to think and respond to the writing prompt​​</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Write a response in your notebook</a:t>
            </a:r>
            <a:endParaRPr lang="en-US"/>
          </a:p>
        </p:txBody>
      </p:sp>
      <p:sp>
        <p:nvSpPr>
          <p:cNvPr id="4" name="Slide Number Placeholder 3">
            <a:extLst>
              <a:ext uri="{FF2B5EF4-FFF2-40B4-BE49-F238E27FC236}">
                <a16:creationId xmlns:a16="http://schemas.microsoft.com/office/drawing/2014/main" id="{6012E4A8-E4A2-8753-C43A-EB2A18B0536A}"/>
              </a:ext>
            </a:extLst>
          </p:cNvPr>
          <p:cNvSpPr>
            <a:spLocks noGrp="1"/>
          </p:cNvSpPr>
          <p:nvPr>
            <p:ph type="sldNum" sz="quarter" idx="5"/>
          </p:nvPr>
        </p:nvSpPr>
        <p:spPr/>
        <p:txBody>
          <a:bodyPr/>
          <a:lstStyle/>
          <a:p>
            <a:fld id="{1D969A0E-3899-435C-BEDD-AB395C5FA4DA}" type="slidenum">
              <a:rPr lang="en-US" smtClean="0"/>
              <a:t>57</a:t>
            </a:fld>
            <a:endParaRPr lang="en-US"/>
          </a:p>
        </p:txBody>
      </p:sp>
    </p:spTree>
    <p:extLst>
      <p:ext uri="{BB962C8B-B14F-4D97-AF65-F5344CB8AC3E}">
        <p14:creationId xmlns:p14="http://schemas.microsoft.com/office/powerpoint/2010/main" val="3448976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969A0E-3899-435C-BEDD-AB395C5FA4DA}" type="slidenum">
              <a:rPr lang="en-US" smtClean="0"/>
              <a:t>6</a:t>
            </a:fld>
            <a:endParaRPr lang="en-US"/>
          </a:p>
        </p:txBody>
      </p:sp>
    </p:spTree>
    <p:extLst>
      <p:ext uri="{BB962C8B-B14F-4D97-AF65-F5344CB8AC3E}">
        <p14:creationId xmlns:p14="http://schemas.microsoft.com/office/powerpoint/2010/main" val="3655547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9636C-9794-4614-5B80-ECFC9B3EC6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0D22D8-37D7-D05F-2019-48894C0033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3A8175-B448-6DA7-65C6-7F44008CF3C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a:solidFill>
                  <a:srgbClr val="000000"/>
                </a:solidFill>
                <a:effectLst/>
                <a:latin typeface="Aptos Narrow" panose="020B0004020202020204" pitchFamily="34" charset="0"/>
              </a:rPr>
              <a:t>Teacher: Give students an appropriate amount of time to think, discuss with a partner or small group, and write a response to the prompts.​​ </a:t>
            </a:r>
            <a:r>
              <a:rPr lang="en-US" sz="1800"/>
              <a:t>Record a list on the board.</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Compare and contrast. Discuss your ideas with a partner or small group. Write a response to the prompts in your notebook.</a:t>
            </a:r>
            <a:endParaRPr lang="en-US"/>
          </a:p>
          <a:p>
            <a:endParaRPr lang="en-US"/>
          </a:p>
          <a:p>
            <a:endParaRPr lang="en-US"/>
          </a:p>
          <a:p>
            <a:endParaRPr lang="en-US"/>
          </a:p>
        </p:txBody>
      </p:sp>
      <p:sp>
        <p:nvSpPr>
          <p:cNvPr id="4" name="Slide Number Placeholder 3">
            <a:extLst>
              <a:ext uri="{FF2B5EF4-FFF2-40B4-BE49-F238E27FC236}">
                <a16:creationId xmlns:a16="http://schemas.microsoft.com/office/drawing/2014/main" id="{60DA4BE9-7877-3F57-9B18-B71130EA5A75}"/>
              </a:ext>
            </a:extLst>
          </p:cNvPr>
          <p:cNvSpPr>
            <a:spLocks noGrp="1"/>
          </p:cNvSpPr>
          <p:nvPr>
            <p:ph type="sldNum" sz="quarter" idx="5"/>
          </p:nvPr>
        </p:nvSpPr>
        <p:spPr/>
        <p:txBody>
          <a:bodyPr/>
          <a:lstStyle/>
          <a:p>
            <a:fld id="{1D969A0E-3899-435C-BEDD-AB395C5FA4DA}" type="slidenum">
              <a:rPr lang="en-US" smtClean="0"/>
              <a:t>7</a:t>
            </a:fld>
            <a:endParaRPr lang="en-US"/>
          </a:p>
        </p:txBody>
      </p:sp>
    </p:spTree>
    <p:extLst>
      <p:ext uri="{BB962C8B-B14F-4D97-AF65-F5344CB8AC3E}">
        <p14:creationId xmlns:p14="http://schemas.microsoft.com/office/powerpoint/2010/main" val="2232444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6529A-50D7-F9A5-972C-2F794F73E5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20715A-BD86-C693-7E9C-91DF32EEF8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4BF826-7881-80D2-0A2E-F81348E6B3CF}"/>
              </a:ext>
            </a:extLst>
          </p:cNvPr>
          <p:cNvSpPr>
            <a:spLocks noGrp="1"/>
          </p:cNvSpPr>
          <p:nvPr>
            <p:ph type="body" idx="1"/>
          </p:nvPr>
        </p:nvSpPr>
        <p:spPr/>
        <p:txBody>
          <a:bodyPr/>
          <a:lstStyle/>
          <a:p>
            <a:r>
              <a:rPr lang="en-US" sz="1800" dirty="0"/>
              <a:t>Teacher: Facilitate discussion until they identify cell membranes. </a:t>
            </a:r>
          </a:p>
          <a:p>
            <a:endParaRPr lang="en-US" sz="1800" dirty="0"/>
          </a:p>
          <a:p>
            <a:r>
              <a:rPr lang="en-US" sz="1800" dirty="0"/>
              <a:t>Students:  Contribute to class discussion.   </a:t>
            </a: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9D27594D-6C4E-D9D3-8D71-E66B5E70D9DB}"/>
              </a:ext>
            </a:extLst>
          </p:cNvPr>
          <p:cNvSpPr>
            <a:spLocks noGrp="1"/>
          </p:cNvSpPr>
          <p:nvPr>
            <p:ph type="sldNum" sz="quarter" idx="5"/>
          </p:nvPr>
        </p:nvSpPr>
        <p:spPr/>
        <p:txBody>
          <a:bodyPr/>
          <a:lstStyle/>
          <a:p>
            <a:fld id="{1D969A0E-3899-435C-BEDD-AB395C5FA4DA}" type="slidenum">
              <a:rPr lang="en-US" smtClean="0"/>
              <a:t>8</a:t>
            </a:fld>
            <a:endParaRPr lang="en-US"/>
          </a:p>
        </p:txBody>
      </p:sp>
    </p:spTree>
    <p:extLst>
      <p:ext uri="{BB962C8B-B14F-4D97-AF65-F5344CB8AC3E}">
        <p14:creationId xmlns:p14="http://schemas.microsoft.com/office/powerpoint/2010/main" val="527639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103FE-E802-F2C3-D275-3C5826C1E5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E0661E-85A6-562A-F74F-2CB4995C85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E5BEF4-CAAD-44C2-8518-CE73CDC78A88}"/>
              </a:ext>
            </a:extLst>
          </p:cNvPr>
          <p:cNvSpPr>
            <a:spLocks noGrp="1"/>
          </p:cNvSpPr>
          <p:nvPr>
            <p:ph type="body" idx="1"/>
          </p:nvPr>
        </p:nvSpPr>
        <p:spPr/>
        <p:txBody>
          <a:bodyPr/>
          <a:lstStyle/>
          <a:p>
            <a:r>
              <a:rPr lang="en-US" sz="1800" b="0" i="0" u="none" strike="noStrike">
                <a:solidFill>
                  <a:srgbClr val="000000"/>
                </a:solidFill>
                <a:effectLst/>
                <a:latin typeface="Aptos Narrow" panose="020B0004020202020204" pitchFamily="34" charset="0"/>
              </a:rPr>
              <a:t>Teacher: Give students time to copy the table into their notebook. Alternatively, Print this slide off for students.​​</a:t>
            </a:r>
            <a:br>
              <a:rPr lang="en-US" sz="1800" b="0" i="0" u="none" strike="noStrike">
                <a:solidFill>
                  <a:srgbClr val="000000"/>
                </a:solidFill>
                <a:effectLst/>
                <a:latin typeface="Aptos Narrow" panose="020B0004020202020204" pitchFamily="34" charset="0"/>
              </a:rPr>
            </a:br>
            <a:br>
              <a:rPr lang="en-US" sz="1800" b="0" i="0" u="none" strike="noStrike">
                <a:solidFill>
                  <a:srgbClr val="000000"/>
                </a:solidFill>
                <a:effectLst/>
                <a:latin typeface="Aptos Narrow" panose="020B0004020202020204" pitchFamily="34" charset="0"/>
              </a:rPr>
            </a:br>
            <a:r>
              <a:rPr lang="en-US" sz="1800" b="0" i="0" u="none" strike="noStrike">
                <a:solidFill>
                  <a:srgbClr val="000000"/>
                </a:solidFill>
                <a:effectLst/>
                <a:latin typeface="Aptos Narrow" panose="020B0004020202020204" pitchFamily="34" charset="0"/>
              </a:rPr>
              <a:t>Student: Follow the onscreen prompt or tape the table into your notebook if it was provided as a handout.</a:t>
            </a:r>
            <a:endParaRPr lang="en-US"/>
          </a:p>
          <a:p>
            <a:endParaRPr lang="en-US"/>
          </a:p>
          <a:p>
            <a:endParaRPr lang="en-US"/>
          </a:p>
        </p:txBody>
      </p:sp>
      <p:sp>
        <p:nvSpPr>
          <p:cNvPr id="4" name="Slide Number Placeholder 3">
            <a:extLst>
              <a:ext uri="{FF2B5EF4-FFF2-40B4-BE49-F238E27FC236}">
                <a16:creationId xmlns:a16="http://schemas.microsoft.com/office/drawing/2014/main" id="{E7274E58-CF10-B4A9-2780-5C0E955B69D9}"/>
              </a:ext>
            </a:extLst>
          </p:cNvPr>
          <p:cNvSpPr>
            <a:spLocks noGrp="1"/>
          </p:cNvSpPr>
          <p:nvPr>
            <p:ph type="sldNum" sz="quarter" idx="5"/>
          </p:nvPr>
        </p:nvSpPr>
        <p:spPr/>
        <p:txBody>
          <a:bodyPr/>
          <a:lstStyle/>
          <a:p>
            <a:fld id="{1D969A0E-3899-435C-BEDD-AB395C5FA4DA}" type="slidenum">
              <a:rPr lang="en-US" smtClean="0"/>
              <a:t>9</a:t>
            </a:fld>
            <a:endParaRPr lang="en-US"/>
          </a:p>
        </p:txBody>
      </p:sp>
    </p:spTree>
    <p:extLst>
      <p:ext uri="{BB962C8B-B14F-4D97-AF65-F5344CB8AC3E}">
        <p14:creationId xmlns:p14="http://schemas.microsoft.com/office/powerpoint/2010/main" val="38310288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a:extLst>
              <a:ext uri="{FF2B5EF4-FFF2-40B4-BE49-F238E27FC236}">
                <a16:creationId xmlns:a16="http://schemas.microsoft.com/office/drawing/2014/main" id="{F118BCFA-0149-F94F-9FD9-B8B64BF01C99}"/>
              </a:ext>
            </a:extLst>
          </p:cNvPr>
          <p:cNvSpPr>
            <a:spLocks noGrp="1"/>
          </p:cNvSpPr>
          <p:nvPr>
            <p:ph type="dt" sz="half" idx="10"/>
          </p:nvPr>
        </p:nvSpPr>
        <p:spPr/>
        <p:txBody>
          <a:bodyPr/>
          <a:lstStyle/>
          <a:p>
            <a:fld id="{E0ECE73E-F797-419D-BB5C-D81F5D8922E4}" type="datetime1">
              <a:rPr lang="en-US" smtClean="0"/>
              <a:t>3/21/2025</a:t>
            </a:fld>
            <a:endParaRPr lang="en-US"/>
          </a:p>
        </p:txBody>
      </p:sp>
      <p:sp>
        <p:nvSpPr>
          <p:cNvPr id="8" name="Footer Placeholder 7">
            <a:extLst>
              <a:ext uri="{FF2B5EF4-FFF2-40B4-BE49-F238E27FC236}">
                <a16:creationId xmlns:a16="http://schemas.microsoft.com/office/drawing/2014/main" id="{7DD6E96D-9918-592A-C967-DC9DCDB5D511}"/>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949DD4DD-A43E-E1C0-A591-DE178AB6206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974094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EC0215DB-BB4B-4E85-8E7E-7208DC8DCF54}" type="datetime1">
              <a:rPr lang="en-US" smtClean="0"/>
              <a:t>3/21/2025</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8431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14B7788D-13A4-4239-BB90-0683A5F3DBCD}" type="datetime1">
              <a:rPr lang="en-US" smtClean="0"/>
              <a:t>3/21/2025</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285049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atin typeface="+mn-lt"/>
              </a:defRPr>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lvl1pPr>
              <a:defRPr>
                <a:latin typeface="+mn-lt"/>
              </a:defRPr>
            </a:lvl1pPr>
          </a:lstStyle>
          <a:p>
            <a:fld id="{C588DB2D-0779-4518-BE2E-5CBC1ED86FD8}" type="datetime1">
              <a:rPr lang="en-US" smtClean="0"/>
              <a:pPr/>
              <a:t>3/21/2025</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062197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lvl1pPr>
              <a:defRPr>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lvl1pPr>
              <a:defRPr>
                <a:latin typeface="+mn-lt"/>
              </a:defRPr>
            </a:lvl1pPr>
          </a:lstStyle>
          <a:p>
            <a:fld id="{F5DC348B-6889-4394-BB6C-8315A640885C}" type="datetime1">
              <a:rPr lang="en-US" smtClean="0"/>
              <a:pPr/>
              <a:t>3/21/2025</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1424505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lvl1pPr>
              <a:defRPr>
                <a:latin typeface="+mn-lt"/>
              </a:defRPr>
            </a:lvl1pPr>
          </a:lstStyle>
          <a:p>
            <a:fld id="{38AD357F-3E85-4D54-801A-5C387C87C963}" type="datetime1">
              <a:rPr lang="en-US" smtClean="0"/>
              <a:pPr/>
              <a:t>3/21/2025</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918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3/21/2025</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570025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3/21/2025</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46806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3/21/2025</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126448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3/21/2025</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373914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3/21/2025</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188309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E08541-8298-8A0B-4D4C-231100DAA4FA}"/>
              </a:ext>
            </a:extLst>
          </p:cNvPr>
          <p:cNvSpPr>
            <a:spLocks noGrp="1"/>
          </p:cNvSpPr>
          <p:nvPr>
            <p:ph type="dt" sz="half" idx="10"/>
          </p:nvPr>
        </p:nvSpPr>
        <p:spPr/>
        <p:txBody>
          <a:bodyPr/>
          <a:lstStyle/>
          <a:p>
            <a:fld id="{C5406591-0E2D-4B41-9E15-57F1BE56029F}" type="datetime1">
              <a:rPr lang="en-US" smtClean="0"/>
              <a:t>3/21/2025</a:t>
            </a:fld>
            <a:endParaRPr lang="en-US"/>
          </a:p>
        </p:txBody>
      </p:sp>
      <p:sp>
        <p:nvSpPr>
          <p:cNvPr id="8" name="Footer Placeholder 7">
            <a:extLst>
              <a:ext uri="{FF2B5EF4-FFF2-40B4-BE49-F238E27FC236}">
                <a16:creationId xmlns:a16="http://schemas.microsoft.com/office/drawing/2014/main" id="{1AC9A937-D50A-38E3-F929-BB1EF08139E4}"/>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015287DB-89B6-EFC3-88B6-2302AA9D107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43707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3/21/2025</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71309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3/21/2025</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003439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3/21/2025</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10566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p>
            <a:fld id="{C588DB2D-0779-4518-BE2E-5CBC1ED86FD8}" type="datetime1">
              <a:rPr lang="en-US" smtClean="0"/>
              <a:t>3/21/2025</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09484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p>
            <a:fld id="{F5DC348B-6889-4394-BB6C-8315A640885C}" type="datetime1">
              <a:rPr lang="en-US" smtClean="0"/>
              <a:t>3/21/2025</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634032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38AD357F-3E85-4D54-801A-5C387C87C963}" type="datetime1">
              <a:rPr lang="en-US" smtClean="0"/>
              <a:t>3/21/2025</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94741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3/21/2025</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460368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3/21/2025</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846246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3/21/2025</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110099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3/21/2025</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106635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D1729871-9451-46F9-8772-E94F048400FF}" type="datetime1">
              <a:rPr lang="en-US" smtClean="0"/>
              <a:t>3/21/2025</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8661927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3/21/2025</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776010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3/21/2025</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6197745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3/21/2025</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353174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3/21/2025</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309558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07B0F73B-7284-4766-9064-D3F607C21FB3}" type="datetime1">
              <a:rPr lang="en-US" smtClean="0"/>
              <a:t>3/21/2025</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4271886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290FD970-ACEE-F453-C2DC-443D1845FC23}"/>
              </a:ext>
            </a:extLst>
          </p:cNvPr>
          <p:cNvSpPr>
            <a:spLocks noGrp="1"/>
          </p:cNvSpPr>
          <p:nvPr>
            <p:ph type="dt" sz="half" idx="10"/>
          </p:nvPr>
        </p:nvSpPr>
        <p:spPr/>
        <p:txBody>
          <a:bodyPr/>
          <a:lstStyle/>
          <a:p>
            <a:fld id="{68A779A7-DAEB-4159-9505-A8B268D2CFCC}" type="datetime1">
              <a:rPr lang="en-US" smtClean="0"/>
              <a:t>3/21/2025</a:t>
            </a:fld>
            <a:endParaRPr lang="en-US"/>
          </a:p>
        </p:txBody>
      </p:sp>
      <p:sp>
        <p:nvSpPr>
          <p:cNvPr id="11" name="Footer Placeholder 10">
            <a:extLst>
              <a:ext uri="{FF2B5EF4-FFF2-40B4-BE49-F238E27FC236}">
                <a16:creationId xmlns:a16="http://schemas.microsoft.com/office/drawing/2014/main" id="{734F644D-C0C2-283F-574C-B21CF33CB0AB}"/>
              </a:ext>
            </a:extLst>
          </p:cNvPr>
          <p:cNvSpPr>
            <a:spLocks noGrp="1"/>
          </p:cNvSpPr>
          <p:nvPr>
            <p:ph type="ftr" sz="quarter" idx="11"/>
          </p:nvPr>
        </p:nvSpPr>
        <p:spPr/>
        <p:txBody>
          <a:bodyPr/>
          <a:lstStyle/>
          <a:p>
            <a:r>
              <a:rPr lang="en-US"/>
              <a:t>© 2023 3D Molecular Designs. All Rights Reserved. </a:t>
            </a:r>
          </a:p>
        </p:txBody>
      </p:sp>
      <p:sp>
        <p:nvSpPr>
          <p:cNvPr id="12" name="Slide Number Placeholder 11">
            <a:extLst>
              <a:ext uri="{FF2B5EF4-FFF2-40B4-BE49-F238E27FC236}">
                <a16:creationId xmlns:a16="http://schemas.microsoft.com/office/drawing/2014/main" id="{329763EF-41DB-9430-45F3-167914914D5A}"/>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627664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625A9389-6BF4-4D2B-8F0F-E0BB56033291}" type="datetime1">
              <a:rPr lang="en-US" smtClean="0"/>
              <a:t>3/21/2025</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555889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CCF01673-AC63-4351-AF3F-4BEABFCAAA01}" type="datetime1">
              <a:rPr lang="en-US" smtClean="0"/>
              <a:t>3/21/2025</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398026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37A83379-6F30-4571-BA11-EB4CC370160E}" type="datetime1">
              <a:rPr lang="en-US" smtClean="0"/>
              <a:t>3/21/2025</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95554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4681FF08-2C2A-41B5-A547-94FE3EF12528}" type="datetime1">
              <a:rPr lang="en-US" smtClean="0"/>
              <a:t>3/21/2025</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5051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2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2838F-48A9-4AFD-B789-B4BFF2251DD1}" type="datetime1">
              <a:rPr lang="en-US" smtClean="0"/>
              <a:t>3/21/2025</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bg1">
                    <a:lumMod val="85000"/>
                  </a:schemeClr>
                </a:solidFill>
                <a:latin typeface="Myriad Pro"/>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DCFF1B7-8306-6D44-C2FE-A30E82BBAA03}"/>
              </a:ext>
            </a:extLst>
          </p:cNvPr>
          <p:cNvSpPr>
            <a:spLocks noGrp="1"/>
          </p:cNvSpPr>
          <p:nvPr>
            <p:ph type="sldNum" sz="quarter" idx="4"/>
          </p:nvPr>
        </p:nvSpPr>
        <p:spPr>
          <a:xfrm>
            <a:off x="9157878" y="6363658"/>
            <a:ext cx="271206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391E0-A521-46DB-9F80-8F59B96C1CAA}" type="slidenum">
              <a:rPr lang="en-US" smtClean="0"/>
              <a:t>‹#›</a:t>
            </a:fld>
            <a:endParaRPr lang="en-US"/>
          </a:p>
        </p:txBody>
      </p:sp>
      <p:sp>
        <p:nvSpPr>
          <p:cNvPr id="14" name="Rectangle 13">
            <a:extLst>
              <a:ext uri="{FF2B5EF4-FFF2-40B4-BE49-F238E27FC236}">
                <a16:creationId xmlns:a16="http://schemas.microsoft.com/office/drawing/2014/main" id="{0A6FB93A-3595-8E16-ADEC-2F566355F1DC}"/>
              </a:ext>
            </a:extLst>
          </p:cNvPr>
          <p:cNvSpPr/>
          <p:nvPr userDrawn="1"/>
        </p:nvSpPr>
        <p:spPr>
          <a:xfrm>
            <a:off x="11377409" y="6363658"/>
            <a:ext cx="201634" cy="365125"/>
          </a:xfrm>
          <a:prstGeom prst="rect">
            <a:avLst/>
          </a:prstGeom>
          <a:blipFill>
            <a:blip r:embed="rId14"/>
            <a:stretch>
              <a:fillRect/>
            </a:stretch>
          </a:blip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t> </a:t>
            </a:r>
          </a:p>
        </p:txBody>
      </p:sp>
    </p:spTree>
    <p:custDataLst>
      <p:tags r:id="rId13"/>
    </p:custDataLst>
    <p:extLst>
      <p:ext uri="{BB962C8B-B14F-4D97-AF65-F5344CB8AC3E}">
        <p14:creationId xmlns:p14="http://schemas.microsoft.com/office/powerpoint/2010/main" val="2827968997"/>
      </p:ext>
    </p:extLst>
  </p:cSld>
  <p:clrMap bg1="lt1" tx1="dk1" bg2="lt2" tx2="dk2" accent1="accent1" accent2="accent2" accent3="accent3" accent4="accent4" accent5="accent5" accent6="accent6" hlink="hlink" folHlink="folHlink"/>
  <p:sldLayoutIdLst>
    <p:sldLayoutId id="2147483692"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b="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3/21/2025</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t>© 2023 3D Molecular Designs. All Rights Reserved. </a:t>
            </a:r>
          </a:p>
        </p:txBody>
      </p:sp>
    </p:spTree>
    <p:custDataLst>
      <p:tags r:id="rId13"/>
    </p:custDataLst>
    <p:extLst>
      <p:ext uri="{BB962C8B-B14F-4D97-AF65-F5344CB8AC3E}">
        <p14:creationId xmlns:p14="http://schemas.microsoft.com/office/powerpoint/2010/main" val="3998897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3/21/2025</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solidFill>
                  <a:srgbClr val="E0BBE7"/>
                </a:solidFill>
              </a:rPr>
              <a:t>© 2023 3D Molecular Designs. All Rights Reserved. </a:t>
            </a:r>
          </a:p>
        </p:txBody>
      </p:sp>
    </p:spTree>
    <p:custDataLst>
      <p:tags r:id="rId13"/>
    </p:custDataLst>
    <p:extLst>
      <p:ext uri="{BB962C8B-B14F-4D97-AF65-F5344CB8AC3E}">
        <p14:creationId xmlns:p14="http://schemas.microsoft.com/office/powerpoint/2010/main" val="206311622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6" r:id="rId3"/>
    <p:sldLayoutId id="2147483697" r:id="rId4"/>
    <p:sldLayoutId id="2147483699" r:id="rId5"/>
    <p:sldLayoutId id="2147483701" r:id="rId6"/>
    <p:sldLayoutId id="2147483700" r:id="rId7"/>
    <p:sldLayoutId id="2147483702" r:id="rId8"/>
    <p:sldLayoutId id="2147483703" r:id="rId9"/>
    <p:sldLayoutId id="2147483695"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2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image" Target="../media/image32.png"/><Relationship Id="rId5" Type="http://schemas.openxmlformats.org/officeDocument/2006/relationships/image" Target="../media/image37.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38.png"/><Relationship Id="rId5" Type="http://schemas.openxmlformats.org/officeDocument/2006/relationships/image" Target="../media/image30.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41.jpeg"/><Relationship Id="rId2" Type="http://schemas.openxmlformats.org/officeDocument/2006/relationships/slideLayout" Target="../slideLayouts/slideLayout18.xml"/><Relationship Id="rId1" Type="http://schemas.openxmlformats.org/officeDocument/2006/relationships/tags" Target="../tags/tag35.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hemeOverride" Target="../theme/themeOverride6.xml"/><Relationship Id="rId6" Type="http://schemas.openxmlformats.org/officeDocument/2006/relationships/image" Target="../media/image42.png"/><Relationship Id="rId5" Type="http://schemas.openxmlformats.org/officeDocument/2006/relationships/image" Target="../media/image30.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notesSlide" Target="../notesSlides/notesSlide14.xml"/><Relationship Id="rId7" Type="http://schemas.openxmlformats.org/officeDocument/2006/relationships/image" Target="../media/image27.png"/><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43.png"/><Relationship Id="rId5" Type="http://schemas.openxmlformats.org/officeDocument/2006/relationships/image" Target="../media/image36.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image" Target="../media/image45.png"/><Relationship Id="rId5" Type="http://schemas.openxmlformats.org/officeDocument/2006/relationships/image" Target="../media/image30.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27.png"/><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openxmlformats.org/officeDocument/2006/relationships/image" Target="../media/image43.png"/><Relationship Id="rId5" Type="http://schemas.openxmlformats.org/officeDocument/2006/relationships/image" Target="../media/image36.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8.xml"/><Relationship Id="rId1" Type="http://schemas.openxmlformats.org/officeDocument/2006/relationships/tags" Target="../tags/tag36.xml"/><Relationship Id="rId5" Type="http://schemas.openxmlformats.org/officeDocument/2006/relationships/image" Target="../media/image46.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hemeOverride" Target="../theme/themeOverride10.xml"/><Relationship Id="rId6" Type="http://schemas.openxmlformats.org/officeDocument/2006/relationships/image" Target="../media/image30.png"/><Relationship Id="rId5" Type="http://schemas.openxmlformats.org/officeDocument/2006/relationships/image" Target="../media/image43.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19.xml"/><Relationship Id="rId7"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image" Target="../media/image38.png"/><Relationship Id="rId5" Type="http://schemas.openxmlformats.org/officeDocument/2006/relationships/image" Target="../media/image30.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8.xml"/><Relationship Id="rId1" Type="http://schemas.openxmlformats.org/officeDocument/2006/relationships/tags" Target="../tags/tag30.xml"/><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20.xml"/><Relationship Id="rId7"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image" Target="../media/image38.png"/><Relationship Id="rId5" Type="http://schemas.openxmlformats.org/officeDocument/2006/relationships/image" Target="../media/image32.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8" Type="http://schemas.microsoft.com/office/2018/10/relationships/comments" Target="../comments/modernComment_210_9A5A46DC.xml"/><Relationship Id="rId3" Type="http://schemas.openxmlformats.org/officeDocument/2006/relationships/video" Target="../media/media1.mp4"/><Relationship Id="rId7" Type="http://schemas.openxmlformats.org/officeDocument/2006/relationships/notesSlide" Target="../notesSlides/notesSlide21.xml"/><Relationship Id="rId12" Type="http://schemas.openxmlformats.org/officeDocument/2006/relationships/image" Target="../media/image49.png"/><Relationship Id="rId2" Type="http://schemas.microsoft.com/office/2007/relationships/media" Target="../media/media1.mp4"/><Relationship Id="rId1" Type="http://schemas.openxmlformats.org/officeDocument/2006/relationships/themeOverride" Target="../theme/themeOverride13.xml"/><Relationship Id="rId6" Type="http://schemas.openxmlformats.org/officeDocument/2006/relationships/slideLayout" Target="../slideLayouts/slideLayout7.xml"/><Relationship Id="rId11" Type="http://schemas.openxmlformats.org/officeDocument/2006/relationships/image" Target="../media/image48.png"/><Relationship Id="rId5" Type="http://schemas.openxmlformats.org/officeDocument/2006/relationships/video" Target="../media/media2.mp4"/><Relationship Id="rId10" Type="http://schemas.openxmlformats.org/officeDocument/2006/relationships/image" Target="../media/image32.png"/><Relationship Id="rId4" Type="http://schemas.microsoft.com/office/2007/relationships/media" Target="../media/media2.mp4"/><Relationship Id="rId9" Type="http://schemas.openxmlformats.org/officeDocument/2006/relationships/image" Target="../media/image31.png"/></Relationships>
</file>

<file path=ppt/slides/_rels/slide2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video" Target="../media/media3.mp4"/><Relationship Id="rId7" Type="http://schemas.openxmlformats.org/officeDocument/2006/relationships/image" Target="../media/image32.png"/><Relationship Id="rId2" Type="http://schemas.microsoft.com/office/2007/relationships/media" Target="../media/media3.mp4"/><Relationship Id="rId1" Type="http://schemas.openxmlformats.org/officeDocument/2006/relationships/themeOverride" Target="../theme/themeOverride14.xml"/><Relationship Id="rId6" Type="http://schemas.openxmlformats.org/officeDocument/2006/relationships/image" Target="../media/image31.png"/><Relationship Id="rId5" Type="http://schemas.openxmlformats.org/officeDocument/2006/relationships/notesSlide" Target="../notesSlides/notesSlide22.xml"/><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hemeOverride" Target="../theme/themeOverride15.xml"/><Relationship Id="rId6" Type="http://schemas.openxmlformats.org/officeDocument/2006/relationships/image" Target="../media/image24.png"/><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hemeOverride" Target="../theme/themeOverride16.xml"/><Relationship Id="rId6" Type="http://schemas.openxmlformats.org/officeDocument/2006/relationships/image" Target="../media/image36.png"/><Relationship Id="rId5" Type="http://schemas.openxmlformats.org/officeDocument/2006/relationships/image" Target="../media/image27.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hemeOverride" Target="../theme/themeOverride17.xml"/><Relationship Id="rId6" Type="http://schemas.openxmlformats.org/officeDocument/2006/relationships/image" Target="../media/image43.png"/><Relationship Id="rId5" Type="http://schemas.openxmlformats.org/officeDocument/2006/relationships/image" Target="../media/image51.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8.xml"/><Relationship Id="rId1" Type="http://schemas.openxmlformats.org/officeDocument/2006/relationships/tags" Target="../tags/tag37.xml"/><Relationship Id="rId5" Type="http://schemas.openxmlformats.org/officeDocument/2006/relationships/image" Target="../media/image52.png"/><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hemeOverride" Target="../theme/themeOverride18.xml"/><Relationship Id="rId6" Type="http://schemas.openxmlformats.org/officeDocument/2006/relationships/image" Target="../media/image36.png"/><Relationship Id="rId5" Type="http://schemas.openxmlformats.org/officeDocument/2006/relationships/image" Target="../media/image27.pn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themeOverride" Target="../theme/themeOverride19.xml"/><Relationship Id="rId6" Type="http://schemas.openxmlformats.org/officeDocument/2006/relationships/image" Target="../media/image30.png"/><Relationship Id="rId5" Type="http://schemas.openxmlformats.org/officeDocument/2006/relationships/image" Target="../media/image53.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themeOverride" Target="../theme/themeOverride20.xml"/><Relationship Id="rId6" Type="http://schemas.openxmlformats.org/officeDocument/2006/relationships/image" Target="../media/image53.png"/><Relationship Id="rId5" Type="http://schemas.openxmlformats.org/officeDocument/2006/relationships/image" Target="../media/image30.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31.xml"/><Relationship Id="rId5" Type="http://schemas.openxmlformats.org/officeDocument/2006/relationships/image" Target="../media/image23.jpeg"/><Relationship Id="rId4" Type="http://schemas.openxmlformats.org/officeDocument/2006/relationships/image" Target="../media/image22.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54.png"/><Relationship Id="rId2" Type="http://schemas.openxmlformats.org/officeDocument/2006/relationships/slideLayout" Target="../slideLayouts/slideLayout7.xml"/><Relationship Id="rId1" Type="http://schemas.openxmlformats.org/officeDocument/2006/relationships/themeOverride" Target="../theme/themeOverride21.xml"/><Relationship Id="rId6" Type="http://schemas.openxmlformats.org/officeDocument/2006/relationships/image" Target="../media/image30.png"/><Relationship Id="rId5" Type="http://schemas.openxmlformats.org/officeDocument/2006/relationships/image" Target="../media/image53.png"/><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themeOverride" Target="../theme/themeOverride22.xml"/><Relationship Id="rId6" Type="http://schemas.openxmlformats.org/officeDocument/2006/relationships/image" Target="../media/image29.png"/><Relationship Id="rId5" Type="http://schemas.openxmlformats.org/officeDocument/2006/relationships/image" Target="../media/image55.png"/><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notesSlide" Target="../notesSlides/notesSlide32.xml"/><Relationship Id="rId7" Type="http://schemas.openxmlformats.org/officeDocument/2006/relationships/image" Target="../media/image57.png"/><Relationship Id="rId2" Type="http://schemas.openxmlformats.org/officeDocument/2006/relationships/slideLayout" Target="../slideLayouts/slideLayout7.xml"/><Relationship Id="rId1" Type="http://schemas.openxmlformats.org/officeDocument/2006/relationships/themeOverride" Target="../theme/themeOverride23.xml"/><Relationship Id="rId6" Type="http://schemas.openxmlformats.org/officeDocument/2006/relationships/image" Target="../media/image30.png"/><Relationship Id="rId5" Type="http://schemas.openxmlformats.org/officeDocument/2006/relationships/image" Target="../media/image56.png"/><Relationship Id="rId4" Type="http://schemas.openxmlformats.org/officeDocument/2006/relationships/image" Target="../media/image31.png"/><Relationship Id="rId9" Type="http://schemas.openxmlformats.org/officeDocument/2006/relationships/image" Target="../media/image59.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themeOverride" Target="../theme/themeOverride24.xml"/><Relationship Id="rId6" Type="http://schemas.openxmlformats.org/officeDocument/2006/relationships/image" Target="../media/image36.png"/><Relationship Id="rId5" Type="http://schemas.openxmlformats.org/officeDocument/2006/relationships/image" Target="../media/image27.png"/><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themeOverride" Target="../theme/themeOverride25.xml"/><Relationship Id="rId6" Type="http://schemas.openxmlformats.org/officeDocument/2006/relationships/image" Target="../media/image60.png"/><Relationship Id="rId5" Type="http://schemas.openxmlformats.org/officeDocument/2006/relationships/image" Target="../media/image30.pn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7" Type="http://schemas.openxmlformats.org/officeDocument/2006/relationships/image" Target="../media/image30.png"/><Relationship Id="rId2" Type="http://schemas.openxmlformats.org/officeDocument/2006/relationships/slideLayout" Target="../slideLayouts/slideLayout7.xml"/><Relationship Id="rId1" Type="http://schemas.openxmlformats.org/officeDocument/2006/relationships/themeOverride" Target="../theme/themeOverride26.xml"/><Relationship Id="rId6" Type="http://schemas.openxmlformats.org/officeDocument/2006/relationships/image" Target="../media/image62.jpeg"/><Relationship Id="rId5" Type="http://schemas.openxmlformats.org/officeDocument/2006/relationships/image" Target="../media/image61.png"/><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7.xml"/><Relationship Id="rId1" Type="http://schemas.openxmlformats.org/officeDocument/2006/relationships/themeOverride" Target="../theme/themeOverride27.xml"/><Relationship Id="rId6" Type="http://schemas.openxmlformats.org/officeDocument/2006/relationships/image" Target="../media/image63.png"/><Relationship Id="rId5" Type="http://schemas.openxmlformats.org/officeDocument/2006/relationships/image" Target="../media/image30.png"/><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7.xml"/><Relationship Id="rId1" Type="http://schemas.openxmlformats.org/officeDocument/2006/relationships/themeOverride" Target="../theme/themeOverride28.xml"/><Relationship Id="rId6" Type="http://schemas.openxmlformats.org/officeDocument/2006/relationships/image" Target="../media/image36.png"/><Relationship Id="rId5" Type="http://schemas.openxmlformats.org/officeDocument/2006/relationships/image" Target="../media/image27.pn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7.xml"/><Relationship Id="rId1" Type="http://schemas.openxmlformats.org/officeDocument/2006/relationships/themeOverride" Target="../theme/themeOverride29.xml"/><Relationship Id="rId6" Type="http://schemas.openxmlformats.org/officeDocument/2006/relationships/image" Target="../media/image64.png"/><Relationship Id="rId5" Type="http://schemas.openxmlformats.org/officeDocument/2006/relationships/image" Target="../media/image32.png"/><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themeOverride" Target="../theme/themeOverride30.xml"/><Relationship Id="rId6" Type="http://schemas.openxmlformats.org/officeDocument/2006/relationships/image" Target="../media/image30.png"/><Relationship Id="rId5" Type="http://schemas.openxmlformats.org/officeDocument/2006/relationships/image" Target="../media/image56.png"/><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tags" Target="../tags/tag32.xml"/><Relationship Id="rId5" Type="http://schemas.openxmlformats.org/officeDocument/2006/relationships/image" Target="../media/image24.png"/><Relationship Id="rId4" Type="http://schemas.openxmlformats.org/officeDocument/2006/relationships/image" Target="../media/image22.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hemeOverride" Target="../theme/themeOverride31.xml"/><Relationship Id="rId6" Type="http://schemas.openxmlformats.org/officeDocument/2006/relationships/image" Target="../media/image27.png"/><Relationship Id="rId5" Type="http://schemas.openxmlformats.org/officeDocument/2006/relationships/image" Target="../media/image56.png"/><Relationship Id="rId4" Type="http://schemas.openxmlformats.org/officeDocument/2006/relationships/image" Target="../media/image31.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themeOverride" Target="../theme/themeOverride32.xml"/><Relationship Id="rId6" Type="http://schemas.openxmlformats.org/officeDocument/2006/relationships/image" Target="../media/image56.png"/><Relationship Id="rId5" Type="http://schemas.openxmlformats.org/officeDocument/2006/relationships/image" Target="../media/image32.png"/><Relationship Id="rId4" Type="http://schemas.openxmlformats.org/officeDocument/2006/relationships/image" Target="../media/image31.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7" Type="http://schemas.openxmlformats.org/officeDocument/2006/relationships/image" Target="../media/image65.png"/><Relationship Id="rId2" Type="http://schemas.openxmlformats.org/officeDocument/2006/relationships/slideLayout" Target="../slideLayouts/slideLayout7.xml"/><Relationship Id="rId1" Type="http://schemas.openxmlformats.org/officeDocument/2006/relationships/themeOverride" Target="../theme/themeOverride33.xml"/><Relationship Id="rId6" Type="http://schemas.openxmlformats.org/officeDocument/2006/relationships/image" Target="../media/image32.png"/><Relationship Id="rId5" Type="http://schemas.openxmlformats.org/officeDocument/2006/relationships/image" Target="../media/image31.png"/><Relationship Id="rId4" Type="http://schemas.microsoft.com/office/2018/10/relationships/comments" Target="../comments/modernComment_21F_D610B6BE.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7.xml"/><Relationship Id="rId1" Type="http://schemas.openxmlformats.org/officeDocument/2006/relationships/themeOverride" Target="../theme/themeOverride34.xml"/><Relationship Id="rId6" Type="http://schemas.openxmlformats.org/officeDocument/2006/relationships/image" Target="../media/image36.png"/><Relationship Id="rId5" Type="http://schemas.openxmlformats.org/officeDocument/2006/relationships/image" Target="../media/image28.png"/><Relationship Id="rId4" Type="http://schemas.openxmlformats.org/officeDocument/2006/relationships/image" Target="../media/image31.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7.xml"/><Relationship Id="rId1" Type="http://schemas.openxmlformats.org/officeDocument/2006/relationships/themeOverride" Target="../theme/themeOverride35.xml"/><Relationship Id="rId6" Type="http://schemas.openxmlformats.org/officeDocument/2006/relationships/image" Target="../media/image66.jpeg"/><Relationship Id="rId5" Type="http://schemas.openxmlformats.org/officeDocument/2006/relationships/image" Target="../media/image32.png"/><Relationship Id="rId4" Type="http://schemas.openxmlformats.org/officeDocument/2006/relationships/image" Target="../media/image31.png"/></Relationships>
</file>

<file path=ppt/slides/_rels/slide4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notesSlide" Target="../notesSlides/notesSlide45.xml"/><Relationship Id="rId7" Type="http://schemas.openxmlformats.org/officeDocument/2006/relationships/image" Target="../media/image68.jpeg"/><Relationship Id="rId2" Type="http://schemas.openxmlformats.org/officeDocument/2006/relationships/slideLayout" Target="../slideLayouts/slideLayout7.xml"/><Relationship Id="rId1" Type="http://schemas.openxmlformats.org/officeDocument/2006/relationships/themeOverride" Target="../theme/themeOverride36.xml"/><Relationship Id="rId6" Type="http://schemas.openxmlformats.org/officeDocument/2006/relationships/image" Target="../media/image67.jpeg"/><Relationship Id="rId5" Type="http://schemas.openxmlformats.org/officeDocument/2006/relationships/image" Target="../media/image31.png"/><Relationship Id="rId4" Type="http://schemas.microsoft.com/office/2018/10/relationships/comments" Target="../comments/modernComment_20C_F7BC6E44.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7.xml"/><Relationship Id="rId1" Type="http://schemas.openxmlformats.org/officeDocument/2006/relationships/themeOverride" Target="../theme/themeOverride37.xml"/><Relationship Id="rId6" Type="http://schemas.openxmlformats.org/officeDocument/2006/relationships/image" Target="../media/image69.jpg"/><Relationship Id="rId5" Type="http://schemas.openxmlformats.org/officeDocument/2006/relationships/image" Target="../media/image30.png"/><Relationship Id="rId4" Type="http://schemas.openxmlformats.org/officeDocument/2006/relationships/image" Target="../media/image31.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7" Type="http://schemas.openxmlformats.org/officeDocument/2006/relationships/image" Target="../media/image72.png"/><Relationship Id="rId2" Type="http://schemas.openxmlformats.org/officeDocument/2006/relationships/slideLayout" Target="../slideLayouts/slideLayout18.xml"/><Relationship Id="rId1" Type="http://schemas.openxmlformats.org/officeDocument/2006/relationships/tags" Target="../tags/tag38.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22.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7.xml"/><Relationship Id="rId1" Type="http://schemas.openxmlformats.org/officeDocument/2006/relationships/themeOverride" Target="../theme/themeOverride38.xml"/><Relationship Id="rId6" Type="http://schemas.openxmlformats.org/officeDocument/2006/relationships/image" Target="../media/image73.jpeg"/><Relationship Id="rId5" Type="http://schemas.openxmlformats.org/officeDocument/2006/relationships/image" Target="../media/image30.png"/><Relationship Id="rId4" Type="http://schemas.openxmlformats.org/officeDocument/2006/relationships/image" Target="../media/image31.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7.xml"/><Relationship Id="rId1" Type="http://schemas.openxmlformats.org/officeDocument/2006/relationships/themeOverride" Target="../theme/themeOverride39.xml"/><Relationship Id="rId6" Type="http://schemas.openxmlformats.org/officeDocument/2006/relationships/image" Target="../media/image74.jpeg"/><Relationship Id="rId5" Type="http://schemas.openxmlformats.org/officeDocument/2006/relationships/image" Target="../media/image30.png"/><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5.xml"/><Relationship Id="rId7" Type="http://schemas.openxmlformats.org/officeDocument/2006/relationships/image" Target="../media/image27.png"/><Relationship Id="rId2" Type="http://schemas.openxmlformats.org/officeDocument/2006/relationships/slideLayout" Target="../slideLayouts/slideLayout18.xml"/><Relationship Id="rId1" Type="http://schemas.openxmlformats.org/officeDocument/2006/relationships/tags" Target="../tags/tag33.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2.png"/><Relationship Id="rId9" Type="http://schemas.openxmlformats.org/officeDocument/2006/relationships/image" Target="../media/image29.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7.xml"/><Relationship Id="rId1" Type="http://schemas.openxmlformats.org/officeDocument/2006/relationships/themeOverride" Target="../theme/themeOverride40.xml"/><Relationship Id="rId6" Type="http://schemas.openxmlformats.org/officeDocument/2006/relationships/image" Target="../media/image75.jpeg"/><Relationship Id="rId5" Type="http://schemas.openxmlformats.org/officeDocument/2006/relationships/image" Target="../media/image30.png"/><Relationship Id="rId4" Type="http://schemas.openxmlformats.org/officeDocument/2006/relationships/image" Target="../media/image31.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7.xml"/><Relationship Id="rId1" Type="http://schemas.openxmlformats.org/officeDocument/2006/relationships/themeOverride" Target="../theme/themeOverride41.xml"/><Relationship Id="rId6" Type="http://schemas.openxmlformats.org/officeDocument/2006/relationships/image" Target="../media/image76.gif"/><Relationship Id="rId5" Type="http://schemas.openxmlformats.org/officeDocument/2006/relationships/image" Target="../media/image30.png"/><Relationship Id="rId4" Type="http://schemas.openxmlformats.org/officeDocument/2006/relationships/image" Target="../media/image31.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7.xml"/><Relationship Id="rId1" Type="http://schemas.openxmlformats.org/officeDocument/2006/relationships/themeOverride" Target="../theme/themeOverride42.xml"/><Relationship Id="rId6" Type="http://schemas.openxmlformats.org/officeDocument/2006/relationships/image" Target="../media/image77.png"/><Relationship Id="rId5" Type="http://schemas.openxmlformats.org/officeDocument/2006/relationships/image" Target="../media/image30.png"/><Relationship Id="rId4" Type="http://schemas.openxmlformats.org/officeDocument/2006/relationships/image" Target="../media/image31.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7.xml"/><Relationship Id="rId1" Type="http://schemas.openxmlformats.org/officeDocument/2006/relationships/themeOverride" Target="../theme/themeOverride43.xml"/><Relationship Id="rId6" Type="http://schemas.openxmlformats.org/officeDocument/2006/relationships/image" Target="../media/image78.jpeg"/><Relationship Id="rId5" Type="http://schemas.openxmlformats.org/officeDocument/2006/relationships/image" Target="../media/image30.png"/><Relationship Id="rId4" Type="http://schemas.openxmlformats.org/officeDocument/2006/relationships/image" Target="../media/image31.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8.xml"/><Relationship Id="rId1" Type="http://schemas.openxmlformats.org/officeDocument/2006/relationships/tags" Target="../tags/tag39.xml"/><Relationship Id="rId5" Type="http://schemas.openxmlformats.org/officeDocument/2006/relationships/image" Target="../media/image21.png"/><Relationship Id="rId4" Type="http://schemas.openxmlformats.org/officeDocument/2006/relationships/image" Target="../media/image22.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7.xml"/><Relationship Id="rId1" Type="http://schemas.openxmlformats.org/officeDocument/2006/relationships/themeOverride" Target="../theme/themeOverride44.xml"/><Relationship Id="rId6" Type="http://schemas.openxmlformats.org/officeDocument/2006/relationships/image" Target="../media/image28.png"/><Relationship Id="rId5" Type="http://schemas.openxmlformats.org/officeDocument/2006/relationships/image" Target="../media/image79.jpeg"/><Relationship Id="rId4" Type="http://schemas.openxmlformats.org/officeDocument/2006/relationships/image" Target="../media/image31.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7.xml"/><Relationship Id="rId1" Type="http://schemas.openxmlformats.org/officeDocument/2006/relationships/themeOverride" Target="../theme/themeOverride45.xml"/><Relationship Id="rId6" Type="http://schemas.openxmlformats.org/officeDocument/2006/relationships/image" Target="../media/image80.jpeg"/><Relationship Id="rId5" Type="http://schemas.openxmlformats.org/officeDocument/2006/relationships/image" Target="../media/image28.png"/><Relationship Id="rId4" Type="http://schemas.openxmlformats.org/officeDocument/2006/relationships/image" Target="../media/image31.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7.xml"/><Relationship Id="rId1" Type="http://schemas.openxmlformats.org/officeDocument/2006/relationships/themeOverride" Target="../theme/themeOverride46.xml"/><Relationship Id="rId6" Type="http://schemas.openxmlformats.org/officeDocument/2006/relationships/image" Target="../media/image81.jpeg"/><Relationship Id="rId5" Type="http://schemas.openxmlformats.org/officeDocument/2006/relationships/image" Target="../media/image28.png"/><Relationship Id="rId4" Type="http://schemas.openxmlformats.org/officeDocument/2006/relationships/image" Target="../media/image3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8.xml"/><Relationship Id="rId1" Type="http://schemas.openxmlformats.org/officeDocument/2006/relationships/tags" Target="../tags/tag34.xml"/><Relationship Id="rId5" Type="http://schemas.openxmlformats.org/officeDocument/2006/relationships/image" Target="../media/image22.png"/><Relationship Id="rId4" Type="http://schemas.microsoft.com/office/2018/10/relationships/comments" Target="../comments/modernComment_1C9_98BB018D.xml"/></Relationships>
</file>

<file path=ppt/slides/_rels/slide7.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notesSlide" Target="../notesSlides/notesSlide7.xml"/><Relationship Id="rId7" Type="http://schemas.openxmlformats.org/officeDocument/2006/relationships/image" Target="../media/image24.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5.jpeg"/></Relationships>
</file>

<file path=ppt/slides/_rels/slide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notesSlide" Target="../notesSlides/notesSlide8.xml"/><Relationship Id="rId7" Type="http://schemas.openxmlformats.org/officeDocument/2006/relationships/image" Target="../media/image24.png"/><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5.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27.png"/><Relationship Id="rId5" Type="http://schemas.openxmlformats.org/officeDocument/2006/relationships/image" Target="../media/image36.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B9A5543A-AC98-3E56-E869-258F72132D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9621" y="5368483"/>
            <a:ext cx="3508951" cy="1260754"/>
          </a:xfrm>
          <a:prstGeom prst="rect">
            <a:avLst/>
          </a:prstGeom>
        </p:spPr>
      </p:pic>
      <p:sp>
        <p:nvSpPr>
          <p:cNvPr id="8" name="TextBox 7">
            <a:extLst>
              <a:ext uri="{FF2B5EF4-FFF2-40B4-BE49-F238E27FC236}">
                <a16:creationId xmlns:a16="http://schemas.microsoft.com/office/drawing/2014/main" id="{55B7BEA4-2588-982A-10B4-660E354406C8}"/>
              </a:ext>
            </a:extLst>
          </p:cNvPr>
          <p:cNvSpPr txBox="1"/>
          <p:nvPr/>
        </p:nvSpPr>
        <p:spPr>
          <a:xfrm>
            <a:off x="-367890" y="1475462"/>
            <a:ext cx="6709697" cy="1938992"/>
          </a:xfrm>
          <a:prstGeom prst="rect">
            <a:avLst/>
          </a:prstGeom>
          <a:noFill/>
        </p:spPr>
        <p:txBody>
          <a:bodyPr wrap="square" lIns="91440" tIns="45720" rIns="91440" bIns="45720" rtlCol="0" anchor="t">
            <a:spAutoFit/>
          </a:bodyPr>
          <a:lstStyle/>
          <a:p>
            <a:pPr algn="ctr"/>
            <a:r>
              <a:rPr lang="en-US" sz="2400" b="1">
                <a:solidFill>
                  <a:srgbClr val="006838"/>
                </a:solidFill>
                <a:cs typeface="Myanmar Text"/>
              </a:rPr>
              <a:t>Cellular Membranes</a:t>
            </a:r>
          </a:p>
          <a:p>
            <a:pPr algn="ctr"/>
            <a:r>
              <a:rPr lang="en-US" sz="4800" b="1">
                <a:solidFill>
                  <a:srgbClr val="006838"/>
                </a:solidFill>
                <a:cs typeface="Myanmar Text"/>
              </a:rPr>
              <a:t>Modeling Biological Membranes</a:t>
            </a:r>
            <a:endParaRPr lang="en-US" sz="4800">
              <a:solidFill>
                <a:srgbClr val="000000"/>
              </a:solidFill>
              <a:cs typeface="Calibri"/>
            </a:endParaRPr>
          </a:p>
        </p:txBody>
      </p:sp>
      <p:sp>
        <p:nvSpPr>
          <p:cNvPr id="9" name="TextBox 8">
            <a:extLst>
              <a:ext uri="{FF2B5EF4-FFF2-40B4-BE49-F238E27FC236}">
                <a16:creationId xmlns:a16="http://schemas.microsoft.com/office/drawing/2014/main" id="{9F6C6B39-1C1E-3C12-02A4-AEC39CA78B72}"/>
              </a:ext>
            </a:extLst>
          </p:cNvPr>
          <p:cNvSpPr txBox="1"/>
          <p:nvPr/>
        </p:nvSpPr>
        <p:spPr>
          <a:xfrm>
            <a:off x="405987" y="3289364"/>
            <a:ext cx="5577052" cy="1107996"/>
          </a:xfrm>
          <a:prstGeom prst="rect">
            <a:avLst/>
          </a:prstGeom>
          <a:noFill/>
        </p:spPr>
        <p:txBody>
          <a:bodyPr wrap="square" lIns="91440" tIns="45720" rIns="91440" bIns="45720" rtlCol="0" anchor="t">
            <a:spAutoFit/>
          </a:bodyPr>
          <a:lstStyle/>
          <a:p>
            <a:pPr algn="ctr">
              <a:spcAft>
                <a:spcPts val="1200"/>
              </a:spcAft>
            </a:pPr>
            <a:r>
              <a:rPr lang="en-US" sz="2000" i="1">
                <a:solidFill>
                  <a:srgbClr val="6D2C79"/>
                </a:solidFill>
                <a:ea typeface="+mn-lt"/>
                <a:cs typeface="+mn-lt"/>
              </a:rPr>
              <a:t>“</a:t>
            </a:r>
            <a:r>
              <a:rPr lang="en-US" sz="2000" b="0" i="0">
                <a:solidFill>
                  <a:srgbClr val="6D2C79"/>
                </a:solidFill>
                <a:effectLst/>
              </a:rPr>
              <a:t>Life needs a membrane to contain itself so it can replicate and mutate."</a:t>
            </a:r>
          </a:p>
          <a:p>
            <a:pPr algn="ctr"/>
            <a:r>
              <a:rPr lang="en-US" sz="1600" i="1">
                <a:solidFill>
                  <a:srgbClr val="6D2C79"/>
                </a:solidFill>
                <a:latin typeface="Calibri"/>
                <a:ea typeface="+mn-lt"/>
                <a:cs typeface="+mn-lt"/>
              </a:rPr>
              <a:t> – Frans Lanting</a:t>
            </a:r>
            <a:endParaRPr lang="en-US" sz="1050" b="1">
              <a:solidFill>
                <a:srgbClr val="0000AA"/>
              </a:solidFill>
              <a:latin typeface="Calibri"/>
              <a:cs typeface="Calibri"/>
            </a:endParaRPr>
          </a:p>
        </p:txBody>
      </p:sp>
      <p:pic>
        <p:nvPicPr>
          <p:cNvPr id="3" name="Picture 2">
            <a:extLst>
              <a:ext uri="{FF2B5EF4-FFF2-40B4-BE49-F238E27FC236}">
                <a16:creationId xmlns:a16="http://schemas.microsoft.com/office/drawing/2014/main" id="{96DFC70C-A4ED-F111-E1E7-274CCDC98585}"/>
              </a:ext>
            </a:extLst>
          </p:cNvPr>
          <p:cNvPicPr>
            <a:picLocks noChangeAspect="1"/>
          </p:cNvPicPr>
          <p:nvPr/>
        </p:nvPicPr>
        <p:blipFill>
          <a:blip r:embed="rId6"/>
          <a:srcRect r="8154"/>
          <a:stretch/>
        </p:blipFill>
        <p:spPr>
          <a:xfrm>
            <a:off x="5840730" y="1475462"/>
            <a:ext cx="6101017" cy="4273272"/>
          </a:xfrm>
          <a:prstGeom prst="rect">
            <a:avLst/>
          </a:prstGeom>
        </p:spPr>
      </p:pic>
    </p:spTree>
    <p:custDataLst>
      <p:tags r:id="rId1"/>
    </p:custDataLst>
    <p:extLst>
      <p:ext uri="{BB962C8B-B14F-4D97-AF65-F5344CB8AC3E}">
        <p14:creationId xmlns:p14="http://schemas.microsoft.com/office/powerpoint/2010/main" val="4254708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62800B6-C4D1-D599-ED12-C7B30D4F9EA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3B134E94-5E18-9D3C-EBF7-FEBBFF43DC05}"/>
              </a:ext>
            </a:extLst>
          </p:cNvPr>
          <p:cNvSpPr txBox="1">
            <a:spLocks/>
          </p:cNvSpPr>
          <p:nvPr/>
        </p:nvSpPr>
        <p:spPr>
          <a:xfrm>
            <a:off x="360843" y="41514"/>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HGSoeiKakugothicUB"/>
                <a:cs typeface="Myanmar Text"/>
              </a:rPr>
              <a:t>Phospholipids</a:t>
            </a:r>
          </a:p>
        </p:txBody>
      </p:sp>
      <p:pic>
        <p:nvPicPr>
          <p:cNvPr id="9" name="Picture 8">
            <a:extLst>
              <a:ext uri="{FF2B5EF4-FFF2-40B4-BE49-F238E27FC236}">
                <a16:creationId xmlns:a16="http://schemas.microsoft.com/office/drawing/2014/main" id="{790B4671-1827-1174-0FE5-A99A692E4998}"/>
              </a:ext>
            </a:extLst>
          </p:cNvPr>
          <p:cNvPicPr>
            <a:picLocks noChangeAspect="1"/>
          </p:cNvPicPr>
          <p:nvPr/>
        </p:nvPicPr>
        <p:blipFill>
          <a:blip r:embed="rId5"/>
          <a:stretch>
            <a:fillRect/>
          </a:stretch>
        </p:blipFill>
        <p:spPr>
          <a:xfrm>
            <a:off x="3796907" y="1878806"/>
            <a:ext cx="8034250" cy="3350502"/>
          </a:xfrm>
          <a:prstGeom prst="rect">
            <a:avLst/>
          </a:prstGeom>
        </p:spPr>
      </p:pic>
      <p:pic>
        <p:nvPicPr>
          <p:cNvPr id="2" name="Picture 1" descr="Icon&#10;&#10;Description automatically generated">
            <a:extLst>
              <a:ext uri="{FF2B5EF4-FFF2-40B4-BE49-F238E27FC236}">
                <a16:creationId xmlns:a16="http://schemas.microsoft.com/office/drawing/2014/main" id="{1A0D61E7-5995-7246-17AA-913366E479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5" name="TextBox 4">
            <a:extLst>
              <a:ext uri="{FF2B5EF4-FFF2-40B4-BE49-F238E27FC236}">
                <a16:creationId xmlns:a16="http://schemas.microsoft.com/office/drawing/2014/main" id="{81FA7C2D-C736-FBD3-7B43-A74EE6B7378B}"/>
              </a:ext>
            </a:extLst>
          </p:cNvPr>
          <p:cNvSpPr txBox="1"/>
          <p:nvPr/>
        </p:nvSpPr>
        <p:spPr>
          <a:xfrm>
            <a:off x="360843" y="1878806"/>
            <a:ext cx="3188970" cy="286232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0B0004020202020204" pitchFamily="34" charset="0"/>
              </a:rPr>
              <a:t>Examine these different representations of a phospholipid molecule.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prstClr val="black"/>
              </a:solidFill>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CA64A"/>
                </a:solidFill>
                <a:effectLst/>
                <a:uLnTx/>
                <a:uFillTx/>
                <a:latin typeface="Aptos" panose="020B0004020202020204" pitchFamily="34" charset="0"/>
              </a:rPr>
              <a:t>What do the different colors represent?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solidFill>
                <a:srgbClr val="1CA64A"/>
              </a:solidFill>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CA64A"/>
                </a:solidFill>
                <a:effectLst/>
                <a:uLnTx/>
                <a:uFillTx/>
                <a:latin typeface="Aptos" panose="020B0004020202020204" pitchFamily="34" charset="0"/>
              </a:rPr>
              <a:t>Why do we need different models of phospholipids?</a:t>
            </a:r>
          </a:p>
        </p:txBody>
      </p:sp>
    </p:spTree>
    <p:extLst>
      <p:ext uri="{BB962C8B-B14F-4D97-AF65-F5344CB8AC3E}">
        <p14:creationId xmlns:p14="http://schemas.microsoft.com/office/powerpoint/2010/main" val="2365418647"/>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2F8C2AE6-F86F-757B-97C0-E6824CFDABB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5106B49-A899-1AD2-B858-B9622C319F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9D07207-7066-6920-F2BA-884B83E52C5E}"/>
              </a:ext>
            </a:extLst>
          </p:cNvPr>
          <p:cNvSpPr txBox="1"/>
          <p:nvPr/>
        </p:nvSpPr>
        <p:spPr>
          <a:xfrm>
            <a:off x="5509045" y="1934315"/>
            <a:ext cx="200891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ptos" panose="020B0004020202020204" pitchFamily="34" charset="0"/>
                <a:ea typeface="Aptos" panose="020B0004020202020204" pitchFamily="34" charset="0"/>
                <a:cs typeface="Times New Roman" panose="02020603050405020304" pitchFamily="18" charset="0"/>
              </a:rPr>
              <a:t>Hydrophilic</a:t>
            </a:r>
          </a:p>
        </p:txBody>
      </p:sp>
      <p:sp>
        <p:nvSpPr>
          <p:cNvPr id="6" name="Title 1">
            <a:extLst>
              <a:ext uri="{FF2B5EF4-FFF2-40B4-BE49-F238E27FC236}">
                <a16:creationId xmlns:a16="http://schemas.microsoft.com/office/drawing/2014/main" id="{E447FF53-8947-1557-0836-36B59EA04F63}"/>
              </a:ext>
            </a:extLst>
          </p:cNvPr>
          <p:cNvSpPr txBox="1">
            <a:spLocks/>
          </p:cNvSpPr>
          <p:nvPr/>
        </p:nvSpPr>
        <p:spPr>
          <a:xfrm>
            <a:off x="360843" y="41514"/>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HGSoeiKakugothicUB"/>
                <a:cs typeface="Myanmar Text"/>
              </a:rPr>
              <a:t>Membranes are Made of Phospholipids</a:t>
            </a:r>
          </a:p>
        </p:txBody>
      </p:sp>
      <p:pic>
        <p:nvPicPr>
          <p:cNvPr id="1026" name="Picture 2">
            <a:extLst>
              <a:ext uri="{FF2B5EF4-FFF2-40B4-BE49-F238E27FC236}">
                <a16:creationId xmlns:a16="http://schemas.microsoft.com/office/drawing/2014/main" id="{5DB3DDCC-D986-15D2-8CEC-831B733C63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96320" y="1764895"/>
            <a:ext cx="1410588" cy="22193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2B0017E8-40C8-D491-EF95-23641E8E580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989365">
            <a:off x="7536296" y="4021367"/>
            <a:ext cx="1410588" cy="221932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74BA434-9710-8670-033A-DF07837414B2}"/>
              </a:ext>
            </a:extLst>
          </p:cNvPr>
          <p:cNvSpPr txBox="1"/>
          <p:nvPr/>
        </p:nvSpPr>
        <p:spPr>
          <a:xfrm>
            <a:off x="5545726" y="5443729"/>
            <a:ext cx="1972229" cy="46166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ptos" panose="020B0004020202020204" pitchFamily="34" charset="0"/>
                <a:ea typeface="Aptos" panose="020B0004020202020204" pitchFamily="34" charset="0"/>
                <a:cs typeface="Times New Roman" panose="02020603050405020304" pitchFamily="18" charset="0"/>
              </a:rPr>
              <a:t>Hydrophilic</a:t>
            </a:r>
          </a:p>
        </p:txBody>
      </p:sp>
      <p:cxnSp>
        <p:nvCxnSpPr>
          <p:cNvPr id="10" name="Straight Connector 9">
            <a:extLst>
              <a:ext uri="{FF2B5EF4-FFF2-40B4-BE49-F238E27FC236}">
                <a16:creationId xmlns:a16="http://schemas.microsoft.com/office/drawing/2014/main" id="{5AABBAB2-80ED-4EC2-1703-1F54E107E54C}"/>
              </a:ext>
            </a:extLst>
          </p:cNvPr>
          <p:cNvCxnSpPr>
            <a:cxnSpLocks/>
          </p:cNvCxnSpPr>
          <p:nvPr/>
        </p:nvCxnSpPr>
        <p:spPr>
          <a:xfrm>
            <a:off x="7370317" y="2764369"/>
            <a:ext cx="0" cy="2439699"/>
          </a:xfrm>
          <a:prstGeom prst="line">
            <a:avLst/>
          </a:prstGeom>
          <a:ln w="76200">
            <a:solidFill>
              <a:srgbClr val="E7E2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B319AB1-61A0-C221-8203-DDF4072CD432}"/>
              </a:ext>
            </a:extLst>
          </p:cNvPr>
          <p:cNvSpPr txBox="1"/>
          <p:nvPr/>
        </p:nvSpPr>
        <p:spPr>
          <a:xfrm>
            <a:off x="5248406" y="3682596"/>
            <a:ext cx="200891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4">
                    <a:lumMod val="75000"/>
                  </a:schemeClr>
                </a:solidFill>
                <a:effectLst/>
                <a:uLnTx/>
                <a:uFillTx/>
                <a:latin typeface="Aptos" panose="020B0004020202020204" pitchFamily="34" charset="0"/>
                <a:ea typeface="Aptos" panose="020B0004020202020204" pitchFamily="34" charset="0"/>
                <a:cs typeface="Times New Roman" panose="02020603050405020304" pitchFamily="18" charset="0"/>
              </a:rPr>
              <a:t>Hydrophobic</a:t>
            </a:r>
          </a:p>
        </p:txBody>
      </p:sp>
      <p:sp>
        <p:nvSpPr>
          <p:cNvPr id="4" name="TextBox 3">
            <a:extLst>
              <a:ext uri="{FF2B5EF4-FFF2-40B4-BE49-F238E27FC236}">
                <a16:creationId xmlns:a16="http://schemas.microsoft.com/office/drawing/2014/main" id="{7EB36A4D-B77E-90F8-32B0-70B66ECD5748}"/>
              </a:ext>
            </a:extLst>
          </p:cNvPr>
          <p:cNvSpPr txBox="1"/>
          <p:nvPr/>
        </p:nvSpPr>
        <p:spPr>
          <a:xfrm>
            <a:off x="631371" y="1963347"/>
            <a:ext cx="3563438"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0B0004020202020204" pitchFamily="34" charset="0"/>
              </a:rPr>
              <a:t>The </a:t>
            </a:r>
            <a:r>
              <a:rPr kumimoji="0" lang="en-US" sz="2000" b="1" i="0" u="none" strike="noStrike" kern="1200" cap="none" spc="0" normalizeH="0" baseline="0" noProof="0" dirty="0">
                <a:ln>
                  <a:noFill/>
                </a:ln>
                <a:solidFill>
                  <a:srgbClr val="FF0000"/>
                </a:solidFill>
                <a:effectLst/>
                <a:uLnTx/>
                <a:uFillTx/>
                <a:latin typeface="Aptos" panose="020B0004020202020204" pitchFamily="34" charset="0"/>
              </a:rPr>
              <a:t>hydrophilic (polar) </a:t>
            </a:r>
            <a:r>
              <a:rPr kumimoji="0" lang="en-US" sz="2000" b="0" i="0" u="none" strike="noStrike" kern="1200" cap="none" spc="0" normalizeH="0" baseline="0" noProof="0" dirty="0">
                <a:ln>
                  <a:noFill/>
                </a:ln>
                <a:solidFill>
                  <a:prstClr val="black"/>
                </a:solidFill>
                <a:effectLst/>
                <a:uLnTx/>
                <a:uFillTx/>
                <a:latin typeface="Aptos" panose="020B0004020202020204" pitchFamily="34" charset="0"/>
              </a:rPr>
              <a:t>head regions of the phospholipid point toward water.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0B0004020202020204" pitchFamily="34" charset="0"/>
              </a:rPr>
              <a:t>The </a:t>
            </a:r>
            <a:r>
              <a:rPr kumimoji="0" lang="en-US" sz="2000" b="1" i="0" u="none" strike="noStrike" kern="1200" cap="none" spc="0" normalizeH="0" baseline="0" noProof="0" dirty="0">
                <a:ln>
                  <a:noFill/>
                </a:ln>
                <a:solidFill>
                  <a:schemeClr val="accent4">
                    <a:lumMod val="75000"/>
                  </a:schemeClr>
                </a:solidFill>
                <a:effectLst/>
                <a:uLnTx/>
                <a:uFillTx/>
                <a:latin typeface="Aptos" panose="020B0004020202020204" pitchFamily="34" charset="0"/>
              </a:rPr>
              <a:t>hydrophobic (non-polar) </a:t>
            </a:r>
            <a:r>
              <a:rPr kumimoji="0" lang="en-US" sz="2000" b="0" i="0" u="none" strike="noStrike" kern="1200" cap="none" spc="0" normalizeH="0" baseline="0" noProof="0" dirty="0">
                <a:ln>
                  <a:noFill/>
                </a:ln>
                <a:solidFill>
                  <a:prstClr val="black"/>
                </a:solidFill>
                <a:effectLst/>
                <a:uLnTx/>
                <a:uFillTx/>
                <a:latin typeface="Aptos" panose="020B0004020202020204" pitchFamily="34" charset="0"/>
              </a:rPr>
              <a:t>tails point away from water to form the bilayer.</a:t>
            </a:r>
          </a:p>
        </p:txBody>
      </p:sp>
    </p:spTree>
    <p:extLst>
      <p:ext uri="{BB962C8B-B14F-4D97-AF65-F5344CB8AC3E}">
        <p14:creationId xmlns:p14="http://schemas.microsoft.com/office/powerpoint/2010/main" val="183009529"/>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B9EDA215-EDCC-CA2B-703B-E61D9230ACD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EF58149-692E-7A0F-4AF1-0EE86548CD85}"/>
              </a:ext>
            </a:extLst>
          </p:cNvPr>
          <p:cNvSpPr/>
          <p:nvPr/>
        </p:nvSpPr>
        <p:spPr>
          <a:xfrm>
            <a:off x="925830" y="1266149"/>
            <a:ext cx="6606540" cy="254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1">
            <a:extLst>
              <a:ext uri="{FF2B5EF4-FFF2-40B4-BE49-F238E27FC236}">
                <a16:creationId xmlns:a16="http://schemas.microsoft.com/office/drawing/2014/main" id="{279EA5C6-D276-34B3-1B3B-AC2D0A86BCCD}"/>
              </a:ext>
            </a:extLst>
          </p:cNvPr>
          <p:cNvSpPr>
            <a:spLocks noGrp="1"/>
          </p:cNvSpPr>
          <p:nvPr>
            <p:ph type="ftr" sz="quarter" idx="11"/>
          </p:nvPr>
        </p:nvSpPr>
        <p:spPr>
          <a:xfrm>
            <a:off x="4038600" y="6356350"/>
            <a:ext cx="4114800" cy="365125"/>
          </a:xfrm>
        </p:spPr>
        <p:txBody>
          <a:bodyPr/>
          <a:lstStyle/>
          <a:p>
            <a:r>
              <a:rPr lang="en-US">
                <a:solidFill>
                  <a:srgbClr val="D3A3DD"/>
                </a:solidFill>
                <a:latin typeface="+mn-lt"/>
              </a:rPr>
              <a:t>© 2023 3D Molecular Designs. All Rights Reserved. </a:t>
            </a:r>
          </a:p>
        </p:txBody>
      </p:sp>
      <p:sp>
        <p:nvSpPr>
          <p:cNvPr id="2" name="TextBox 1">
            <a:extLst>
              <a:ext uri="{FF2B5EF4-FFF2-40B4-BE49-F238E27FC236}">
                <a16:creationId xmlns:a16="http://schemas.microsoft.com/office/drawing/2014/main" id="{DCB4E3BD-1B10-6FCE-A63A-FFD8FB9ED5ED}"/>
              </a:ext>
            </a:extLst>
          </p:cNvPr>
          <p:cNvSpPr txBox="1"/>
          <p:nvPr/>
        </p:nvSpPr>
        <p:spPr>
          <a:xfrm>
            <a:off x="686695" y="58183"/>
            <a:ext cx="11308465" cy="707886"/>
          </a:xfrm>
          <a:prstGeom prst="rect">
            <a:avLst/>
          </a:prstGeom>
          <a:noFill/>
        </p:spPr>
        <p:txBody>
          <a:bodyPr wrap="square" lIns="91440" tIns="45720" rIns="91440" bIns="45720" rtlCol="0" anchor="t">
            <a:spAutoFit/>
          </a:bodyPr>
          <a:lstStyle/>
          <a:p>
            <a:pPr algn="ctr"/>
            <a:r>
              <a:rPr lang="en-US" sz="4000" b="1" i="1" dirty="0">
                <a:solidFill>
                  <a:schemeClr val="bg1"/>
                </a:solidFill>
                <a:cs typeface="Myanmar Text"/>
              </a:rPr>
              <a:t>Extension – Phospholipid &amp; Membrane Transport Kit</a:t>
            </a:r>
            <a:endParaRPr lang="en-US" sz="4000" dirty="0">
              <a:solidFill>
                <a:schemeClr val="bg1"/>
              </a:solidFill>
              <a:cs typeface="Myanmar Text"/>
            </a:endParaRPr>
          </a:p>
        </p:txBody>
      </p:sp>
      <p:sp>
        <p:nvSpPr>
          <p:cNvPr id="4" name="TextBox 3">
            <a:extLst>
              <a:ext uri="{FF2B5EF4-FFF2-40B4-BE49-F238E27FC236}">
                <a16:creationId xmlns:a16="http://schemas.microsoft.com/office/drawing/2014/main" id="{41F0BACA-1FCA-E92D-2DE4-62CCD8ECABD3}"/>
              </a:ext>
            </a:extLst>
          </p:cNvPr>
          <p:cNvSpPr txBox="1"/>
          <p:nvPr/>
        </p:nvSpPr>
        <p:spPr>
          <a:xfrm>
            <a:off x="794657" y="3973454"/>
            <a:ext cx="9743803" cy="2215991"/>
          </a:xfrm>
          <a:prstGeom prst="rect">
            <a:avLst/>
          </a:prstGeom>
          <a:noFill/>
        </p:spPr>
        <p:txBody>
          <a:bodyPr wrap="square">
            <a:spAutoFit/>
          </a:bodyPr>
          <a:lstStyle/>
          <a:p>
            <a:pPr algn="l">
              <a:buNone/>
            </a:pPr>
            <a:r>
              <a:rPr lang="en-US" sz="1600" b="0" i="0" dirty="0">
                <a:solidFill>
                  <a:srgbClr val="282828"/>
                </a:solidFill>
                <a:effectLst/>
              </a:rPr>
              <a:t>Students uncover the structure and function of phospholipids, how cell membranes form, and how water and ions move in and out of cells via transport proteins. Students can model different conditions and then predict which way water will move, making vocabulary like hypertonic, hypotonic, and isotonic more memorable.</a:t>
            </a:r>
          </a:p>
          <a:p>
            <a:pPr algn="l">
              <a:buNone/>
            </a:pPr>
            <a:endParaRPr lang="en-US" sz="1000" b="0" i="0" dirty="0">
              <a:solidFill>
                <a:srgbClr val="282828"/>
              </a:solidFill>
              <a:effectLst/>
            </a:endParaRPr>
          </a:p>
          <a:p>
            <a:pPr marL="400050" indent="-171450" algn="l">
              <a:buFont typeface="Arial" panose="020B0604020202020204" pitchFamily="34" charset="0"/>
              <a:buChar char="•"/>
            </a:pPr>
            <a:r>
              <a:rPr lang="en-US" sz="1600" b="0" i="0" dirty="0">
                <a:solidFill>
                  <a:srgbClr val="282828"/>
                </a:solidFill>
                <a:effectLst/>
              </a:rPr>
              <a:t>50 individual phospholipid molecule models demonstrate hydrophobic and hydrophilic concepts to create monolayers, micelles, and bilayers </a:t>
            </a:r>
          </a:p>
          <a:p>
            <a:pPr marL="400050" indent="-171450" algn="l">
              <a:buFont typeface="Arial" panose="020B0604020202020204" pitchFamily="34" charset="0"/>
              <a:buChar char="•"/>
            </a:pPr>
            <a:r>
              <a:rPr lang="en-US" sz="1600" b="0" i="0" dirty="0">
                <a:solidFill>
                  <a:srgbClr val="282828"/>
                </a:solidFill>
                <a:effectLst/>
              </a:rPr>
              <a:t>Water molecule models show polarity and how water interacts with cell membranes </a:t>
            </a:r>
          </a:p>
          <a:p>
            <a:pPr marL="400050" indent="-171450" algn="l">
              <a:buFont typeface="Arial" panose="020B0604020202020204" pitchFamily="34" charset="0"/>
              <a:buChar char="•"/>
            </a:pPr>
            <a:r>
              <a:rPr lang="en-US" sz="1600" b="0" i="0" dirty="0">
                <a:solidFill>
                  <a:srgbClr val="282828"/>
                </a:solidFill>
                <a:effectLst/>
              </a:rPr>
              <a:t> The bilayer membrane model creates a cell structure that is flexible yet sturdy </a:t>
            </a:r>
          </a:p>
          <a:p>
            <a:pPr marL="400050" indent="-171450" algn="l">
              <a:buFont typeface="Arial" panose="020B0604020202020204" pitchFamily="34" charset="0"/>
              <a:buChar char="•"/>
            </a:pPr>
            <a:r>
              <a:rPr lang="en-US" sz="1600" b="0" i="0" dirty="0">
                <a:solidFill>
                  <a:srgbClr val="282828"/>
                </a:solidFill>
                <a:effectLst/>
              </a:rPr>
              <a:t>Active and passive transport is made easy with 5 different proteins, ion models, and ATP </a:t>
            </a:r>
          </a:p>
        </p:txBody>
      </p:sp>
      <p:pic>
        <p:nvPicPr>
          <p:cNvPr id="7" name="Picture 6">
            <a:extLst>
              <a:ext uri="{FF2B5EF4-FFF2-40B4-BE49-F238E27FC236}">
                <a16:creationId xmlns:a16="http://schemas.microsoft.com/office/drawing/2014/main" id="{478337B7-F43A-30E1-8301-11A90F36D030}"/>
              </a:ext>
            </a:extLst>
          </p:cNvPr>
          <p:cNvPicPr>
            <a:picLocks noChangeAspect="1"/>
          </p:cNvPicPr>
          <p:nvPr/>
        </p:nvPicPr>
        <p:blipFill>
          <a:blip r:embed="rId5">
            <a:clrChange>
              <a:clrFrom>
                <a:srgbClr val="FFFFFF"/>
              </a:clrFrom>
              <a:clrTo>
                <a:srgbClr val="FFFFFF">
                  <a:alpha val="0"/>
                </a:srgbClr>
              </a:clrTo>
            </a:clrChange>
          </a:blip>
          <a:srcRect l="12963" r="7408"/>
          <a:stretch/>
        </p:blipFill>
        <p:spPr>
          <a:xfrm>
            <a:off x="3090819" y="1356728"/>
            <a:ext cx="2285168" cy="2295797"/>
          </a:xfrm>
          <a:prstGeom prst="rect">
            <a:avLst/>
          </a:prstGeom>
          <a:solidFill>
            <a:schemeClr val="bg1"/>
          </a:solidFill>
        </p:spPr>
      </p:pic>
      <p:pic>
        <p:nvPicPr>
          <p:cNvPr id="9" name="Picture 2" descr="Phospholipid &amp; Membrane Transport Kit©">
            <a:extLst>
              <a:ext uri="{FF2B5EF4-FFF2-40B4-BE49-F238E27FC236}">
                <a16:creationId xmlns:a16="http://schemas.microsoft.com/office/drawing/2014/main" id="{18760990-537B-7DA6-46CF-605A0080913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1982" r="25225"/>
          <a:stretch/>
        </p:blipFill>
        <p:spPr bwMode="auto">
          <a:xfrm>
            <a:off x="1134945" y="1441944"/>
            <a:ext cx="1631300" cy="205678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Phospholipid &amp; Membrane Transport Kit©">
            <a:extLst>
              <a:ext uri="{FF2B5EF4-FFF2-40B4-BE49-F238E27FC236}">
                <a16:creationId xmlns:a16="http://schemas.microsoft.com/office/drawing/2014/main" id="{E5F193DB-EFD2-A830-4FFC-B44541A9A4E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4822" r="18393"/>
          <a:stretch/>
        </p:blipFill>
        <p:spPr bwMode="auto">
          <a:xfrm>
            <a:off x="5504050" y="1499593"/>
            <a:ext cx="1754683" cy="205678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F3895013-6B23-B0DD-060C-09D575FCC556}"/>
              </a:ext>
            </a:extLst>
          </p:cNvPr>
          <p:cNvSpPr txBox="1"/>
          <p:nvPr/>
        </p:nvSpPr>
        <p:spPr>
          <a:xfrm>
            <a:off x="7741485" y="1178160"/>
            <a:ext cx="2205991" cy="1323439"/>
          </a:xfrm>
          <a:prstGeom prst="rect">
            <a:avLst/>
          </a:prstGeom>
          <a:noFill/>
        </p:spPr>
        <p:txBody>
          <a:bodyPr wrap="square">
            <a:spAutoFit/>
          </a:bodyPr>
          <a:lstStyle/>
          <a:p>
            <a:pPr algn="l">
              <a:buNone/>
            </a:pPr>
            <a:r>
              <a:rPr lang="en-US" sz="1600" b="0" i="0" dirty="0">
                <a:solidFill>
                  <a:srgbClr val="282828"/>
                </a:solidFill>
                <a:effectLst/>
              </a:rPr>
              <a:t>Membranes and cell processes become memorable as students build and revise their models.</a:t>
            </a:r>
          </a:p>
        </p:txBody>
      </p:sp>
    </p:spTree>
    <p:custDataLst>
      <p:tags r:id="rId1"/>
    </p:custDataLst>
    <p:extLst>
      <p:ext uri="{BB962C8B-B14F-4D97-AF65-F5344CB8AC3E}">
        <p14:creationId xmlns:p14="http://schemas.microsoft.com/office/powerpoint/2010/main" val="458131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9393C36D-AB90-EED5-1D6A-FC50BD4A500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5DB2EA4-79F3-8E58-7479-A3A77DEF59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BD4731C-CCBF-46A1-F719-77CDE308A839}"/>
              </a:ext>
            </a:extLst>
          </p:cNvPr>
          <p:cNvSpPr txBox="1"/>
          <p:nvPr/>
        </p:nvSpPr>
        <p:spPr>
          <a:xfrm>
            <a:off x="549511" y="2074782"/>
            <a:ext cx="4261856"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Explore this model of a </a:t>
            </a:r>
            <a:r>
              <a:rPr kumimoji="0" lang="en-US" sz="2000" b="1" i="0" u="none" strike="noStrike" kern="1200" cap="none" spc="0" normalizeH="0" baseline="0" noProof="0" dirty="0">
                <a:ln>
                  <a:noFill/>
                </a:ln>
                <a:solidFill>
                  <a:srgbClr val="D200B9"/>
                </a:solidFill>
                <a:effectLst/>
                <a:uLnTx/>
                <a:uFillTx/>
                <a:latin typeface="Aptos" panose="020B0004020202020204" pitchFamily="34" charset="0"/>
                <a:ea typeface="Aptos" panose="020B0004020202020204" pitchFamily="34" charset="0"/>
                <a:cs typeface="Times New Roman" panose="02020603050405020304" pitchFamily="18" charset="0"/>
              </a:rPr>
              <a:t>cellular membrane </a:t>
            </a:r>
            <a:r>
              <a:rPr kumimoji="0" lang="en-US" sz="20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and the</a:t>
            </a:r>
            <a:r>
              <a:rPr kumimoji="0" lang="en-US" sz="2000" b="1" i="0" u="none" strike="noStrike" kern="1200" cap="none" spc="0" normalizeH="0" baseline="0" noProof="0" dirty="0">
                <a:ln>
                  <a:noFill/>
                </a:ln>
                <a:solidFill>
                  <a:srgbClr val="D200B9"/>
                </a:solidFill>
                <a:effectLst/>
                <a:uLnTx/>
                <a:uFillTx/>
                <a:latin typeface="Aptos" panose="020B0004020202020204" pitchFamily="34" charset="0"/>
                <a:ea typeface="Aptos" panose="020B0004020202020204" pitchFamily="34" charset="0"/>
                <a:cs typeface="Times New Roman" panose="02020603050405020304" pitchFamily="18" charset="0"/>
              </a:rPr>
              <a:t> phospholipid </a:t>
            </a:r>
            <a:r>
              <a:rPr kumimoji="0" lang="en-US" sz="20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models.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CA64A"/>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CA64A"/>
                </a:solidFill>
                <a:effectLst/>
                <a:uLnTx/>
                <a:uFillTx/>
                <a:latin typeface="Aptos" panose="020B0004020202020204" pitchFamily="34" charset="0"/>
                <a:ea typeface="Aptos" panose="020B0004020202020204" pitchFamily="34" charset="0"/>
                <a:cs typeface="Times New Roman" panose="02020603050405020304" pitchFamily="18" charset="0"/>
              </a:rPr>
              <a:t>How do they compare?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1CA64A"/>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32694B49-DB3B-AF42-4F7B-2C2C0EF4F145}"/>
              </a:ext>
            </a:extLst>
          </p:cNvPr>
          <p:cNvSpPr txBox="1">
            <a:spLocks/>
          </p:cNvSpPr>
          <p:nvPr/>
        </p:nvSpPr>
        <p:spPr>
          <a:xfrm>
            <a:off x="549511" y="41514"/>
            <a:ext cx="9443014"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HGSoeiKakugothicUB"/>
                <a:cs typeface="Myanmar Text"/>
              </a:rPr>
              <a:t>Explore</a:t>
            </a:r>
          </a:p>
        </p:txBody>
      </p:sp>
      <p:pic>
        <p:nvPicPr>
          <p:cNvPr id="4" name="Picture 3">
            <a:extLst>
              <a:ext uri="{FF2B5EF4-FFF2-40B4-BE49-F238E27FC236}">
                <a16:creationId xmlns:a16="http://schemas.microsoft.com/office/drawing/2014/main" id="{D35ED1A4-2742-20C4-6D91-CE2DC0692EE2}"/>
              </a:ext>
            </a:extLst>
          </p:cNvPr>
          <p:cNvPicPr>
            <a:picLocks noChangeAspect="1"/>
          </p:cNvPicPr>
          <p:nvPr/>
        </p:nvPicPr>
        <p:blipFill>
          <a:blip r:embed="rId6"/>
          <a:stretch>
            <a:fillRect/>
          </a:stretch>
        </p:blipFill>
        <p:spPr>
          <a:xfrm>
            <a:off x="4931722" y="1764254"/>
            <a:ext cx="6870787" cy="3883489"/>
          </a:xfrm>
          <a:prstGeom prst="rect">
            <a:avLst/>
          </a:prstGeom>
        </p:spPr>
      </p:pic>
    </p:spTree>
    <p:extLst>
      <p:ext uri="{BB962C8B-B14F-4D97-AF65-F5344CB8AC3E}">
        <p14:creationId xmlns:p14="http://schemas.microsoft.com/office/powerpoint/2010/main" val="3102322720"/>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A7EDEE2C-E7C4-9CC1-AE8C-6101DFDE9E91}"/>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288B2D9E-3069-B287-EB1E-CEE358F8F600}"/>
              </a:ext>
            </a:extLst>
          </p:cNvPr>
          <p:cNvPicPr>
            <a:picLocks noChangeAspect="1"/>
          </p:cNvPicPr>
          <p:nvPr/>
        </p:nvPicPr>
        <p:blipFill>
          <a:blip r:embed="rId5"/>
          <a:srcRect l="27424"/>
          <a:stretch/>
        </p:blipFill>
        <p:spPr>
          <a:xfrm rot="16200000">
            <a:off x="6792385" y="2007895"/>
            <a:ext cx="4743605" cy="4956607"/>
          </a:xfrm>
          <a:prstGeom prst="rect">
            <a:avLst/>
          </a:prstGeom>
        </p:spPr>
      </p:pic>
      <p:sp>
        <p:nvSpPr>
          <p:cNvPr id="6" name="Title 1">
            <a:extLst>
              <a:ext uri="{FF2B5EF4-FFF2-40B4-BE49-F238E27FC236}">
                <a16:creationId xmlns:a16="http://schemas.microsoft.com/office/drawing/2014/main" id="{1BDD4B29-22CD-6D65-34DC-BE0DA62E2AB6}"/>
              </a:ext>
            </a:extLst>
          </p:cNvPr>
          <p:cNvSpPr txBox="1">
            <a:spLocks/>
          </p:cNvSpPr>
          <p:nvPr/>
        </p:nvSpPr>
        <p:spPr>
          <a:xfrm>
            <a:off x="549510" y="53005"/>
            <a:ext cx="10001213"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Aptos" panose="020B0004020202020204" pitchFamily="34" charset="0"/>
                <a:ea typeface="Aptos" panose="020B0004020202020204" pitchFamily="34" charset="0"/>
                <a:cs typeface="Times New Roman" panose="02020603050405020304" pitchFamily="18" charset="0"/>
              </a:rPr>
              <a:t>Notice | Wonder  </a:t>
            </a:r>
            <a:endParaRPr kumimoji="0" lang="en-US" sz="4000" b="1" i="0" u="none" strike="noStrike" kern="1200" cap="none" spc="0" normalizeH="0" baseline="0" noProof="0" dirty="0">
              <a:ln>
                <a:noFill/>
              </a:ln>
              <a:solidFill>
                <a:schemeClr val="bg1"/>
              </a:solidFill>
              <a:effectLst/>
              <a:uLnTx/>
              <a:uFillTx/>
              <a:latin typeface="Calibri" panose="020F0502020204030204"/>
              <a:ea typeface="HGSoeiKakugothicUB"/>
              <a:cs typeface="Myanmar Text"/>
            </a:endParaRPr>
          </a:p>
        </p:txBody>
      </p:sp>
      <p:pic>
        <p:nvPicPr>
          <p:cNvPr id="18" name="Picture 17">
            <a:extLst>
              <a:ext uri="{FF2B5EF4-FFF2-40B4-BE49-F238E27FC236}">
                <a16:creationId xmlns:a16="http://schemas.microsoft.com/office/drawing/2014/main" id="{7E870E09-D88D-FEAC-4977-F195D6A5780E}"/>
              </a:ext>
            </a:extLst>
          </p:cNvPr>
          <p:cNvPicPr>
            <a:picLocks noChangeAspect="1"/>
          </p:cNvPicPr>
          <p:nvPr/>
        </p:nvPicPr>
        <p:blipFill>
          <a:blip r:embed="rId6"/>
          <a:srcRect t="14378" b="8969"/>
          <a:stretch/>
        </p:blipFill>
        <p:spPr>
          <a:xfrm>
            <a:off x="438877" y="4186291"/>
            <a:ext cx="5961923" cy="2159344"/>
          </a:xfrm>
          <a:prstGeom prst="rect">
            <a:avLst/>
          </a:prstGeom>
        </p:spPr>
      </p:pic>
      <p:pic>
        <p:nvPicPr>
          <p:cNvPr id="4" name="Picture 5" descr="A purple pencil in a white circle&#10;&#10;Description automatically generated">
            <a:extLst>
              <a:ext uri="{FF2B5EF4-FFF2-40B4-BE49-F238E27FC236}">
                <a16:creationId xmlns:a16="http://schemas.microsoft.com/office/drawing/2014/main" id="{8C24CB98-5BAB-C662-8D66-8E33C0D10EA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5FCB371-7675-C1D1-BC0D-0091548765A1}"/>
              </a:ext>
            </a:extLst>
          </p:cNvPr>
          <p:cNvSpPr txBox="1"/>
          <p:nvPr/>
        </p:nvSpPr>
        <p:spPr>
          <a:xfrm>
            <a:off x="7617596" y="2684714"/>
            <a:ext cx="341723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Bradley Hand ITC" panose="03070402050302030203" pitchFamily="66" charset="0"/>
                <a:ea typeface="+mn-ea"/>
                <a:cs typeface="+mn-cs"/>
              </a:rPr>
              <a:t>I Notice            I wonder</a:t>
            </a:r>
          </a:p>
        </p:txBody>
      </p:sp>
      <p:cxnSp>
        <p:nvCxnSpPr>
          <p:cNvPr id="7" name="Straight Connector 6">
            <a:extLst>
              <a:ext uri="{FF2B5EF4-FFF2-40B4-BE49-F238E27FC236}">
                <a16:creationId xmlns:a16="http://schemas.microsoft.com/office/drawing/2014/main" id="{35D62186-654D-D75B-2007-074FFC977ED2}"/>
              </a:ext>
            </a:extLst>
          </p:cNvPr>
          <p:cNvCxnSpPr>
            <a:cxnSpLocks/>
          </p:cNvCxnSpPr>
          <p:nvPr/>
        </p:nvCxnSpPr>
        <p:spPr>
          <a:xfrm>
            <a:off x="9238585" y="2573890"/>
            <a:ext cx="0" cy="3164192"/>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9DE73398-0BD6-4541-C49E-33AFD3503109}"/>
              </a:ext>
            </a:extLst>
          </p:cNvPr>
          <p:cNvPicPr>
            <a:picLocks noChangeAspect="1"/>
          </p:cNvPicPr>
          <p:nvPr/>
        </p:nvPicPr>
        <p:blipFill>
          <a:blip r:embed="rId8"/>
          <a:stretch>
            <a:fillRect/>
          </a:stretch>
        </p:blipFill>
        <p:spPr>
          <a:xfrm>
            <a:off x="1429169" y="3521509"/>
            <a:ext cx="504895" cy="790685"/>
          </a:xfrm>
          <a:prstGeom prst="rect">
            <a:avLst/>
          </a:prstGeom>
        </p:spPr>
      </p:pic>
      <p:cxnSp>
        <p:nvCxnSpPr>
          <p:cNvPr id="8" name="Straight Connector 7">
            <a:extLst>
              <a:ext uri="{FF2B5EF4-FFF2-40B4-BE49-F238E27FC236}">
                <a16:creationId xmlns:a16="http://schemas.microsoft.com/office/drawing/2014/main" id="{28C2B4E6-AC3F-A802-BAC4-7F0EF8008189}"/>
              </a:ext>
            </a:extLst>
          </p:cNvPr>
          <p:cNvCxnSpPr>
            <a:cxnSpLocks/>
          </p:cNvCxnSpPr>
          <p:nvPr/>
        </p:nvCxnSpPr>
        <p:spPr>
          <a:xfrm>
            <a:off x="7537586" y="3116815"/>
            <a:ext cx="352817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4470DB8-A69C-6F31-7CF3-8A7A6127E4C9}"/>
              </a:ext>
            </a:extLst>
          </p:cNvPr>
          <p:cNvSpPr txBox="1"/>
          <p:nvPr/>
        </p:nvSpPr>
        <p:spPr>
          <a:xfrm>
            <a:off x="549510" y="2074782"/>
            <a:ext cx="5085479"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Create a </a:t>
            </a:r>
            <a:r>
              <a:rPr kumimoji="0" lang="en-US" sz="2000" b="1"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Notice | Wonder Chart</a:t>
            </a:r>
            <a:r>
              <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 and record your observations and questions about this model and membranes.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1CA64A"/>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490798070"/>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95DF1E7-3272-A08B-7DE2-0A2DB737102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356D1CB-21FC-BA28-9814-F59FA76C95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7494F9BC-DD81-4918-EE14-C0A383F22A81}"/>
              </a:ext>
            </a:extLst>
          </p:cNvPr>
          <p:cNvSpPr txBox="1">
            <a:spLocks/>
          </p:cNvSpPr>
          <p:nvPr/>
        </p:nvSpPr>
        <p:spPr>
          <a:xfrm>
            <a:off x="549511" y="41514"/>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HGSoeiKakugothicUB"/>
                <a:cs typeface="Myanmar Text"/>
              </a:rPr>
              <a:t>Membrane Integrity</a:t>
            </a:r>
          </a:p>
        </p:txBody>
      </p:sp>
      <p:pic>
        <p:nvPicPr>
          <p:cNvPr id="7" name="Picture 6">
            <a:extLst>
              <a:ext uri="{FF2B5EF4-FFF2-40B4-BE49-F238E27FC236}">
                <a16:creationId xmlns:a16="http://schemas.microsoft.com/office/drawing/2014/main" id="{F09262C9-F70C-9520-1F35-3AD80A87D6DD}"/>
              </a:ext>
            </a:extLst>
          </p:cNvPr>
          <p:cNvPicPr>
            <a:picLocks noChangeAspect="1"/>
          </p:cNvPicPr>
          <p:nvPr/>
        </p:nvPicPr>
        <p:blipFill>
          <a:blip r:embed="rId6">
            <a:alphaModFix/>
          </a:blip>
          <a:stretch>
            <a:fillRect/>
          </a:stretch>
        </p:blipFill>
        <p:spPr>
          <a:xfrm>
            <a:off x="5688757" y="1775144"/>
            <a:ext cx="5799499" cy="3997006"/>
          </a:xfrm>
          <a:prstGeom prst="rect">
            <a:avLst/>
          </a:prstGeom>
        </p:spPr>
      </p:pic>
      <p:sp>
        <p:nvSpPr>
          <p:cNvPr id="4" name="TextBox 3">
            <a:extLst>
              <a:ext uri="{FF2B5EF4-FFF2-40B4-BE49-F238E27FC236}">
                <a16:creationId xmlns:a16="http://schemas.microsoft.com/office/drawing/2014/main" id="{7ADC8C9C-E5C0-254A-B01A-6FF24E35A17A}"/>
              </a:ext>
            </a:extLst>
          </p:cNvPr>
          <p:cNvSpPr txBox="1"/>
          <p:nvPr/>
        </p:nvSpPr>
        <p:spPr>
          <a:xfrm>
            <a:off x="549511" y="2074782"/>
            <a:ext cx="4822588"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Membrane </a:t>
            </a:r>
            <a:r>
              <a:rPr kumimoji="0" lang="en-US" sz="2000" b="1" i="0" u="none" strike="noStrike" kern="1200" cap="none" spc="0" normalizeH="0" baseline="0" noProof="0" dirty="0">
                <a:ln>
                  <a:noFill/>
                </a:ln>
                <a:solidFill>
                  <a:srgbClr val="FF0DE2"/>
                </a:solidFill>
                <a:effectLst/>
                <a:uLnTx/>
                <a:uFillTx/>
                <a:latin typeface="Aptos" panose="020B0004020202020204" pitchFamily="34" charset="0"/>
                <a:ea typeface="Aptos" panose="020B0004020202020204" pitchFamily="34" charset="0"/>
                <a:cs typeface="Times New Roman" panose="02020603050405020304" pitchFamily="18" charset="0"/>
              </a:rPr>
              <a:t>integrity</a:t>
            </a:r>
            <a:r>
              <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 – the ability to stay together and form a surface –  </a:t>
            </a:r>
            <a:r>
              <a:rPr lang="en-US" sz="2000" dirty="0">
                <a:latin typeface="Aptos" panose="020B0004020202020204" pitchFamily="34" charset="0"/>
                <a:ea typeface="Aptos" panose="020B0004020202020204" pitchFamily="34" charset="0"/>
                <a:cs typeface="Times New Roman" panose="02020603050405020304" pitchFamily="18" charset="0"/>
              </a:rPr>
              <a:t>results from the way phospholipids come together, heads facing out and tails facing in.   </a:t>
            </a:r>
          </a:p>
          <a:p>
            <a:pPr>
              <a:defRPr/>
            </a:pPr>
            <a:endParaRPr lang="en-US" sz="2000" dirty="0">
              <a:latin typeface="Aptos" panose="020B0004020202020204" pitchFamily="34" charset="0"/>
              <a:ea typeface="Aptos" panose="020B0004020202020204" pitchFamily="34" charset="0"/>
              <a:cs typeface="Times New Roman" panose="02020603050405020304" pitchFamily="18" charset="0"/>
            </a:endParaRPr>
          </a:p>
          <a:p>
            <a:pPr>
              <a:defRPr/>
            </a:pPr>
            <a:r>
              <a:rPr lang="en-US" sz="2000" dirty="0">
                <a:latin typeface="Aptos" panose="020B0004020202020204" pitchFamily="34" charset="0"/>
                <a:ea typeface="Aptos" panose="020B0004020202020204" pitchFamily="34" charset="0"/>
                <a:cs typeface="Times New Roman" panose="02020603050405020304" pitchFamily="18" charset="0"/>
              </a:rPr>
              <a:t>This results in a </a:t>
            </a:r>
            <a:r>
              <a:rPr lang="en-US" sz="2000" b="1" dirty="0">
                <a:latin typeface="Aptos" panose="020B0004020202020204" pitchFamily="34" charset="0"/>
                <a:ea typeface="Aptos" panose="020B0004020202020204" pitchFamily="34" charset="0"/>
                <a:cs typeface="Times New Roman" panose="02020603050405020304" pitchFamily="18" charset="0"/>
              </a:rPr>
              <a:t>highly flexible structure,</a:t>
            </a:r>
            <a:r>
              <a:rPr lang="en-US" sz="2000" dirty="0">
                <a:latin typeface="Aptos" panose="020B0004020202020204" pitchFamily="34" charset="0"/>
                <a:ea typeface="Aptos" panose="020B0004020202020204" pitchFamily="34" charset="0"/>
                <a:cs typeface="Times New Roman" panose="02020603050405020304" pitchFamily="18" charset="0"/>
              </a:rPr>
              <a:t> allowing cells like the amoeba to </a:t>
            </a:r>
            <a:r>
              <a:rPr lang="en-US" sz="2000" b="1" dirty="0">
                <a:latin typeface="Aptos" panose="020B0004020202020204" pitchFamily="34" charset="0"/>
                <a:ea typeface="Aptos" panose="020B0004020202020204" pitchFamily="34" charset="0"/>
                <a:cs typeface="Times New Roman" panose="02020603050405020304" pitchFamily="18" charset="0"/>
              </a:rPr>
              <a:t>shape-shift</a:t>
            </a:r>
            <a:r>
              <a:rPr lang="en-US" sz="2000" dirty="0">
                <a:latin typeface="Aptos" panose="020B0004020202020204" pitchFamily="34" charset="0"/>
                <a:ea typeface="Aptos" panose="020B0004020202020204" pitchFamily="34" charset="0"/>
                <a:cs typeface="Times New Roman" panose="02020603050405020304" pitchFamily="18" charset="0"/>
              </a:rPr>
              <a:t> and engulf prey.</a:t>
            </a:r>
          </a:p>
          <a:p>
            <a:pPr>
              <a:defRPr/>
            </a:pPr>
            <a:endPar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endParaRPr>
          </a:p>
          <a:p>
            <a:pPr>
              <a:defRPr/>
            </a:pPr>
            <a:r>
              <a:rPr kumimoji="0" lang="en-US" sz="2000" b="1" i="0" u="none" strike="noStrike" kern="1200" cap="none" spc="0" normalizeH="0" baseline="0" noProof="0" dirty="0">
                <a:ln>
                  <a:noFill/>
                </a:ln>
                <a:solidFill>
                  <a:srgbClr val="1CA64A"/>
                </a:solidFill>
                <a:effectLst/>
                <a:uLnTx/>
                <a:uFillTx/>
                <a:latin typeface="Aptos" panose="020B0004020202020204" pitchFamily="34" charset="0"/>
                <a:ea typeface="Aptos" panose="020B0004020202020204" pitchFamily="34" charset="0"/>
                <a:cs typeface="Times New Roman" panose="02020603050405020304" pitchFamily="18" charset="0"/>
              </a:rPr>
              <a:t>Why </a:t>
            </a:r>
            <a:r>
              <a:rPr lang="en-US" sz="2000" b="1" dirty="0">
                <a:solidFill>
                  <a:srgbClr val="1CA64A"/>
                </a:solidFill>
                <a:latin typeface="Aptos" panose="020B0004020202020204" pitchFamily="34" charset="0"/>
                <a:ea typeface="Aptos" panose="020B0004020202020204" pitchFamily="34" charset="0"/>
                <a:cs typeface="Times New Roman" panose="02020603050405020304" pitchFamily="18" charset="0"/>
              </a:rPr>
              <a:t>m</a:t>
            </a:r>
            <a:r>
              <a:rPr kumimoji="0" lang="en-US" sz="2000" b="1" i="0" u="none" strike="noStrike" kern="1200" cap="none" spc="0" normalizeH="0" baseline="0" noProof="0" dirty="0" err="1">
                <a:ln>
                  <a:noFill/>
                </a:ln>
                <a:solidFill>
                  <a:srgbClr val="1CA64A"/>
                </a:solidFill>
                <a:effectLst/>
                <a:uLnTx/>
                <a:uFillTx/>
                <a:latin typeface="Aptos" panose="020B0004020202020204" pitchFamily="34" charset="0"/>
                <a:ea typeface="Aptos" panose="020B0004020202020204" pitchFamily="34" charset="0"/>
                <a:cs typeface="Times New Roman" panose="02020603050405020304" pitchFamily="18" charset="0"/>
              </a:rPr>
              <a:t>ight</a:t>
            </a:r>
            <a:r>
              <a:rPr kumimoji="0" lang="en-US" sz="2000" b="1" i="0" u="none" strike="noStrike" kern="1200" cap="none" spc="0" normalizeH="0" baseline="0" noProof="0" dirty="0">
                <a:ln>
                  <a:noFill/>
                </a:ln>
                <a:solidFill>
                  <a:srgbClr val="1CA64A"/>
                </a:solidFill>
                <a:effectLst/>
                <a:uLnTx/>
                <a:uFillTx/>
                <a:latin typeface="Aptos" panose="020B0004020202020204" pitchFamily="34" charset="0"/>
                <a:ea typeface="Aptos" panose="020B0004020202020204" pitchFamily="34" charset="0"/>
                <a:cs typeface="Times New Roman" panose="02020603050405020304" pitchFamily="18" charset="0"/>
              </a:rPr>
              <a:t> this structure be called a </a:t>
            </a:r>
            <a:r>
              <a:rPr kumimoji="0" lang="en-US" sz="2000" b="1" i="0" u="none" strike="noStrike" kern="1200" cap="none" spc="0" normalizeH="0" baseline="0" noProof="0" dirty="0">
                <a:ln>
                  <a:noFill/>
                </a:ln>
                <a:solidFill>
                  <a:srgbClr val="FF0DE2"/>
                </a:solidFill>
                <a:effectLst/>
                <a:uLnTx/>
                <a:uFillTx/>
                <a:latin typeface="Aptos" panose="020B0004020202020204" pitchFamily="34" charset="0"/>
                <a:ea typeface="Aptos" panose="020B0004020202020204" pitchFamily="34" charset="0"/>
                <a:cs typeface="Times New Roman" panose="02020603050405020304" pitchFamily="18" charset="0"/>
              </a:rPr>
              <a:t>bilayer?</a:t>
            </a:r>
          </a:p>
        </p:txBody>
      </p:sp>
    </p:spTree>
    <p:extLst>
      <p:ext uri="{BB962C8B-B14F-4D97-AF65-F5344CB8AC3E}">
        <p14:creationId xmlns:p14="http://schemas.microsoft.com/office/powerpoint/2010/main" val="1973011055"/>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337D4A5-CA91-9CF2-23E9-E7704936B64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8B9BEB16-89C5-3288-9BD0-32DFB7FF1D02}"/>
              </a:ext>
            </a:extLst>
          </p:cNvPr>
          <p:cNvPicPr>
            <a:picLocks noChangeAspect="1"/>
          </p:cNvPicPr>
          <p:nvPr/>
        </p:nvPicPr>
        <p:blipFill>
          <a:blip r:embed="rId5"/>
          <a:srcRect l="27424"/>
          <a:stretch/>
        </p:blipFill>
        <p:spPr>
          <a:xfrm rot="16200000">
            <a:off x="6792385" y="2007895"/>
            <a:ext cx="4743605" cy="4956607"/>
          </a:xfrm>
          <a:prstGeom prst="rect">
            <a:avLst/>
          </a:prstGeom>
        </p:spPr>
      </p:pic>
      <p:sp>
        <p:nvSpPr>
          <p:cNvPr id="2" name="TextBox 1">
            <a:extLst>
              <a:ext uri="{FF2B5EF4-FFF2-40B4-BE49-F238E27FC236}">
                <a16:creationId xmlns:a16="http://schemas.microsoft.com/office/drawing/2014/main" id="{64616E8F-2212-FA1C-51A8-C71E32774519}"/>
              </a:ext>
            </a:extLst>
          </p:cNvPr>
          <p:cNvSpPr txBox="1"/>
          <p:nvPr/>
        </p:nvSpPr>
        <p:spPr>
          <a:xfrm>
            <a:off x="549537" y="1824857"/>
            <a:ext cx="5546464" cy="21852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Sketch a side view of this model in your notebook.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Use a ruler to </a:t>
            </a:r>
            <a:r>
              <a:rPr kumimoji="0" lang="en-US" sz="2000" b="1"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measure the width of your model </a:t>
            </a:r>
            <a:r>
              <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and </a:t>
            </a:r>
            <a:r>
              <a:rPr kumimoji="0" lang="en-US" sz="2000" b="1"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record this information</a:t>
            </a:r>
            <a:r>
              <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 in your notebook.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1CA64A"/>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4D95476F-4E6F-FCC6-3955-A98DC20B746F}"/>
              </a:ext>
            </a:extLst>
          </p:cNvPr>
          <p:cNvSpPr txBox="1">
            <a:spLocks/>
          </p:cNvSpPr>
          <p:nvPr/>
        </p:nvSpPr>
        <p:spPr>
          <a:xfrm>
            <a:off x="549511" y="51958"/>
            <a:ext cx="9184367"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HGSoeiKakugothicUB"/>
                <a:cs typeface="Myanmar Text"/>
              </a:rPr>
              <a:t>Model Scale</a:t>
            </a:r>
          </a:p>
        </p:txBody>
      </p:sp>
      <p:pic>
        <p:nvPicPr>
          <p:cNvPr id="18" name="Picture 17">
            <a:extLst>
              <a:ext uri="{FF2B5EF4-FFF2-40B4-BE49-F238E27FC236}">
                <a16:creationId xmlns:a16="http://schemas.microsoft.com/office/drawing/2014/main" id="{D0644BE5-B30C-85FA-2B5A-C437728E1B93}"/>
              </a:ext>
            </a:extLst>
          </p:cNvPr>
          <p:cNvPicPr>
            <a:picLocks noChangeAspect="1"/>
          </p:cNvPicPr>
          <p:nvPr/>
        </p:nvPicPr>
        <p:blipFill>
          <a:blip r:embed="rId6"/>
          <a:srcRect t="14378" b="8969"/>
          <a:stretch/>
        </p:blipFill>
        <p:spPr>
          <a:xfrm>
            <a:off x="400919" y="4010071"/>
            <a:ext cx="5776698" cy="2286040"/>
          </a:xfrm>
          <a:prstGeom prst="rect">
            <a:avLst/>
          </a:prstGeom>
        </p:spPr>
      </p:pic>
      <p:pic>
        <p:nvPicPr>
          <p:cNvPr id="4" name="Picture 5" descr="A purple pencil in a white circle&#10;&#10;Description automatically generated">
            <a:extLst>
              <a:ext uri="{FF2B5EF4-FFF2-40B4-BE49-F238E27FC236}">
                <a16:creationId xmlns:a16="http://schemas.microsoft.com/office/drawing/2014/main" id="{07969B3E-BC07-1E17-7ED7-45621041556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AF419EB-0B7B-C130-E36C-02EFF75972C0}"/>
              </a:ext>
            </a:extLst>
          </p:cNvPr>
          <p:cNvSpPr txBox="1"/>
          <p:nvPr/>
        </p:nvSpPr>
        <p:spPr>
          <a:xfrm>
            <a:off x="8444866" y="2332689"/>
            <a:ext cx="1716405"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Bradley Hand ITC" panose="03070402050302030203" pitchFamily="66" charset="0"/>
                <a:ea typeface="+mn-ea"/>
                <a:cs typeface="+mn-cs"/>
              </a:rPr>
              <a:t>Sketch</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3147840"/>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86447BB1-1B43-1957-4C8A-21E1A3BB5EC1}"/>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B5298C5A-5D7A-C4D1-88A2-9CA0F856D39D}"/>
              </a:ext>
            </a:extLst>
          </p:cNvPr>
          <p:cNvPicPr>
            <a:picLocks noChangeAspect="1"/>
          </p:cNvPicPr>
          <p:nvPr/>
        </p:nvPicPr>
        <p:blipFill>
          <a:blip r:embed="rId5"/>
          <a:stretch>
            <a:fillRect/>
          </a:stretch>
        </p:blipFill>
        <p:spPr>
          <a:xfrm>
            <a:off x="2788794" y="3346239"/>
            <a:ext cx="7034920" cy="2819048"/>
          </a:xfrm>
          <a:prstGeom prst="rect">
            <a:avLst/>
          </a:prstGeom>
        </p:spPr>
      </p:pic>
      <p:sp>
        <p:nvSpPr>
          <p:cNvPr id="5" name="Footer Placeholder 1">
            <a:extLst>
              <a:ext uri="{FF2B5EF4-FFF2-40B4-BE49-F238E27FC236}">
                <a16:creationId xmlns:a16="http://schemas.microsoft.com/office/drawing/2014/main" id="{DD794F52-CE9F-372B-3846-E9E9FAF66A65}"/>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4" name="TextBox 3">
            <a:extLst>
              <a:ext uri="{FF2B5EF4-FFF2-40B4-BE49-F238E27FC236}">
                <a16:creationId xmlns:a16="http://schemas.microsoft.com/office/drawing/2014/main" id="{B635FEAD-BDE2-E0DE-9A9E-DE94BF013DD1}"/>
              </a:ext>
            </a:extLst>
          </p:cNvPr>
          <p:cNvSpPr txBox="1"/>
          <p:nvPr/>
        </p:nvSpPr>
        <p:spPr>
          <a:xfrm>
            <a:off x="652021" y="51454"/>
            <a:ext cx="11308465" cy="707886"/>
          </a:xfrm>
          <a:prstGeom prst="rect">
            <a:avLst/>
          </a:prstGeom>
          <a:noFill/>
        </p:spPr>
        <p:txBody>
          <a:bodyPr wrap="square" lIns="91440" tIns="45720" rIns="91440" bIns="45720" rtlCol="0" anchor="t">
            <a:spAutoFit/>
          </a:bodyPr>
          <a:lstStyle/>
          <a:p>
            <a:pPr algn="ctr"/>
            <a:r>
              <a:rPr lang="en-US" sz="4000" b="1" i="1" dirty="0">
                <a:solidFill>
                  <a:schemeClr val="bg1"/>
                </a:solidFill>
                <a:cs typeface="Myanmar Text"/>
              </a:rPr>
              <a:t>Calculating the scale of this model</a:t>
            </a:r>
            <a:endParaRPr lang="en-US" sz="4000" dirty="0">
              <a:solidFill>
                <a:schemeClr val="bg1"/>
              </a:solidFill>
              <a:ea typeface="Calibri"/>
              <a:cs typeface="Myanmar Text"/>
            </a:endParaRPr>
          </a:p>
        </p:txBody>
      </p:sp>
      <p:grpSp>
        <p:nvGrpSpPr>
          <p:cNvPr id="18" name="Group 17">
            <a:extLst>
              <a:ext uri="{FF2B5EF4-FFF2-40B4-BE49-F238E27FC236}">
                <a16:creationId xmlns:a16="http://schemas.microsoft.com/office/drawing/2014/main" id="{47312D41-3B03-D9E5-18E1-41D50C0BD556}"/>
              </a:ext>
            </a:extLst>
          </p:cNvPr>
          <p:cNvGrpSpPr/>
          <p:nvPr/>
        </p:nvGrpSpPr>
        <p:grpSpPr>
          <a:xfrm>
            <a:off x="3012293" y="3106773"/>
            <a:ext cx="7742190" cy="2562123"/>
            <a:chOff x="3054266" y="1839792"/>
            <a:chExt cx="7742190" cy="2562123"/>
          </a:xfrm>
        </p:grpSpPr>
        <p:cxnSp>
          <p:nvCxnSpPr>
            <p:cNvPr id="3" name="Straight Connector 2">
              <a:extLst>
                <a:ext uri="{FF2B5EF4-FFF2-40B4-BE49-F238E27FC236}">
                  <a16:creationId xmlns:a16="http://schemas.microsoft.com/office/drawing/2014/main" id="{BC266B41-07E5-523C-441E-BDA24CB4BB26}"/>
                </a:ext>
              </a:extLst>
            </p:cNvPr>
            <p:cNvCxnSpPr>
              <a:cxnSpLocks/>
            </p:cNvCxnSpPr>
            <p:nvPr/>
          </p:nvCxnSpPr>
          <p:spPr>
            <a:xfrm flipH="1">
              <a:off x="9923369" y="3317421"/>
              <a:ext cx="11118" cy="1084494"/>
            </a:xfrm>
            <a:prstGeom prst="line">
              <a:avLst/>
            </a:prstGeom>
            <a:ln w="28575">
              <a:solidFill>
                <a:srgbClr val="1CA64A"/>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5B1C20A-423E-022C-4E53-5B557A98F971}"/>
                </a:ext>
              </a:extLst>
            </p:cNvPr>
            <p:cNvSpPr txBox="1"/>
            <p:nvPr/>
          </p:nvSpPr>
          <p:spPr>
            <a:xfrm>
              <a:off x="9980207" y="3649246"/>
              <a:ext cx="816249" cy="369332"/>
            </a:xfrm>
            <a:prstGeom prst="rect">
              <a:avLst/>
            </a:prstGeom>
            <a:noFill/>
          </p:spPr>
          <p:txBody>
            <a:bodyPr wrap="none" lIns="91440" tIns="45720" rIns="91440" bIns="45720" rtlCol="0" anchor="t">
              <a:spAutoFit/>
            </a:bodyPr>
            <a:lstStyle/>
            <a:p>
              <a:r>
                <a:rPr lang="en-US" b="1" dirty="0">
                  <a:solidFill>
                    <a:srgbClr val="1CA64A"/>
                  </a:solidFill>
                </a:rPr>
                <a:t>3.5 cm</a:t>
              </a:r>
            </a:p>
          </p:txBody>
        </p:sp>
        <p:cxnSp>
          <p:nvCxnSpPr>
            <p:cNvPr id="8" name="Straight Arrow Connector 7">
              <a:extLst>
                <a:ext uri="{FF2B5EF4-FFF2-40B4-BE49-F238E27FC236}">
                  <a16:creationId xmlns:a16="http://schemas.microsoft.com/office/drawing/2014/main" id="{0CC2E98B-B925-84CB-3538-17EFFBE6BE60}"/>
                </a:ext>
              </a:extLst>
            </p:cNvPr>
            <p:cNvCxnSpPr/>
            <p:nvPr/>
          </p:nvCxnSpPr>
          <p:spPr>
            <a:xfrm flipV="1">
              <a:off x="3054266" y="1965658"/>
              <a:ext cx="5327546" cy="480921"/>
            </a:xfrm>
            <a:prstGeom prst="straightConnector1">
              <a:avLst/>
            </a:prstGeom>
            <a:ln w="28575">
              <a:solidFill>
                <a:srgbClr val="1CA64A"/>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01EDBD8-D766-02C7-911A-288E3799A7F1}"/>
                </a:ext>
              </a:extLst>
            </p:cNvPr>
            <p:cNvSpPr txBox="1"/>
            <p:nvPr/>
          </p:nvSpPr>
          <p:spPr>
            <a:xfrm>
              <a:off x="9329552" y="2241091"/>
              <a:ext cx="755335" cy="369332"/>
            </a:xfrm>
            <a:prstGeom prst="rect">
              <a:avLst/>
            </a:prstGeom>
            <a:noFill/>
          </p:spPr>
          <p:txBody>
            <a:bodyPr wrap="none" lIns="91440" tIns="45720" rIns="91440" bIns="45720" rtlCol="0" anchor="t">
              <a:spAutoFit/>
            </a:bodyPr>
            <a:lstStyle/>
            <a:p>
              <a:r>
                <a:rPr lang="en-US" b="1" dirty="0">
                  <a:solidFill>
                    <a:srgbClr val="1CA64A"/>
                  </a:solidFill>
                </a:rPr>
                <a:t>10 cm</a:t>
              </a:r>
            </a:p>
          </p:txBody>
        </p:sp>
        <p:sp>
          <p:nvSpPr>
            <p:cNvPr id="14" name="TextBox 13">
              <a:extLst>
                <a:ext uri="{FF2B5EF4-FFF2-40B4-BE49-F238E27FC236}">
                  <a16:creationId xmlns:a16="http://schemas.microsoft.com/office/drawing/2014/main" id="{7F0F944B-5E22-FFE6-4C9C-831C4E622B1A}"/>
                </a:ext>
              </a:extLst>
            </p:cNvPr>
            <p:cNvSpPr txBox="1"/>
            <p:nvPr/>
          </p:nvSpPr>
          <p:spPr>
            <a:xfrm>
              <a:off x="4955134" y="1839792"/>
              <a:ext cx="755335" cy="369332"/>
            </a:xfrm>
            <a:prstGeom prst="rect">
              <a:avLst/>
            </a:prstGeom>
            <a:noFill/>
          </p:spPr>
          <p:txBody>
            <a:bodyPr wrap="none" lIns="91440" tIns="45720" rIns="91440" bIns="45720" rtlCol="0" anchor="t">
              <a:spAutoFit/>
            </a:bodyPr>
            <a:lstStyle/>
            <a:p>
              <a:r>
                <a:rPr lang="en-US" b="1" dirty="0">
                  <a:solidFill>
                    <a:srgbClr val="1CA64A"/>
                  </a:solidFill>
                </a:rPr>
                <a:t>20 cm</a:t>
              </a:r>
            </a:p>
          </p:txBody>
        </p:sp>
        <p:cxnSp>
          <p:nvCxnSpPr>
            <p:cNvPr id="16" name="Straight Arrow Connector 15">
              <a:extLst>
                <a:ext uri="{FF2B5EF4-FFF2-40B4-BE49-F238E27FC236}">
                  <a16:creationId xmlns:a16="http://schemas.microsoft.com/office/drawing/2014/main" id="{BE8D9275-19CC-7BC3-7128-C836A33E070E}"/>
                </a:ext>
              </a:extLst>
            </p:cNvPr>
            <p:cNvCxnSpPr>
              <a:cxnSpLocks/>
            </p:cNvCxnSpPr>
            <p:nvPr/>
          </p:nvCxnSpPr>
          <p:spPr>
            <a:xfrm flipH="1" flipV="1">
              <a:off x="8820213" y="2056905"/>
              <a:ext cx="1057124" cy="1079633"/>
            </a:xfrm>
            <a:prstGeom prst="straightConnector1">
              <a:avLst/>
            </a:prstGeom>
            <a:ln w="28575">
              <a:solidFill>
                <a:srgbClr val="1CA64A"/>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13" name="TextBox 12">
            <a:extLst>
              <a:ext uri="{FF2B5EF4-FFF2-40B4-BE49-F238E27FC236}">
                <a16:creationId xmlns:a16="http://schemas.microsoft.com/office/drawing/2014/main" id="{994F2805-F288-717C-0290-648977A63F85}"/>
              </a:ext>
            </a:extLst>
          </p:cNvPr>
          <p:cNvSpPr txBox="1"/>
          <p:nvPr/>
        </p:nvSpPr>
        <p:spPr>
          <a:xfrm>
            <a:off x="909439" y="1214441"/>
            <a:ext cx="6680081" cy="1815882"/>
          </a:xfrm>
          <a:prstGeom prst="rect">
            <a:avLst/>
          </a:prstGeom>
          <a:noFill/>
        </p:spPr>
        <p:txBody>
          <a:bodyPr wrap="square" lIns="91440" tIns="45720" rIns="91440" bIns="45720" anchor="t">
            <a:spAutoFit/>
          </a:bodyPr>
          <a:lstStyle/>
          <a:p>
            <a:r>
              <a:rPr lang="en-US" sz="1600" b="1" dirty="0">
                <a:solidFill>
                  <a:srgbClr val="000000"/>
                </a:solidFill>
              </a:rPr>
              <a:t>The actual thickness of a cell membrane is 10nm.  </a:t>
            </a:r>
            <a:r>
              <a:rPr lang="en-US" sz="1600" dirty="0">
                <a:solidFill>
                  <a:srgbClr val="000000"/>
                </a:solidFill>
              </a:rPr>
              <a:t>The m</a:t>
            </a:r>
            <a:r>
              <a:rPr lang="en-US" sz="1600" dirty="0"/>
              <a:t>easured thickness of physical model = 4.5 cm (or 45 mm).  This is 45,000 </a:t>
            </a:r>
            <a:r>
              <a:rPr lang="el-GR" sz="1600" b="0" i="0" u="none" strike="noStrike" dirty="0">
                <a:solidFill>
                  <a:srgbClr val="000000"/>
                </a:solidFill>
                <a:effectLst/>
                <a:latin typeface="Calibri" panose="020F0502020204030204" pitchFamily="34" charset="0"/>
              </a:rPr>
              <a:t>μ</a:t>
            </a:r>
            <a:r>
              <a:rPr lang="en-US" sz="1600" b="0" i="0" u="none" strike="noStrike" dirty="0">
                <a:solidFill>
                  <a:srgbClr val="000000"/>
                </a:solidFill>
                <a:effectLst/>
                <a:latin typeface="Calibri" panose="020F0502020204030204" pitchFamily="34" charset="0"/>
              </a:rPr>
              <a:t>M</a:t>
            </a:r>
            <a:r>
              <a:rPr lang="en-US" sz="1600" dirty="0"/>
              <a:t> or 45,000,000 nm</a:t>
            </a:r>
          </a:p>
          <a:p>
            <a:endParaRPr lang="en-US" sz="1600" dirty="0"/>
          </a:p>
          <a:p>
            <a:r>
              <a:rPr lang="en-US" sz="1600" dirty="0"/>
              <a:t>Divide the thickness of the model by the actual thickness of membranes:    </a:t>
            </a:r>
          </a:p>
          <a:p>
            <a:endParaRPr lang="en-US" sz="1600" dirty="0"/>
          </a:p>
          <a:p>
            <a:r>
              <a:rPr lang="en-US" sz="1600" dirty="0"/>
              <a:t>45,000,000 nm / 10 nm = </a:t>
            </a:r>
            <a:r>
              <a:rPr lang="en-US" sz="1600" b="1" dirty="0">
                <a:ea typeface="Calibri" panose="020F0502020204030204"/>
                <a:cs typeface="Calibri" panose="020F0502020204030204"/>
              </a:rPr>
              <a:t>4.5 </a:t>
            </a:r>
            <a:r>
              <a:rPr lang="en-US" sz="1600" b="1" dirty="0" err="1">
                <a:ea typeface="Calibri" panose="020F0502020204030204"/>
                <a:cs typeface="Calibri" panose="020F0502020204030204"/>
              </a:rPr>
              <a:t>milion</a:t>
            </a:r>
            <a:r>
              <a:rPr lang="en-US" sz="1600" b="1" dirty="0">
                <a:ea typeface="Calibri" panose="020F0502020204030204"/>
                <a:cs typeface="Calibri" panose="020F0502020204030204"/>
              </a:rPr>
              <a:t>-fold magnification!</a:t>
            </a:r>
            <a:endParaRPr lang="en-US" sz="1600" dirty="0"/>
          </a:p>
          <a:p>
            <a:endParaRPr lang="en-US" sz="1600" b="1" dirty="0">
              <a:effectLst/>
              <a:ea typeface="Calibri"/>
              <a:cs typeface="Calibri"/>
            </a:endParaRPr>
          </a:p>
        </p:txBody>
      </p:sp>
    </p:spTree>
    <p:custDataLst>
      <p:tags r:id="rId1"/>
    </p:custDataLst>
    <p:extLst>
      <p:ext uri="{BB962C8B-B14F-4D97-AF65-F5344CB8AC3E}">
        <p14:creationId xmlns:p14="http://schemas.microsoft.com/office/powerpoint/2010/main" val="366517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72D7C298-5000-AF82-F09A-E5CA92B06143}"/>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750095A4-58EF-6F0F-DA12-2B0D7BF2EF48}"/>
              </a:ext>
            </a:extLst>
          </p:cNvPr>
          <p:cNvPicPr>
            <a:picLocks noChangeAspect="1"/>
          </p:cNvPicPr>
          <p:nvPr/>
        </p:nvPicPr>
        <p:blipFill>
          <a:blip r:embed="rId5"/>
          <a:srcRect t="14378" b="8969"/>
          <a:stretch/>
        </p:blipFill>
        <p:spPr>
          <a:xfrm>
            <a:off x="1627420" y="3347661"/>
            <a:ext cx="7684910" cy="2813500"/>
          </a:xfrm>
          <a:prstGeom prst="rect">
            <a:avLst/>
          </a:prstGeom>
        </p:spPr>
      </p:pic>
      <p:pic>
        <p:nvPicPr>
          <p:cNvPr id="3" name="Picture 2">
            <a:extLst>
              <a:ext uri="{FF2B5EF4-FFF2-40B4-BE49-F238E27FC236}">
                <a16:creationId xmlns:a16="http://schemas.microsoft.com/office/drawing/2014/main" id="{4383781E-77C6-0CA4-3333-04B1BD3330F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3200E5EC-81E1-0C94-C6C7-85CF37665046}"/>
              </a:ext>
            </a:extLst>
          </p:cNvPr>
          <p:cNvSpPr txBox="1">
            <a:spLocks/>
          </p:cNvSpPr>
          <p:nvPr/>
        </p:nvSpPr>
        <p:spPr>
          <a:xfrm>
            <a:off x="549511" y="52155"/>
            <a:ext cx="950963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What is the scale of this model?</a:t>
            </a:r>
          </a:p>
        </p:txBody>
      </p:sp>
      <p:sp>
        <p:nvSpPr>
          <p:cNvPr id="4" name="TextBox 3">
            <a:extLst>
              <a:ext uri="{FF2B5EF4-FFF2-40B4-BE49-F238E27FC236}">
                <a16:creationId xmlns:a16="http://schemas.microsoft.com/office/drawing/2014/main" id="{5F3B8506-4C98-B0D3-9CA2-DC6C7683700C}"/>
              </a:ext>
            </a:extLst>
          </p:cNvPr>
          <p:cNvSpPr txBox="1"/>
          <p:nvPr/>
        </p:nvSpPr>
        <p:spPr>
          <a:xfrm>
            <a:off x="591547" y="1675086"/>
            <a:ext cx="10043826"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panose="020B0004020202020204" pitchFamily="34" charset="0"/>
                <a:ea typeface="Calibri"/>
                <a:cs typeface="Calibri"/>
              </a:rPr>
              <a:t>If the actual thickness of a cell membrane is </a:t>
            </a:r>
            <a:r>
              <a:rPr lang="en-US" sz="2000" b="1" dirty="0">
                <a:latin typeface="Aptos" panose="020B0004020202020204" pitchFamily="34" charset="0"/>
                <a:ea typeface="Calibri"/>
                <a:cs typeface="Calibri"/>
              </a:rPr>
              <a:t>10 nanometers</a:t>
            </a:r>
            <a:r>
              <a:rPr lang="en-US" sz="2000" dirty="0">
                <a:latin typeface="Aptos" panose="020B0004020202020204" pitchFamily="34" charset="0"/>
                <a:ea typeface="Calibri"/>
                <a:cs typeface="Calibri"/>
              </a:rPr>
              <a:t>,  </a:t>
            </a:r>
            <a:r>
              <a:rPr lang="en-US" sz="2000" b="1" dirty="0">
                <a:solidFill>
                  <a:srgbClr val="1CA64A"/>
                </a:solidFill>
                <a:latin typeface="Aptos" panose="020B0004020202020204" pitchFamily="34" charset="0"/>
                <a:ea typeface="Calibri"/>
                <a:cs typeface="Calibri"/>
              </a:rPr>
              <a:t>how many times larger than real life is your model?</a:t>
            </a:r>
          </a:p>
          <a:p>
            <a:endParaRPr lang="en-US" sz="2000" b="1" dirty="0">
              <a:solidFill>
                <a:srgbClr val="1CA64A"/>
              </a:solidFill>
              <a:latin typeface="Aptos" panose="020B0004020202020204" pitchFamily="34" charset="0"/>
              <a:ea typeface="Calibri"/>
              <a:cs typeface="Calibri"/>
            </a:endParaRPr>
          </a:p>
          <a:p>
            <a:r>
              <a:rPr lang="en-US" sz="2000" b="1" dirty="0">
                <a:latin typeface="Aptos" panose="020B0004020202020204" pitchFamily="34" charset="0"/>
              </a:rPr>
              <a:t>Record your answer in your notebook.</a:t>
            </a:r>
            <a:endParaRPr lang="en-US" sz="2000" dirty="0">
              <a:latin typeface="Aptos" panose="020B0004020202020204" pitchFamily="34" charset="0"/>
            </a:endParaRPr>
          </a:p>
        </p:txBody>
      </p:sp>
      <p:sp>
        <p:nvSpPr>
          <p:cNvPr id="9" name="TextBox 8">
            <a:extLst>
              <a:ext uri="{FF2B5EF4-FFF2-40B4-BE49-F238E27FC236}">
                <a16:creationId xmlns:a16="http://schemas.microsoft.com/office/drawing/2014/main" id="{10124874-88BA-3111-8D95-DA7CDEA9E5BF}"/>
              </a:ext>
            </a:extLst>
          </p:cNvPr>
          <p:cNvSpPr txBox="1"/>
          <p:nvPr/>
        </p:nvSpPr>
        <p:spPr>
          <a:xfrm>
            <a:off x="9388724" y="4664494"/>
            <a:ext cx="124745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CA64A"/>
                </a:solidFill>
                <a:effectLst/>
                <a:uLnTx/>
                <a:uFillTx/>
                <a:latin typeface="Calibri" panose="020F0502020204030204"/>
                <a:ea typeface="+mn-ea"/>
                <a:cs typeface="+mn-cs"/>
              </a:rPr>
              <a:t>10 nm</a:t>
            </a:r>
          </a:p>
        </p:txBody>
      </p:sp>
      <p:cxnSp>
        <p:nvCxnSpPr>
          <p:cNvPr id="5" name="Straight Connector 4">
            <a:extLst>
              <a:ext uri="{FF2B5EF4-FFF2-40B4-BE49-F238E27FC236}">
                <a16:creationId xmlns:a16="http://schemas.microsoft.com/office/drawing/2014/main" id="{8EB9DFF3-360D-5552-543D-4E0FC027785F}"/>
              </a:ext>
            </a:extLst>
          </p:cNvPr>
          <p:cNvCxnSpPr>
            <a:cxnSpLocks/>
          </p:cNvCxnSpPr>
          <p:nvPr/>
        </p:nvCxnSpPr>
        <p:spPr>
          <a:xfrm>
            <a:off x="9323448" y="4382975"/>
            <a:ext cx="0" cy="1147815"/>
          </a:xfrm>
          <a:prstGeom prst="line">
            <a:avLst/>
          </a:prstGeom>
          <a:ln w="28575">
            <a:solidFill>
              <a:srgbClr val="1CA64A"/>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4810921"/>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F44A8D5-AD83-E3CE-7E1E-7AEC6589629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C0FCE0C-3F2A-93E8-2010-4F59968A05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9D126D83-B5A8-FAC2-D4B5-E47B34791BE1}"/>
              </a:ext>
            </a:extLst>
          </p:cNvPr>
          <p:cNvSpPr txBox="1">
            <a:spLocks/>
          </p:cNvSpPr>
          <p:nvPr/>
        </p:nvSpPr>
        <p:spPr>
          <a:xfrm>
            <a:off x="549511" y="41514"/>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rPr>
              <a:t>Membrane Movement</a:t>
            </a:r>
          </a:p>
        </p:txBody>
      </p:sp>
      <p:grpSp>
        <p:nvGrpSpPr>
          <p:cNvPr id="21" name="Group 20">
            <a:extLst>
              <a:ext uri="{FF2B5EF4-FFF2-40B4-BE49-F238E27FC236}">
                <a16:creationId xmlns:a16="http://schemas.microsoft.com/office/drawing/2014/main" id="{BE9EC876-4B0E-782B-6BAE-CF90805CEB18}"/>
              </a:ext>
            </a:extLst>
          </p:cNvPr>
          <p:cNvGrpSpPr/>
          <p:nvPr/>
        </p:nvGrpSpPr>
        <p:grpSpPr>
          <a:xfrm>
            <a:off x="2423638" y="2680098"/>
            <a:ext cx="9180313" cy="3475906"/>
            <a:chOff x="2270761" y="2705098"/>
            <a:chExt cx="9517829" cy="3603698"/>
          </a:xfrm>
        </p:grpSpPr>
        <p:pic>
          <p:nvPicPr>
            <p:cNvPr id="1026" name="Picture 2">
              <a:extLst>
                <a:ext uri="{FF2B5EF4-FFF2-40B4-BE49-F238E27FC236}">
                  <a16:creationId xmlns:a16="http://schemas.microsoft.com/office/drawing/2014/main" id="{3B0DA265-121A-E129-A541-DD18D386C1D1}"/>
                </a:ext>
              </a:extLst>
            </p:cNvPr>
            <p:cNvPicPr>
              <a:picLocks noChangeAspect="1" noChangeArrowheads="1"/>
            </p:cNvPicPr>
            <p:nvPr/>
          </p:nvPicPr>
          <p:blipFill>
            <a:blip r:embed="rId6">
              <a:alphaModFix/>
              <a:extLst>
                <a:ext uri="{28A0092B-C50C-407E-A947-70E740481C1C}">
                  <a14:useLocalDpi xmlns:a14="http://schemas.microsoft.com/office/drawing/2010/main" val="0"/>
                </a:ext>
              </a:extLst>
            </a:blip>
            <a:srcRect/>
            <a:stretch>
              <a:fillRect/>
            </a:stretch>
          </p:blipFill>
          <p:spPr bwMode="auto">
            <a:xfrm>
              <a:off x="5108843" y="4848870"/>
              <a:ext cx="436008" cy="68598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42A09F8-0C68-60EE-4CED-6D2802C8163D}"/>
                </a:ext>
              </a:extLst>
            </p:cNvPr>
            <p:cNvPicPr>
              <a:picLocks noChangeAspect="1"/>
            </p:cNvPicPr>
            <p:nvPr/>
          </p:nvPicPr>
          <p:blipFill>
            <a:blip r:embed="rId7">
              <a:alphaModFix amt="18000"/>
            </a:blip>
            <a:srcRect t="14378" b="8969"/>
            <a:stretch/>
          </p:blipFill>
          <p:spPr>
            <a:xfrm>
              <a:off x="2270761" y="2705098"/>
              <a:ext cx="9517829" cy="3447255"/>
            </a:xfrm>
            <a:prstGeom prst="rect">
              <a:avLst/>
            </a:prstGeom>
          </p:spPr>
        </p:pic>
        <p:grpSp>
          <p:nvGrpSpPr>
            <p:cNvPr id="26" name="Group 25">
              <a:extLst>
                <a:ext uri="{FF2B5EF4-FFF2-40B4-BE49-F238E27FC236}">
                  <a16:creationId xmlns:a16="http://schemas.microsoft.com/office/drawing/2014/main" id="{A415A45E-B185-A915-BAD2-88CF0AE93EBA}"/>
                </a:ext>
              </a:extLst>
            </p:cNvPr>
            <p:cNvGrpSpPr/>
            <p:nvPr/>
          </p:nvGrpSpPr>
          <p:grpSpPr>
            <a:xfrm rot="21232682">
              <a:off x="7338629" y="4575293"/>
              <a:ext cx="650865" cy="785333"/>
              <a:chOff x="1303695" y="4639253"/>
              <a:chExt cx="1311438" cy="1304296"/>
            </a:xfrm>
          </p:grpSpPr>
          <p:pic>
            <p:nvPicPr>
              <p:cNvPr id="7" name="Picture 2">
                <a:extLst>
                  <a:ext uri="{FF2B5EF4-FFF2-40B4-BE49-F238E27FC236}">
                    <a16:creationId xmlns:a16="http://schemas.microsoft.com/office/drawing/2014/main" id="{C09A74FC-B8B2-2217-1CEB-39498FB2029C}"/>
                  </a:ext>
                </a:extLst>
              </p:cNvPr>
              <p:cNvPicPr>
                <a:picLocks noChangeAspect="1" noChangeArrowheads="1"/>
              </p:cNvPicPr>
              <p:nvPr/>
            </p:nvPicPr>
            <p:blipFill>
              <a:blip r:embed="rId6">
                <a:alphaModFix/>
                <a:extLst>
                  <a:ext uri="{28A0092B-C50C-407E-A947-70E740481C1C}">
                    <a14:useLocalDpi xmlns:a14="http://schemas.microsoft.com/office/drawing/2010/main" val="0"/>
                  </a:ext>
                </a:extLst>
              </a:blip>
              <a:srcRect/>
              <a:stretch>
                <a:fillRect/>
              </a:stretch>
            </p:blipFill>
            <p:spPr bwMode="auto">
              <a:xfrm rot="14852">
                <a:off x="1557643" y="4639253"/>
                <a:ext cx="829002" cy="130429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8E7BE511-FCB3-B7C3-362A-F254F50BECE0}"/>
                  </a:ext>
                </a:extLst>
              </p:cNvPr>
              <p:cNvPicPr>
                <a:picLocks noChangeAspect="1" noChangeArrowheads="1"/>
              </p:cNvPicPr>
              <p:nvPr/>
            </p:nvPicPr>
            <p:blipFill>
              <a:blip r:embed="rId8">
                <a:alphaModFix/>
                <a:extLst>
                  <a:ext uri="{28A0092B-C50C-407E-A947-70E740481C1C}">
                    <a14:useLocalDpi xmlns:a14="http://schemas.microsoft.com/office/drawing/2010/main" val="0"/>
                  </a:ext>
                </a:extLst>
              </a:blip>
              <a:srcRect/>
              <a:stretch>
                <a:fillRect/>
              </a:stretch>
            </p:blipFill>
            <p:spPr bwMode="auto">
              <a:xfrm rot="554558">
                <a:off x="1303695" y="4917613"/>
                <a:ext cx="1311438" cy="61169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a:extLst>
                  <a:ext uri="{FF2B5EF4-FFF2-40B4-BE49-F238E27FC236}">
                    <a16:creationId xmlns:a16="http://schemas.microsoft.com/office/drawing/2014/main" id="{8A3ECDA5-5E14-05B6-E256-B968B0960F1C}"/>
                  </a:ext>
                </a:extLst>
              </p:cNvPr>
              <p:cNvPicPr>
                <a:picLocks noChangeAspect="1" noChangeArrowheads="1"/>
              </p:cNvPicPr>
              <p:nvPr/>
            </p:nvPicPr>
            <p:blipFill rotWithShape="1">
              <a:blip r:embed="rId6">
                <a:alphaModFix/>
                <a:extLst>
                  <a:ext uri="{28A0092B-C50C-407E-A947-70E740481C1C}">
                    <a14:useLocalDpi xmlns:a14="http://schemas.microsoft.com/office/drawing/2010/main" val="0"/>
                  </a:ext>
                </a:extLst>
              </a:blip>
              <a:srcRect b="60498"/>
              <a:stretch/>
            </p:blipFill>
            <p:spPr bwMode="auto">
              <a:xfrm rot="14852">
                <a:off x="1550614" y="4675879"/>
                <a:ext cx="829001" cy="515222"/>
              </a:xfrm>
              <a:prstGeom prst="rect">
                <a:avLst/>
              </a:prstGeom>
              <a:noFill/>
              <a:extLst>
                <a:ext uri="{909E8E84-426E-40DD-AFC4-6F175D3DCCD1}">
                  <a14:hiddenFill xmlns:a14="http://schemas.microsoft.com/office/drawing/2010/main">
                    <a:solidFill>
                      <a:srgbClr val="FFFFFF"/>
                    </a:solidFill>
                  </a14:hiddenFill>
                </a:ext>
              </a:extLst>
            </p:spPr>
          </p:pic>
        </p:grpSp>
        <p:pic>
          <p:nvPicPr>
            <p:cNvPr id="28" name="Picture 2">
              <a:extLst>
                <a:ext uri="{FF2B5EF4-FFF2-40B4-BE49-F238E27FC236}">
                  <a16:creationId xmlns:a16="http://schemas.microsoft.com/office/drawing/2014/main" id="{68BD3450-9BDA-437B-7190-CFD814A3943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989365">
              <a:off x="5088775" y="5546320"/>
              <a:ext cx="435315" cy="68489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a:extLst>
                <a:ext uri="{FF2B5EF4-FFF2-40B4-BE49-F238E27FC236}">
                  <a16:creationId xmlns:a16="http://schemas.microsoft.com/office/drawing/2014/main" id="{3F4637F4-BB3B-E0CB-5337-8C5DE74A156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1758" y="4875461"/>
              <a:ext cx="436008" cy="68598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a:extLst>
                <a:ext uri="{FF2B5EF4-FFF2-40B4-BE49-F238E27FC236}">
                  <a16:creationId xmlns:a16="http://schemas.microsoft.com/office/drawing/2014/main" id="{2FC68EEC-11BF-B9AE-301B-70FB2C8B0E7D}"/>
                </a:ext>
              </a:extLst>
            </p:cNvPr>
            <p:cNvPicPr>
              <a:picLocks noChangeAspect="1" noChangeArrowheads="1"/>
            </p:cNvPicPr>
            <p:nvPr/>
          </p:nvPicPr>
          <p:blipFill>
            <a:blip r:embed="rId6">
              <a:alphaModFix/>
              <a:extLst>
                <a:ext uri="{28A0092B-C50C-407E-A947-70E740481C1C}">
                  <a14:useLocalDpi xmlns:a14="http://schemas.microsoft.com/office/drawing/2010/main" val="0"/>
                </a:ext>
              </a:extLst>
            </a:blip>
            <a:srcRect/>
            <a:stretch>
              <a:fillRect/>
            </a:stretch>
          </p:blipFill>
          <p:spPr bwMode="auto">
            <a:xfrm>
              <a:off x="4156990" y="4932850"/>
              <a:ext cx="436008" cy="68598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D3BF0BD2-F9D8-B073-CC66-45E5D5ACC4B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989365">
              <a:off x="4119872" y="5623899"/>
              <a:ext cx="435315" cy="68489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B40FB6C9-B65A-E9FA-3D83-319422763D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989365">
              <a:off x="4622739" y="5581871"/>
              <a:ext cx="435315" cy="684897"/>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395E3C85-AFC4-DE80-EF37-772A99932344}"/>
                </a:ext>
              </a:extLst>
            </p:cNvPr>
            <p:cNvGrpSpPr/>
            <p:nvPr/>
          </p:nvGrpSpPr>
          <p:grpSpPr>
            <a:xfrm rot="367318" flipH="1">
              <a:off x="6591232" y="4615922"/>
              <a:ext cx="650865" cy="785579"/>
              <a:chOff x="1066195" y="4676859"/>
              <a:chExt cx="1311439" cy="1304706"/>
            </a:xfrm>
          </p:grpSpPr>
          <p:pic>
            <p:nvPicPr>
              <p:cNvPr id="10" name="Picture 2">
                <a:extLst>
                  <a:ext uri="{FF2B5EF4-FFF2-40B4-BE49-F238E27FC236}">
                    <a16:creationId xmlns:a16="http://schemas.microsoft.com/office/drawing/2014/main" id="{84E771AB-27A3-FD17-865E-A1BAD57738E7}"/>
                  </a:ext>
                </a:extLst>
              </p:cNvPr>
              <p:cNvPicPr>
                <a:picLocks noChangeAspect="1" noChangeArrowheads="1"/>
              </p:cNvPicPr>
              <p:nvPr/>
            </p:nvPicPr>
            <p:blipFill>
              <a:blip r:embed="rId6">
                <a:alphaModFix amt="92000"/>
                <a:extLst>
                  <a:ext uri="{28A0092B-C50C-407E-A947-70E740481C1C}">
                    <a14:useLocalDpi xmlns:a14="http://schemas.microsoft.com/office/drawing/2010/main" val="0"/>
                  </a:ext>
                </a:extLst>
              </a:blip>
              <a:srcRect/>
              <a:stretch>
                <a:fillRect/>
              </a:stretch>
            </p:blipFill>
            <p:spPr bwMode="auto">
              <a:xfrm rot="94629">
                <a:off x="1315051" y="4677269"/>
                <a:ext cx="829002" cy="130429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E682F177-72F6-ED35-DAFF-C3817065B9EE}"/>
                  </a:ext>
                </a:extLst>
              </p:cNvPr>
              <p:cNvPicPr>
                <a:picLocks noChangeAspect="1" noChangeArrowheads="1"/>
              </p:cNvPicPr>
              <p:nvPr/>
            </p:nvPicPr>
            <p:blipFill>
              <a:blip r:embed="rId8">
                <a:alphaModFix amt="92000"/>
                <a:extLst>
                  <a:ext uri="{28A0092B-C50C-407E-A947-70E740481C1C}">
                    <a14:useLocalDpi xmlns:a14="http://schemas.microsoft.com/office/drawing/2010/main" val="0"/>
                  </a:ext>
                </a:extLst>
              </a:blip>
              <a:srcRect/>
              <a:stretch>
                <a:fillRect/>
              </a:stretch>
            </p:blipFill>
            <p:spPr bwMode="auto">
              <a:xfrm rot="367318">
                <a:off x="1066195" y="4916492"/>
                <a:ext cx="1311439" cy="61169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260097C5-E5D6-110B-C121-457B2DAB9C09}"/>
                  </a:ext>
                </a:extLst>
              </p:cNvPr>
              <p:cNvPicPr>
                <a:picLocks noChangeAspect="1" noChangeArrowheads="1"/>
              </p:cNvPicPr>
              <p:nvPr/>
            </p:nvPicPr>
            <p:blipFill rotWithShape="1">
              <a:blip r:embed="rId6">
                <a:alphaModFix amt="92000"/>
                <a:extLst>
                  <a:ext uri="{28A0092B-C50C-407E-A947-70E740481C1C}">
                    <a14:useLocalDpi xmlns:a14="http://schemas.microsoft.com/office/drawing/2010/main" val="0"/>
                  </a:ext>
                </a:extLst>
              </a:blip>
              <a:srcRect b="60498"/>
              <a:stretch/>
            </p:blipFill>
            <p:spPr bwMode="auto">
              <a:xfrm rot="94629">
                <a:off x="1336856" y="4676859"/>
                <a:ext cx="829002" cy="515221"/>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24" name="Group 23">
            <a:extLst>
              <a:ext uri="{FF2B5EF4-FFF2-40B4-BE49-F238E27FC236}">
                <a16:creationId xmlns:a16="http://schemas.microsoft.com/office/drawing/2014/main" id="{9D59120A-25B0-EA77-7F7C-A216C1042FBF}"/>
              </a:ext>
            </a:extLst>
          </p:cNvPr>
          <p:cNvGrpSpPr/>
          <p:nvPr/>
        </p:nvGrpSpPr>
        <p:grpSpPr>
          <a:xfrm>
            <a:off x="467297" y="4015717"/>
            <a:ext cx="1999156" cy="1810564"/>
            <a:chOff x="1245917" y="4482475"/>
            <a:chExt cx="1675458" cy="1517402"/>
          </a:xfrm>
        </p:grpSpPr>
        <p:sp>
          <p:nvSpPr>
            <p:cNvPr id="15" name="Rectangle 14">
              <a:extLst>
                <a:ext uri="{FF2B5EF4-FFF2-40B4-BE49-F238E27FC236}">
                  <a16:creationId xmlns:a16="http://schemas.microsoft.com/office/drawing/2014/main" id="{B17D5F1D-B6A0-E283-5B6D-738005C08084}"/>
                </a:ext>
              </a:extLst>
            </p:cNvPr>
            <p:cNvSpPr/>
            <p:nvPr/>
          </p:nvSpPr>
          <p:spPr>
            <a:xfrm>
              <a:off x="1245917" y="4482475"/>
              <a:ext cx="1675458" cy="1477272"/>
            </a:xfrm>
            <a:prstGeom prst="rect">
              <a:avLst/>
            </a:prstGeom>
            <a:solidFill>
              <a:srgbClr val="FEFEFE"/>
            </a:solidFill>
            <a:ln>
              <a:solidFill>
                <a:srgbClr val="FEFE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DB3B137A-2ACB-3C02-7BAB-8670094E585D}"/>
                </a:ext>
              </a:extLst>
            </p:cNvPr>
            <p:cNvGrpSpPr/>
            <p:nvPr/>
          </p:nvGrpSpPr>
          <p:grpSpPr>
            <a:xfrm rot="367318" flipH="1">
              <a:off x="1422540" y="4651663"/>
              <a:ext cx="947346" cy="1056322"/>
              <a:chOff x="1121581" y="4726489"/>
              <a:chExt cx="1311439" cy="1304717"/>
            </a:xfrm>
          </p:grpSpPr>
          <p:pic>
            <p:nvPicPr>
              <p:cNvPr id="17" name="Picture 2">
                <a:extLst>
                  <a:ext uri="{FF2B5EF4-FFF2-40B4-BE49-F238E27FC236}">
                    <a16:creationId xmlns:a16="http://schemas.microsoft.com/office/drawing/2014/main" id="{F79B9F5F-9DA9-52FF-D1C3-9E3D8830FC34}"/>
                  </a:ext>
                </a:extLst>
              </p:cNvPr>
              <p:cNvPicPr>
                <a:picLocks noChangeAspect="1" noChangeArrowheads="1"/>
              </p:cNvPicPr>
              <p:nvPr/>
            </p:nvPicPr>
            <p:blipFill>
              <a:blip r:embed="rId6">
                <a:alphaModFix amt="92000"/>
                <a:extLst>
                  <a:ext uri="{28A0092B-C50C-407E-A947-70E740481C1C}">
                    <a14:useLocalDpi xmlns:a14="http://schemas.microsoft.com/office/drawing/2010/main" val="0"/>
                  </a:ext>
                </a:extLst>
              </a:blip>
              <a:srcRect/>
              <a:stretch>
                <a:fillRect/>
              </a:stretch>
            </p:blipFill>
            <p:spPr bwMode="auto">
              <a:xfrm rot="367318">
                <a:off x="1388661" y="4726910"/>
                <a:ext cx="829002" cy="130429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9B9407C9-88D3-CE13-EE47-A3582BA4012C}"/>
                  </a:ext>
                </a:extLst>
              </p:cNvPr>
              <p:cNvPicPr>
                <a:picLocks noChangeAspect="1" noChangeArrowheads="1"/>
              </p:cNvPicPr>
              <p:nvPr/>
            </p:nvPicPr>
            <p:blipFill>
              <a:blip r:embed="rId8">
                <a:alphaModFix amt="92000"/>
                <a:extLst>
                  <a:ext uri="{28A0092B-C50C-407E-A947-70E740481C1C}">
                    <a14:useLocalDpi xmlns:a14="http://schemas.microsoft.com/office/drawing/2010/main" val="0"/>
                  </a:ext>
                </a:extLst>
              </a:blip>
              <a:srcRect/>
              <a:stretch>
                <a:fillRect/>
              </a:stretch>
            </p:blipFill>
            <p:spPr bwMode="auto">
              <a:xfrm rot="367318">
                <a:off x="1121581" y="4990142"/>
                <a:ext cx="1311439" cy="61169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A5D4C4B7-3E0C-2BFD-E924-5FBDD7774950}"/>
                  </a:ext>
                </a:extLst>
              </p:cNvPr>
              <p:cNvPicPr>
                <a:picLocks noChangeAspect="1" noChangeArrowheads="1"/>
              </p:cNvPicPr>
              <p:nvPr/>
            </p:nvPicPr>
            <p:blipFill rotWithShape="1">
              <a:blip r:embed="rId6">
                <a:alphaModFix amt="92000"/>
                <a:extLst>
                  <a:ext uri="{28A0092B-C50C-407E-A947-70E740481C1C}">
                    <a14:useLocalDpi xmlns:a14="http://schemas.microsoft.com/office/drawing/2010/main" val="0"/>
                  </a:ext>
                </a:extLst>
              </a:blip>
              <a:srcRect b="60498"/>
              <a:stretch/>
            </p:blipFill>
            <p:spPr bwMode="auto">
              <a:xfrm rot="367318">
                <a:off x="1450467" y="4726489"/>
                <a:ext cx="829002" cy="515222"/>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Arrow: Left-Right 22">
              <a:extLst>
                <a:ext uri="{FF2B5EF4-FFF2-40B4-BE49-F238E27FC236}">
                  <a16:creationId xmlns:a16="http://schemas.microsoft.com/office/drawing/2014/main" id="{0715383B-BECE-D725-D38A-054F1F9EE71F}"/>
                </a:ext>
              </a:extLst>
            </p:cNvPr>
            <p:cNvSpPr/>
            <p:nvPr/>
          </p:nvSpPr>
          <p:spPr>
            <a:xfrm flipV="1">
              <a:off x="1347117" y="5843092"/>
              <a:ext cx="1118256" cy="156785"/>
            </a:xfrm>
            <a:prstGeom prst="lef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0" name="TextBox 19">
            <a:extLst>
              <a:ext uri="{FF2B5EF4-FFF2-40B4-BE49-F238E27FC236}">
                <a16:creationId xmlns:a16="http://schemas.microsoft.com/office/drawing/2014/main" id="{00591D6C-968B-C151-4749-52A087642ED1}"/>
              </a:ext>
            </a:extLst>
          </p:cNvPr>
          <p:cNvSpPr txBox="1"/>
          <p:nvPr/>
        </p:nvSpPr>
        <p:spPr>
          <a:xfrm>
            <a:off x="602977" y="1675594"/>
            <a:ext cx="1036751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prstClr val="black"/>
                </a:solidFill>
                <a:effectLst/>
                <a:uLnTx/>
                <a:uFillTx/>
                <a:latin typeface="Aptos" panose="020B0004020202020204" pitchFamily="34" charset="0"/>
              </a:rPr>
              <a:t>In a real membrane, phospholipids can </a:t>
            </a:r>
            <a:r>
              <a:rPr kumimoji="0" lang="en-US" sz="2000" b="1" i="0" u="none" strike="noStrike" kern="1200" cap="none" spc="0" normalizeH="0" baseline="0" noProof="0" dirty="0">
                <a:ln>
                  <a:noFill/>
                </a:ln>
                <a:solidFill>
                  <a:prstClr val="black"/>
                </a:solidFill>
                <a:effectLst/>
                <a:uLnTx/>
                <a:uFillTx/>
                <a:latin typeface="Aptos" panose="020B0004020202020204" pitchFamily="34" charset="0"/>
              </a:rPr>
              <a:t>rotate in place </a:t>
            </a:r>
            <a:r>
              <a:rPr kumimoji="0" lang="en-US" sz="2000" i="0" u="none" strike="noStrike" kern="1200" cap="none" spc="0" normalizeH="0" baseline="0" noProof="0" dirty="0">
                <a:ln>
                  <a:noFill/>
                </a:ln>
                <a:solidFill>
                  <a:prstClr val="black"/>
                </a:solidFill>
                <a:effectLst/>
                <a:uLnTx/>
                <a:uFillTx/>
                <a:latin typeface="Aptos" panose="020B0004020202020204" pitchFamily="34" charset="0"/>
              </a:rPr>
              <a:t>or </a:t>
            </a:r>
            <a:r>
              <a:rPr kumimoji="0" lang="en-US" sz="2000" b="1" i="0" u="none" strike="noStrike" kern="1200" cap="none" spc="0" normalizeH="0" baseline="0" noProof="0" dirty="0">
                <a:ln>
                  <a:noFill/>
                </a:ln>
                <a:solidFill>
                  <a:prstClr val="black"/>
                </a:solidFill>
                <a:effectLst/>
                <a:uLnTx/>
                <a:uFillTx/>
                <a:latin typeface="Aptos" panose="020B0004020202020204" pitchFamily="34" charset="0"/>
              </a:rPr>
              <a:t>drift along </a:t>
            </a:r>
            <a:r>
              <a:rPr kumimoji="0" lang="en-US" sz="2000" i="0" u="none" strike="noStrike" kern="1200" cap="none" spc="0" normalizeH="0" baseline="0" noProof="0" dirty="0">
                <a:ln>
                  <a:noFill/>
                </a:ln>
                <a:solidFill>
                  <a:prstClr val="black"/>
                </a:solidFill>
                <a:effectLst/>
                <a:uLnTx/>
                <a:uFillTx/>
                <a:latin typeface="Aptos" panose="020B0004020202020204" pitchFamily="34" charset="0"/>
              </a:rPr>
              <a:t>through the bilayer. In our mighty model, the phospholipids are anchored in place to keep the structure together so that you can lift it!</a:t>
            </a:r>
          </a:p>
        </p:txBody>
      </p:sp>
    </p:spTree>
    <p:extLst>
      <p:ext uri="{BB962C8B-B14F-4D97-AF65-F5344CB8AC3E}">
        <p14:creationId xmlns:p14="http://schemas.microsoft.com/office/powerpoint/2010/main" val="3390227311"/>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3" name="TextBox 2">
            <a:extLst>
              <a:ext uri="{FF2B5EF4-FFF2-40B4-BE49-F238E27FC236}">
                <a16:creationId xmlns:a16="http://schemas.microsoft.com/office/drawing/2014/main" id="{E52A50D5-5887-A523-2601-19B4FD86CF1F}"/>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Overview</a:t>
            </a:r>
            <a:endParaRPr lang="en-US" sz="4000">
              <a:solidFill>
                <a:schemeClr val="bg1"/>
              </a:solidFill>
              <a:cs typeface="Myanmar Text"/>
            </a:endParaRPr>
          </a:p>
        </p:txBody>
      </p:sp>
      <p:sp>
        <p:nvSpPr>
          <p:cNvPr id="2" name="TextBox 1">
            <a:extLst>
              <a:ext uri="{FF2B5EF4-FFF2-40B4-BE49-F238E27FC236}">
                <a16:creationId xmlns:a16="http://schemas.microsoft.com/office/drawing/2014/main" id="{36191587-9158-BEDA-753D-D211C8D2991B}"/>
              </a:ext>
            </a:extLst>
          </p:cNvPr>
          <p:cNvSpPr txBox="1"/>
          <p:nvPr/>
        </p:nvSpPr>
        <p:spPr>
          <a:xfrm>
            <a:off x="822163" y="1149414"/>
            <a:ext cx="4114799" cy="5607046"/>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sz="1801" b="1">
                <a:solidFill>
                  <a:srgbClr val="000000"/>
                </a:solidFill>
                <a:cs typeface="Calibri"/>
              </a:rPr>
              <a:t>Activity Objectives</a:t>
            </a:r>
            <a:endParaRPr lang="en-US" sz="1801">
              <a:solidFill>
                <a:srgbClr val="000000"/>
              </a:solidFill>
              <a:cs typeface="Calibri"/>
            </a:endParaRPr>
          </a:p>
          <a:p>
            <a:pPr marL="169863" lvl="1" indent="-168275">
              <a:buFont typeface="Arial" panose="020B0604020202020204" pitchFamily="34" charset="0"/>
              <a:buChar char="•"/>
            </a:pPr>
            <a:r>
              <a:rPr lang="en-US" sz="1600">
                <a:solidFill>
                  <a:srgbClr val="000000"/>
                </a:solidFill>
                <a:cs typeface="Calibri"/>
              </a:rPr>
              <a:t>Students will engineer model membranes using a provided set of structures.</a:t>
            </a:r>
          </a:p>
          <a:p>
            <a:pPr marL="169863" lvl="1" indent="-168275">
              <a:buFont typeface="Arial" panose="020B0604020202020204" pitchFamily="34" charset="0"/>
              <a:buChar char="•"/>
            </a:pPr>
            <a:r>
              <a:rPr lang="en-US" sz="1600">
                <a:solidFill>
                  <a:srgbClr val="000000"/>
                </a:solidFill>
                <a:cs typeface="Calibri"/>
              </a:rPr>
              <a:t> Student-constructed models highlight the flexibility and dynamic organization of the outer layer of all cells. </a:t>
            </a:r>
          </a:p>
          <a:p>
            <a:pPr marL="169863" lvl="1" indent="-168275">
              <a:buFont typeface="Arial" panose="020B0604020202020204" pitchFamily="34" charset="0"/>
              <a:buChar char="•"/>
            </a:pPr>
            <a:r>
              <a:rPr lang="en-US" sz="1600">
                <a:solidFill>
                  <a:srgbClr val="000000"/>
                </a:solidFill>
                <a:cs typeface="Calibri"/>
              </a:rPr>
              <a:t>Students compare membrane protein models to identify the different functions that membranes perform.</a:t>
            </a:r>
          </a:p>
          <a:p>
            <a:pPr marL="173035" lvl="1" indent="-173035">
              <a:spcAft>
                <a:spcPts val="601"/>
              </a:spcAft>
              <a:buFont typeface="Courier New,monospace"/>
              <a:buChar char="o"/>
            </a:pPr>
            <a:endParaRPr lang="en-US" sz="1600" b="1">
              <a:solidFill>
                <a:srgbClr val="000000"/>
              </a:solidFill>
              <a:cs typeface="Calibri"/>
            </a:endParaRPr>
          </a:p>
          <a:p>
            <a:pPr marL="0" lvl="1">
              <a:spcAft>
                <a:spcPts val="601"/>
              </a:spcAft>
            </a:pPr>
            <a:r>
              <a:rPr lang="en-US" sz="1801" b="1">
                <a:solidFill>
                  <a:srgbClr val="000000"/>
                </a:solidFill>
                <a:cs typeface="Calibri"/>
              </a:rPr>
              <a:t>Estimated Class Time:</a:t>
            </a:r>
            <a:endParaRPr lang="en-US" sz="1801">
              <a:solidFill>
                <a:srgbClr val="000000"/>
              </a:solidFill>
              <a:cs typeface="Calibri"/>
            </a:endParaRPr>
          </a:p>
          <a:p>
            <a:r>
              <a:rPr lang="en-US" sz="1600">
                <a:solidFill>
                  <a:srgbClr val="000000"/>
                </a:solidFill>
                <a:cs typeface="Calibri"/>
              </a:rPr>
              <a:t>45 minutes</a:t>
            </a:r>
          </a:p>
          <a:p>
            <a:endParaRPr lang="en-US" sz="1600">
              <a:solidFill>
                <a:srgbClr val="000000"/>
              </a:solidFill>
              <a:cs typeface="Calibri"/>
            </a:endParaRPr>
          </a:p>
          <a:p>
            <a:pPr>
              <a:spcAft>
                <a:spcPts val="601"/>
              </a:spcAft>
            </a:pPr>
            <a:r>
              <a:rPr lang="en-US" sz="1801" b="1">
                <a:solidFill>
                  <a:srgbClr val="000000"/>
                </a:solidFill>
                <a:cs typeface="Calibri"/>
              </a:rPr>
              <a:t>Required Models:</a:t>
            </a:r>
            <a:endParaRPr lang="en-US" sz="1801">
              <a:solidFill>
                <a:srgbClr val="000000"/>
              </a:solidFill>
              <a:cs typeface="Calibri"/>
            </a:endParaRPr>
          </a:p>
          <a:p>
            <a:pPr marL="166688" indent="-166688">
              <a:buFont typeface="Arial" panose="020B0604020202020204" pitchFamily="34" charset="0"/>
              <a:buChar char="•"/>
            </a:pPr>
            <a:r>
              <a:rPr lang="en-US" sz="1600">
                <a:solidFill>
                  <a:srgbClr val="000000"/>
                </a:solidFill>
                <a:cs typeface="Calibri"/>
              </a:rPr>
              <a:t>The Mosaic </a:t>
            </a:r>
            <a:r>
              <a:rPr lang="en-US" sz="1600" dirty="0">
                <a:solidFill>
                  <a:srgbClr val="000000"/>
                </a:solidFill>
                <a:cs typeface="Calibri"/>
              </a:rPr>
              <a:t>Membrane </a:t>
            </a:r>
            <a:r>
              <a:rPr lang="en-US" sz="1600">
                <a:solidFill>
                  <a:srgbClr val="000000"/>
                </a:solidFill>
                <a:cs typeface="Calibri"/>
              </a:rPr>
              <a:t>Model</a:t>
            </a:r>
          </a:p>
          <a:p>
            <a:endParaRPr lang="en-US" sz="2000" baseline="30000">
              <a:solidFill>
                <a:srgbClr val="000000"/>
              </a:solidFill>
              <a:cs typeface="Calibri" panose="020F0502020204030204"/>
            </a:endParaRPr>
          </a:p>
          <a:p>
            <a:pPr>
              <a:spcAft>
                <a:spcPts val="601"/>
              </a:spcAft>
            </a:pPr>
            <a:r>
              <a:rPr lang="en-US" sz="1600" b="1">
                <a:solidFill>
                  <a:srgbClr val="000000"/>
                </a:solidFill>
                <a:cs typeface="Myanmar Text" panose="020B0502040204020203" pitchFamily="34" charset="0"/>
              </a:rPr>
              <a:t>Optional Materials:</a:t>
            </a:r>
            <a:endParaRPr lang="en-US" sz="1600" b="1" dirty="0">
              <a:solidFill>
                <a:srgbClr val="000000"/>
              </a:solidFill>
              <a:cs typeface="Myanmar Text" panose="020B0502040204020203" pitchFamily="34" charset="0"/>
            </a:endParaRPr>
          </a:p>
          <a:p>
            <a:pPr marL="166688" indent="-166688">
              <a:spcAft>
                <a:spcPts val="601"/>
              </a:spcAft>
              <a:buFont typeface="Arial" panose="020B0604020202020204" pitchFamily="34" charset="0"/>
              <a:buChar char="•"/>
            </a:pPr>
            <a:r>
              <a:rPr lang="en-US" sz="1600" dirty="0">
                <a:solidFill>
                  <a:srgbClr val="000000"/>
                </a:solidFill>
                <a:cs typeface="Calibri"/>
              </a:rPr>
              <a:t>Phospholipid &amp; Membrane Transport Kit</a:t>
            </a:r>
            <a:r>
              <a:rPr lang="en-US" sz="1600" baseline="30000" dirty="0">
                <a:solidFill>
                  <a:srgbClr val="000000"/>
                </a:solidFill>
                <a:cs typeface="Calibri"/>
              </a:rPr>
              <a:t>©</a:t>
            </a:r>
          </a:p>
          <a:p>
            <a:pPr marL="166688" indent="-166688">
              <a:spcAft>
                <a:spcPts val="601"/>
              </a:spcAft>
              <a:buFont typeface="Arial" panose="020B0604020202020204" pitchFamily="34" charset="0"/>
              <a:buChar char="•"/>
            </a:pPr>
            <a:r>
              <a:rPr lang="en-US" sz="1600" dirty="0">
                <a:solidFill>
                  <a:srgbClr val="000000"/>
                </a:solidFill>
                <a:cs typeface="Calibri"/>
              </a:rPr>
              <a:t>Tour of a Cell Panorama</a:t>
            </a:r>
            <a:r>
              <a:rPr lang="en-US" sz="1600" baseline="30000" dirty="0">
                <a:solidFill>
                  <a:srgbClr val="000000"/>
                </a:solidFill>
                <a:cs typeface="Calibri"/>
              </a:rPr>
              <a:t> ©</a:t>
            </a:r>
            <a:endParaRPr lang="en-US" sz="1600" dirty="0">
              <a:solidFill>
                <a:srgbClr val="000000"/>
              </a:solidFill>
              <a:cs typeface="Calibri"/>
            </a:endParaRPr>
          </a:p>
          <a:p>
            <a:pPr>
              <a:spcAft>
                <a:spcPts val="601"/>
              </a:spcAft>
            </a:pPr>
            <a:endParaRPr lang="en-US" sz="1600">
              <a:solidFill>
                <a:srgbClr val="000000"/>
              </a:solidFill>
              <a:cs typeface="Myanmar Text" panose="020B0502040204020203" pitchFamily="34" charset="0"/>
            </a:endParaRPr>
          </a:p>
        </p:txBody>
      </p:sp>
      <p:sp>
        <p:nvSpPr>
          <p:cNvPr id="4" name="TextBox 1">
            <a:extLst>
              <a:ext uri="{FF2B5EF4-FFF2-40B4-BE49-F238E27FC236}">
                <a16:creationId xmlns:a16="http://schemas.microsoft.com/office/drawing/2014/main" id="{C282B447-39B5-C94E-1C6E-B5D7D0BF0156}"/>
              </a:ext>
            </a:extLst>
          </p:cNvPr>
          <p:cNvSpPr txBox="1"/>
          <p:nvPr/>
        </p:nvSpPr>
        <p:spPr>
          <a:xfrm>
            <a:off x="5433330" y="1149414"/>
            <a:ext cx="4944384" cy="5032658"/>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sz="1801" b="1">
                <a:solidFill>
                  <a:srgbClr val="000000"/>
                </a:solidFill>
                <a:cs typeface="Calibri"/>
              </a:rPr>
              <a:t>Grade, Class</a:t>
            </a:r>
            <a:endParaRPr lang="en-US" sz="1801">
              <a:solidFill>
                <a:srgbClr val="000000"/>
              </a:solidFill>
              <a:cs typeface="Calibri"/>
            </a:endParaRPr>
          </a:p>
          <a:p>
            <a:r>
              <a:rPr lang="en-US" sz="1600">
                <a:solidFill>
                  <a:srgbClr val="000000"/>
                </a:solidFill>
                <a:cs typeface="Calibri"/>
              </a:rPr>
              <a:t>9-12 Biology or Chemistry</a:t>
            </a:r>
          </a:p>
          <a:p>
            <a:endParaRPr lang="en-US" sz="1401">
              <a:solidFill>
                <a:srgbClr val="000000"/>
              </a:solidFill>
              <a:cs typeface="Calibri"/>
            </a:endParaRPr>
          </a:p>
          <a:p>
            <a:pPr>
              <a:spcAft>
                <a:spcPts val="601"/>
              </a:spcAft>
            </a:pPr>
            <a:r>
              <a:rPr lang="en-US" sz="1801" b="1">
                <a:solidFill>
                  <a:srgbClr val="000000"/>
                </a:solidFill>
                <a:cs typeface="Calibri"/>
              </a:rPr>
              <a:t>Topics</a:t>
            </a:r>
            <a:endParaRPr lang="en-US" sz="1801">
              <a:solidFill>
                <a:srgbClr val="000000"/>
              </a:solidFill>
              <a:cs typeface="Calibri"/>
            </a:endParaRPr>
          </a:p>
          <a:p>
            <a:pPr marL="172717" indent="-172717">
              <a:buFont typeface="Arial" panose="020B0604020202020204" pitchFamily="34" charset="0"/>
              <a:buChar char="•"/>
            </a:pPr>
            <a:r>
              <a:rPr lang="en-US" sz="1600">
                <a:solidFill>
                  <a:srgbClr val="000000"/>
                </a:solidFill>
                <a:cs typeface="Calibri"/>
              </a:rPr>
              <a:t>Lipids are made of phospholipids that form continuous, sheet-like bilayers in water.</a:t>
            </a:r>
          </a:p>
          <a:p>
            <a:pPr marL="172717" indent="-172717">
              <a:buFont typeface="Arial" panose="020B0604020202020204" pitchFamily="34" charset="0"/>
              <a:buChar char="•"/>
            </a:pPr>
            <a:r>
              <a:rPr lang="en-US" sz="1600">
                <a:solidFill>
                  <a:srgbClr val="000000"/>
                </a:solidFill>
                <a:cs typeface="Calibri"/>
              </a:rPr>
              <a:t>Hydrophobic carbon tails form a barrier between the cell interior and exterior.</a:t>
            </a:r>
          </a:p>
          <a:p>
            <a:pPr marL="172717" indent="-172717">
              <a:buFont typeface="Arial" panose="020B0604020202020204" pitchFamily="34" charset="0"/>
              <a:buChar char="•"/>
            </a:pPr>
            <a:r>
              <a:rPr lang="en-US" sz="1600">
                <a:solidFill>
                  <a:srgbClr val="000000"/>
                </a:solidFill>
                <a:cs typeface="Calibri"/>
              </a:rPr>
              <a:t>Hydrophilic heads face water on either side of the membrane.</a:t>
            </a:r>
          </a:p>
          <a:p>
            <a:pPr marL="172717" indent="-172717">
              <a:buFont typeface="Arial" panose="020B0604020202020204" pitchFamily="34" charset="0"/>
              <a:buChar char="•"/>
            </a:pPr>
            <a:r>
              <a:rPr lang="en-US" sz="1600">
                <a:solidFill>
                  <a:srgbClr val="000000"/>
                </a:solidFill>
                <a:cs typeface="Calibri"/>
              </a:rPr>
              <a:t>Integral and peripheral proteins insert into the bilayer forming a mosaic of structures and functions.</a:t>
            </a:r>
          </a:p>
          <a:p>
            <a:pPr marL="172717" indent="-172717">
              <a:buFont typeface="Arial" panose="020B0604020202020204" pitchFamily="34" charset="0"/>
              <a:buChar char="•"/>
            </a:pPr>
            <a:r>
              <a:rPr lang="en-US" sz="1600">
                <a:solidFill>
                  <a:srgbClr val="000000"/>
                </a:solidFill>
                <a:cs typeface="Calibri"/>
              </a:rPr>
              <a:t>Phospholipid and proteins embedded within bilayers move and self-heal.</a:t>
            </a:r>
          </a:p>
          <a:p>
            <a:endParaRPr lang="en-US" sz="1401">
              <a:solidFill>
                <a:srgbClr val="000000"/>
              </a:solidFill>
              <a:cs typeface="Calibri"/>
            </a:endParaRPr>
          </a:p>
          <a:p>
            <a:pPr>
              <a:spcAft>
                <a:spcPts val="600"/>
              </a:spcAft>
            </a:pPr>
            <a:r>
              <a:rPr lang="en-US" b="1">
                <a:solidFill>
                  <a:srgbClr val="000000"/>
                </a:solidFill>
                <a:cs typeface="Calibri"/>
              </a:rPr>
              <a:t>Prerequisite Knowledge</a:t>
            </a:r>
          </a:p>
          <a:p>
            <a:pPr marL="174625" indent="-174625">
              <a:buFont typeface="Arial" panose="020B0604020202020204" pitchFamily="34" charset="0"/>
              <a:buChar char="•"/>
            </a:pPr>
            <a:r>
              <a:rPr lang="en-US" sz="1600">
                <a:solidFill>
                  <a:srgbClr val="000000"/>
                </a:solidFill>
                <a:cs typeface="Calibri"/>
              </a:rPr>
              <a:t>Cells are the basic unit of life</a:t>
            </a:r>
            <a:endParaRPr lang="en-US" sz="1600" dirty="0">
              <a:solidFill>
                <a:srgbClr val="000000"/>
              </a:solidFill>
              <a:cs typeface="Calibri"/>
            </a:endParaRPr>
          </a:p>
          <a:p>
            <a:pPr marL="174625" indent="-174625">
              <a:buFont typeface="Arial" panose="020B0604020202020204" pitchFamily="34" charset="0"/>
              <a:buChar char="•"/>
            </a:pPr>
            <a:r>
              <a:rPr lang="en-US" sz="1600" dirty="0">
                <a:solidFill>
                  <a:srgbClr val="000000"/>
                </a:solidFill>
                <a:cs typeface="Calibri"/>
              </a:rPr>
              <a:t>Am</a:t>
            </a:r>
            <a:r>
              <a:rPr lang="en-US" sz="1600" dirty="0">
                <a:solidFill>
                  <a:srgbClr val="000000"/>
                </a:solidFill>
              </a:rPr>
              <a:t> amphipathic, hydrophobic and hydrophilic molecules</a:t>
            </a:r>
            <a:endParaRPr lang="en-US" sz="1600">
              <a:solidFill>
                <a:srgbClr val="000000"/>
              </a:solidFill>
              <a:cs typeface="Calibri"/>
            </a:endParaRPr>
          </a:p>
        </p:txBody>
      </p:sp>
    </p:spTree>
    <p:custDataLst>
      <p:tags r:id="rId1"/>
    </p:custDataLst>
    <p:extLst>
      <p:ext uri="{BB962C8B-B14F-4D97-AF65-F5344CB8AC3E}">
        <p14:creationId xmlns:p14="http://schemas.microsoft.com/office/powerpoint/2010/main" val="442896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B4B393CD-1155-0796-8B51-1B077F35EE7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2846039-7EF3-CE72-9DC1-219E2E9DF95F}"/>
              </a:ext>
            </a:extLst>
          </p:cNvPr>
          <p:cNvSpPr txBox="1">
            <a:spLocks/>
          </p:cNvSpPr>
          <p:nvPr/>
        </p:nvSpPr>
        <p:spPr>
          <a:xfrm>
            <a:off x="597713" y="41514"/>
            <a:ext cx="9394811"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rPr>
              <a:t>Fluid Membranes</a:t>
            </a:r>
          </a:p>
        </p:txBody>
      </p:sp>
      <p:sp>
        <p:nvSpPr>
          <p:cNvPr id="20" name="TextBox 19">
            <a:extLst>
              <a:ext uri="{FF2B5EF4-FFF2-40B4-BE49-F238E27FC236}">
                <a16:creationId xmlns:a16="http://schemas.microsoft.com/office/drawing/2014/main" id="{DF97AC10-5921-19F3-D936-D86ABB043F28}"/>
              </a:ext>
            </a:extLst>
          </p:cNvPr>
          <p:cNvSpPr txBox="1"/>
          <p:nvPr/>
        </p:nvSpPr>
        <p:spPr>
          <a:xfrm>
            <a:off x="606905" y="1687483"/>
            <a:ext cx="8856447" cy="8925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prstClr val="black"/>
                </a:solidFill>
                <a:effectLst/>
                <a:uLnTx/>
                <a:uFillTx/>
                <a:latin typeface="Calibri" panose="020F0502020204030204"/>
                <a:ea typeface="+mn-ea"/>
                <a:cs typeface="+mn-cs"/>
              </a:rPr>
              <a:t>Membranes are described as </a:t>
            </a:r>
            <a:r>
              <a:rPr kumimoji="0" lang="en-US" sz="2000" b="1" i="0" u="none" strike="noStrike" kern="1200" cap="none" spc="0" normalizeH="0" baseline="0" noProof="0" dirty="0">
                <a:ln>
                  <a:noFill/>
                </a:ln>
                <a:solidFill>
                  <a:srgbClr val="FF0DE2"/>
                </a:solidFill>
                <a:effectLst/>
                <a:uLnTx/>
                <a:uFillTx/>
                <a:latin typeface="Calibri" panose="020F0502020204030204"/>
                <a:ea typeface="+mn-ea"/>
                <a:cs typeface="+mn-cs"/>
              </a:rPr>
              <a:t>fluid</a:t>
            </a:r>
            <a:r>
              <a:rPr kumimoji="0" lang="en-US" sz="2000" i="0" u="none" strike="noStrike" kern="1200" cap="none" spc="0" normalizeH="0" baseline="0" noProof="0" dirty="0">
                <a:ln>
                  <a:noFill/>
                </a:ln>
                <a:solidFill>
                  <a:prstClr val="black"/>
                </a:solidFill>
                <a:effectLst/>
                <a:uLnTx/>
                <a:uFillTx/>
                <a:latin typeface="Calibri" panose="020F0502020204030204"/>
                <a:ea typeface="+mn-ea"/>
                <a:cs typeface="+mn-cs"/>
              </a:rPr>
              <a:t> because of the movements of phospholipids.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CA64A"/>
                </a:solidFill>
                <a:effectLst/>
                <a:uLnTx/>
                <a:uFillTx/>
                <a:latin typeface="Calibri" panose="020F0502020204030204"/>
                <a:ea typeface="+mn-ea"/>
                <a:cs typeface="+mn-cs"/>
              </a:rPr>
              <a:t>Can you think of some advantages or disadvantages of phospholipid movements?</a:t>
            </a:r>
          </a:p>
        </p:txBody>
      </p:sp>
      <p:pic>
        <p:nvPicPr>
          <p:cNvPr id="21" name="Picture 20" descr="Icon&#10;&#10;Description automatically generated">
            <a:extLst>
              <a:ext uri="{FF2B5EF4-FFF2-40B4-BE49-F238E27FC236}">
                <a16:creationId xmlns:a16="http://schemas.microsoft.com/office/drawing/2014/main" id="{6012C700-52E8-5518-99B0-59ADBFD9DD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05084" y="348061"/>
            <a:ext cx="1207035" cy="1207035"/>
          </a:xfrm>
          <a:prstGeom prst="rect">
            <a:avLst/>
          </a:prstGeom>
        </p:spPr>
      </p:pic>
      <p:grpSp>
        <p:nvGrpSpPr>
          <p:cNvPr id="3" name="Group 2">
            <a:extLst>
              <a:ext uri="{FF2B5EF4-FFF2-40B4-BE49-F238E27FC236}">
                <a16:creationId xmlns:a16="http://schemas.microsoft.com/office/drawing/2014/main" id="{CDCBB2AA-BB48-6275-EF3D-94992D582E1B}"/>
              </a:ext>
            </a:extLst>
          </p:cNvPr>
          <p:cNvGrpSpPr/>
          <p:nvPr/>
        </p:nvGrpSpPr>
        <p:grpSpPr>
          <a:xfrm>
            <a:off x="2423638" y="2680098"/>
            <a:ext cx="9180313" cy="3475906"/>
            <a:chOff x="2270761" y="2705098"/>
            <a:chExt cx="9517829" cy="3603698"/>
          </a:xfrm>
        </p:grpSpPr>
        <p:pic>
          <p:nvPicPr>
            <p:cNvPr id="5" name="Picture 2">
              <a:extLst>
                <a:ext uri="{FF2B5EF4-FFF2-40B4-BE49-F238E27FC236}">
                  <a16:creationId xmlns:a16="http://schemas.microsoft.com/office/drawing/2014/main" id="{FB0CD2CC-0190-7EB7-07D2-73375CAC60CE}"/>
                </a:ext>
              </a:extLst>
            </p:cNvPr>
            <p:cNvPicPr>
              <a:picLocks noChangeAspect="1" noChangeArrowheads="1"/>
            </p:cNvPicPr>
            <p:nvPr/>
          </p:nvPicPr>
          <p:blipFill>
            <a:blip r:embed="rId6">
              <a:alphaModFix/>
              <a:extLst>
                <a:ext uri="{28A0092B-C50C-407E-A947-70E740481C1C}">
                  <a14:useLocalDpi xmlns:a14="http://schemas.microsoft.com/office/drawing/2010/main" val="0"/>
                </a:ext>
              </a:extLst>
            </a:blip>
            <a:srcRect/>
            <a:stretch>
              <a:fillRect/>
            </a:stretch>
          </p:blipFill>
          <p:spPr bwMode="auto">
            <a:xfrm>
              <a:off x="5108843" y="4848870"/>
              <a:ext cx="436008" cy="68598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CC028F94-FCBA-E30B-6E41-7191B73BA0C2}"/>
                </a:ext>
              </a:extLst>
            </p:cNvPr>
            <p:cNvPicPr>
              <a:picLocks noChangeAspect="1"/>
            </p:cNvPicPr>
            <p:nvPr/>
          </p:nvPicPr>
          <p:blipFill>
            <a:blip r:embed="rId7">
              <a:alphaModFix amt="18000"/>
            </a:blip>
            <a:srcRect t="14378" b="8969"/>
            <a:stretch/>
          </p:blipFill>
          <p:spPr>
            <a:xfrm>
              <a:off x="2270761" y="2705098"/>
              <a:ext cx="9517829" cy="3447255"/>
            </a:xfrm>
            <a:prstGeom prst="rect">
              <a:avLst/>
            </a:prstGeom>
          </p:spPr>
        </p:pic>
        <p:grpSp>
          <p:nvGrpSpPr>
            <p:cNvPr id="27" name="Group 26">
              <a:extLst>
                <a:ext uri="{FF2B5EF4-FFF2-40B4-BE49-F238E27FC236}">
                  <a16:creationId xmlns:a16="http://schemas.microsoft.com/office/drawing/2014/main" id="{36AEFE18-0173-F96F-EED3-5E576218BD3A}"/>
                </a:ext>
              </a:extLst>
            </p:cNvPr>
            <p:cNvGrpSpPr/>
            <p:nvPr/>
          </p:nvGrpSpPr>
          <p:grpSpPr>
            <a:xfrm rot="21232682">
              <a:off x="7338629" y="4575293"/>
              <a:ext cx="650865" cy="785333"/>
              <a:chOff x="1303695" y="4639253"/>
              <a:chExt cx="1311438" cy="1304296"/>
            </a:xfrm>
          </p:grpSpPr>
          <p:pic>
            <p:nvPicPr>
              <p:cNvPr id="40" name="Picture 2">
                <a:extLst>
                  <a:ext uri="{FF2B5EF4-FFF2-40B4-BE49-F238E27FC236}">
                    <a16:creationId xmlns:a16="http://schemas.microsoft.com/office/drawing/2014/main" id="{94674612-5059-1B78-F771-8D004380E232}"/>
                  </a:ext>
                </a:extLst>
              </p:cNvPr>
              <p:cNvPicPr>
                <a:picLocks noChangeAspect="1" noChangeArrowheads="1"/>
              </p:cNvPicPr>
              <p:nvPr/>
            </p:nvPicPr>
            <p:blipFill>
              <a:blip r:embed="rId6">
                <a:alphaModFix/>
                <a:extLst>
                  <a:ext uri="{28A0092B-C50C-407E-A947-70E740481C1C}">
                    <a14:useLocalDpi xmlns:a14="http://schemas.microsoft.com/office/drawing/2010/main" val="0"/>
                  </a:ext>
                </a:extLst>
              </a:blip>
              <a:srcRect/>
              <a:stretch>
                <a:fillRect/>
              </a:stretch>
            </p:blipFill>
            <p:spPr bwMode="auto">
              <a:xfrm rot="14852">
                <a:off x="1557643" y="4639253"/>
                <a:ext cx="829002" cy="130429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a:extLst>
                  <a:ext uri="{FF2B5EF4-FFF2-40B4-BE49-F238E27FC236}">
                    <a16:creationId xmlns:a16="http://schemas.microsoft.com/office/drawing/2014/main" id="{ABF36A81-2B24-A994-1315-463B6C323D64}"/>
                  </a:ext>
                </a:extLst>
              </p:cNvPr>
              <p:cNvPicPr>
                <a:picLocks noChangeAspect="1" noChangeArrowheads="1"/>
              </p:cNvPicPr>
              <p:nvPr/>
            </p:nvPicPr>
            <p:blipFill>
              <a:blip r:embed="rId8">
                <a:alphaModFix/>
                <a:extLst>
                  <a:ext uri="{28A0092B-C50C-407E-A947-70E740481C1C}">
                    <a14:useLocalDpi xmlns:a14="http://schemas.microsoft.com/office/drawing/2010/main" val="0"/>
                  </a:ext>
                </a:extLst>
              </a:blip>
              <a:srcRect/>
              <a:stretch>
                <a:fillRect/>
              </a:stretch>
            </p:blipFill>
            <p:spPr bwMode="auto">
              <a:xfrm rot="554558">
                <a:off x="1303695" y="4917613"/>
                <a:ext cx="1311438" cy="61169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a:extLst>
                  <a:ext uri="{FF2B5EF4-FFF2-40B4-BE49-F238E27FC236}">
                    <a16:creationId xmlns:a16="http://schemas.microsoft.com/office/drawing/2014/main" id="{4ED3A4E6-9496-D879-F82D-49C4242370A7}"/>
                  </a:ext>
                </a:extLst>
              </p:cNvPr>
              <p:cNvPicPr>
                <a:picLocks noChangeAspect="1" noChangeArrowheads="1"/>
              </p:cNvPicPr>
              <p:nvPr/>
            </p:nvPicPr>
            <p:blipFill rotWithShape="1">
              <a:blip r:embed="rId6">
                <a:alphaModFix/>
                <a:extLst>
                  <a:ext uri="{28A0092B-C50C-407E-A947-70E740481C1C}">
                    <a14:useLocalDpi xmlns:a14="http://schemas.microsoft.com/office/drawing/2010/main" val="0"/>
                  </a:ext>
                </a:extLst>
              </a:blip>
              <a:srcRect b="60498"/>
              <a:stretch/>
            </p:blipFill>
            <p:spPr bwMode="auto">
              <a:xfrm rot="14852">
                <a:off x="1550614" y="4675879"/>
                <a:ext cx="829001" cy="515222"/>
              </a:xfrm>
              <a:prstGeom prst="rect">
                <a:avLst/>
              </a:prstGeom>
              <a:noFill/>
              <a:extLst>
                <a:ext uri="{909E8E84-426E-40DD-AFC4-6F175D3DCCD1}">
                  <a14:hiddenFill xmlns:a14="http://schemas.microsoft.com/office/drawing/2010/main">
                    <a:solidFill>
                      <a:srgbClr val="FFFFFF"/>
                    </a:solidFill>
                  </a14:hiddenFill>
                </a:ext>
              </a:extLst>
            </p:spPr>
          </p:pic>
        </p:grpSp>
        <p:pic>
          <p:nvPicPr>
            <p:cNvPr id="31" name="Picture 2">
              <a:extLst>
                <a:ext uri="{FF2B5EF4-FFF2-40B4-BE49-F238E27FC236}">
                  <a16:creationId xmlns:a16="http://schemas.microsoft.com/office/drawing/2014/main" id="{626D7416-ABB5-682F-D229-F0C89458CD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989365">
              <a:off x="5088775" y="5546320"/>
              <a:ext cx="435315" cy="684897"/>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a:extLst>
                <a:ext uri="{FF2B5EF4-FFF2-40B4-BE49-F238E27FC236}">
                  <a16:creationId xmlns:a16="http://schemas.microsoft.com/office/drawing/2014/main" id="{1DC915C3-4AD4-73E0-84BB-111E594524A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1758" y="4875461"/>
              <a:ext cx="436008" cy="68598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a:extLst>
                <a:ext uri="{FF2B5EF4-FFF2-40B4-BE49-F238E27FC236}">
                  <a16:creationId xmlns:a16="http://schemas.microsoft.com/office/drawing/2014/main" id="{AF4D8C56-8F9F-154A-12C1-30EB47B6E37D}"/>
                </a:ext>
              </a:extLst>
            </p:cNvPr>
            <p:cNvPicPr>
              <a:picLocks noChangeAspect="1" noChangeArrowheads="1"/>
            </p:cNvPicPr>
            <p:nvPr/>
          </p:nvPicPr>
          <p:blipFill>
            <a:blip r:embed="rId6">
              <a:alphaModFix/>
              <a:extLst>
                <a:ext uri="{28A0092B-C50C-407E-A947-70E740481C1C}">
                  <a14:useLocalDpi xmlns:a14="http://schemas.microsoft.com/office/drawing/2010/main" val="0"/>
                </a:ext>
              </a:extLst>
            </a:blip>
            <a:srcRect/>
            <a:stretch>
              <a:fillRect/>
            </a:stretch>
          </p:blipFill>
          <p:spPr bwMode="auto">
            <a:xfrm>
              <a:off x="4156990" y="4932850"/>
              <a:ext cx="436008" cy="685986"/>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a:extLst>
                <a:ext uri="{FF2B5EF4-FFF2-40B4-BE49-F238E27FC236}">
                  <a16:creationId xmlns:a16="http://schemas.microsoft.com/office/drawing/2014/main" id="{6E434671-E6B7-D831-50D5-D6474A9F12F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989365">
              <a:off x="4119872" y="5623899"/>
              <a:ext cx="435315" cy="684897"/>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a:extLst>
                <a:ext uri="{FF2B5EF4-FFF2-40B4-BE49-F238E27FC236}">
                  <a16:creationId xmlns:a16="http://schemas.microsoft.com/office/drawing/2014/main" id="{98E324B7-82EB-5B05-BBE0-2D83B41BC1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989365">
              <a:off x="4622739" y="5581871"/>
              <a:ext cx="435315" cy="684897"/>
            </a:xfrm>
            <a:prstGeom prst="rect">
              <a:avLst/>
            </a:prstGeom>
            <a:noFill/>
            <a:extLst>
              <a:ext uri="{909E8E84-426E-40DD-AFC4-6F175D3DCCD1}">
                <a14:hiddenFill xmlns:a14="http://schemas.microsoft.com/office/drawing/2010/main">
                  <a:solidFill>
                    <a:srgbClr val="FFFFFF"/>
                  </a:solidFill>
                </a14:hiddenFill>
              </a:ext>
            </a:extLst>
          </p:spPr>
        </p:pic>
        <p:grpSp>
          <p:nvGrpSpPr>
            <p:cNvPr id="36" name="Group 35">
              <a:extLst>
                <a:ext uri="{FF2B5EF4-FFF2-40B4-BE49-F238E27FC236}">
                  <a16:creationId xmlns:a16="http://schemas.microsoft.com/office/drawing/2014/main" id="{3561B8EE-943D-65EF-0F18-4BBBE6B791D4}"/>
                </a:ext>
              </a:extLst>
            </p:cNvPr>
            <p:cNvGrpSpPr/>
            <p:nvPr/>
          </p:nvGrpSpPr>
          <p:grpSpPr>
            <a:xfrm rot="367318" flipH="1">
              <a:off x="6591232" y="4615922"/>
              <a:ext cx="650865" cy="785579"/>
              <a:chOff x="1066195" y="4676859"/>
              <a:chExt cx="1311439" cy="1304706"/>
            </a:xfrm>
          </p:grpSpPr>
          <p:pic>
            <p:nvPicPr>
              <p:cNvPr id="37" name="Picture 2">
                <a:extLst>
                  <a:ext uri="{FF2B5EF4-FFF2-40B4-BE49-F238E27FC236}">
                    <a16:creationId xmlns:a16="http://schemas.microsoft.com/office/drawing/2014/main" id="{B293D842-1DDA-34AB-7E76-9CDF44CD99E5}"/>
                  </a:ext>
                </a:extLst>
              </p:cNvPr>
              <p:cNvPicPr>
                <a:picLocks noChangeAspect="1" noChangeArrowheads="1"/>
              </p:cNvPicPr>
              <p:nvPr/>
            </p:nvPicPr>
            <p:blipFill>
              <a:blip r:embed="rId6">
                <a:alphaModFix amt="92000"/>
                <a:extLst>
                  <a:ext uri="{28A0092B-C50C-407E-A947-70E740481C1C}">
                    <a14:useLocalDpi xmlns:a14="http://schemas.microsoft.com/office/drawing/2010/main" val="0"/>
                  </a:ext>
                </a:extLst>
              </a:blip>
              <a:srcRect/>
              <a:stretch>
                <a:fillRect/>
              </a:stretch>
            </p:blipFill>
            <p:spPr bwMode="auto">
              <a:xfrm rot="94629">
                <a:off x="1315051" y="4677269"/>
                <a:ext cx="829002" cy="1304296"/>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a:extLst>
                  <a:ext uri="{FF2B5EF4-FFF2-40B4-BE49-F238E27FC236}">
                    <a16:creationId xmlns:a16="http://schemas.microsoft.com/office/drawing/2014/main" id="{51BD6619-D488-E61E-940A-6823613607B1}"/>
                  </a:ext>
                </a:extLst>
              </p:cNvPr>
              <p:cNvPicPr>
                <a:picLocks noChangeAspect="1" noChangeArrowheads="1"/>
              </p:cNvPicPr>
              <p:nvPr/>
            </p:nvPicPr>
            <p:blipFill>
              <a:blip r:embed="rId8">
                <a:alphaModFix amt="92000"/>
                <a:extLst>
                  <a:ext uri="{28A0092B-C50C-407E-A947-70E740481C1C}">
                    <a14:useLocalDpi xmlns:a14="http://schemas.microsoft.com/office/drawing/2010/main" val="0"/>
                  </a:ext>
                </a:extLst>
              </a:blip>
              <a:srcRect/>
              <a:stretch>
                <a:fillRect/>
              </a:stretch>
            </p:blipFill>
            <p:spPr bwMode="auto">
              <a:xfrm rot="367318">
                <a:off x="1066195" y="4916492"/>
                <a:ext cx="1311439" cy="61169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a:extLst>
                  <a:ext uri="{FF2B5EF4-FFF2-40B4-BE49-F238E27FC236}">
                    <a16:creationId xmlns:a16="http://schemas.microsoft.com/office/drawing/2014/main" id="{0EE44640-625C-5362-8448-73E143E61A5F}"/>
                  </a:ext>
                </a:extLst>
              </p:cNvPr>
              <p:cNvPicPr>
                <a:picLocks noChangeAspect="1" noChangeArrowheads="1"/>
              </p:cNvPicPr>
              <p:nvPr/>
            </p:nvPicPr>
            <p:blipFill rotWithShape="1">
              <a:blip r:embed="rId6">
                <a:alphaModFix amt="92000"/>
                <a:extLst>
                  <a:ext uri="{28A0092B-C50C-407E-A947-70E740481C1C}">
                    <a14:useLocalDpi xmlns:a14="http://schemas.microsoft.com/office/drawing/2010/main" val="0"/>
                  </a:ext>
                </a:extLst>
              </a:blip>
              <a:srcRect b="60498"/>
              <a:stretch/>
            </p:blipFill>
            <p:spPr bwMode="auto">
              <a:xfrm rot="94629">
                <a:off x="1336856" y="4676859"/>
                <a:ext cx="829002" cy="515221"/>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43" name="Group 42">
            <a:extLst>
              <a:ext uri="{FF2B5EF4-FFF2-40B4-BE49-F238E27FC236}">
                <a16:creationId xmlns:a16="http://schemas.microsoft.com/office/drawing/2014/main" id="{E6D0C03F-F136-6143-DE99-57A020B1BE3A}"/>
              </a:ext>
            </a:extLst>
          </p:cNvPr>
          <p:cNvGrpSpPr/>
          <p:nvPr/>
        </p:nvGrpSpPr>
        <p:grpSpPr>
          <a:xfrm>
            <a:off x="467297" y="4015717"/>
            <a:ext cx="1999156" cy="1810564"/>
            <a:chOff x="1245917" y="4482475"/>
            <a:chExt cx="1675458" cy="1517402"/>
          </a:xfrm>
        </p:grpSpPr>
        <p:sp>
          <p:nvSpPr>
            <p:cNvPr id="44" name="Rectangle 43">
              <a:extLst>
                <a:ext uri="{FF2B5EF4-FFF2-40B4-BE49-F238E27FC236}">
                  <a16:creationId xmlns:a16="http://schemas.microsoft.com/office/drawing/2014/main" id="{D97654FC-4752-9FEB-63CA-A99A04D7508D}"/>
                </a:ext>
              </a:extLst>
            </p:cNvPr>
            <p:cNvSpPr/>
            <p:nvPr/>
          </p:nvSpPr>
          <p:spPr>
            <a:xfrm>
              <a:off x="1245917" y="4482475"/>
              <a:ext cx="1675458" cy="1477272"/>
            </a:xfrm>
            <a:prstGeom prst="rect">
              <a:avLst/>
            </a:prstGeom>
            <a:solidFill>
              <a:srgbClr val="FEFEFE"/>
            </a:solidFill>
            <a:ln>
              <a:solidFill>
                <a:srgbClr val="FEFE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5" name="Group 44">
              <a:extLst>
                <a:ext uri="{FF2B5EF4-FFF2-40B4-BE49-F238E27FC236}">
                  <a16:creationId xmlns:a16="http://schemas.microsoft.com/office/drawing/2014/main" id="{850B2C68-B0E5-DE3A-B52F-88CFE298D954}"/>
                </a:ext>
              </a:extLst>
            </p:cNvPr>
            <p:cNvGrpSpPr/>
            <p:nvPr/>
          </p:nvGrpSpPr>
          <p:grpSpPr>
            <a:xfrm rot="367318" flipH="1">
              <a:off x="1422540" y="4651663"/>
              <a:ext cx="947346" cy="1056322"/>
              <a:chOff x="1121581" y="4726489"/>
              <a:chExt cx="1311439" cy="1304717"/>
            </a:xfrm>
          </p:grpSpPr>
          <p:pic>
            <p:nvPicPr>
              <p:cNvPr id="47" name="Picture 2">
                <a:extLst>
                  <a:ext uri="{FF2B5EF4-FFF2-40B4-BE49-F238E27FC236}">
                    <a16:creationId xmlns:a16="http://schemas.microsoft.com/office/drawing/2014/main" id="{F83F52E3-C707-0CD4-D5D6-F53375E13496}"/>
                  </a:ext>
                </a:extLst>
              </p:cNvPr>
              <p:cNvPicPr>
                <a:picLocks noChangeAspect="1" noChangeArrowheads="1"/>
              </p:cNvPicPr>
              <p:nvPr/>
            </p:nvPicPr>
            <p:blipFill>
              <a:blip r:embed="rId6">
                <a:alphaModFix amt="92000"/>
                <a:extLst>
                  <a:ext uri="{28A0092B-C50C-407E-A947-70E740481C1C}">
                    <a14:useLocalDpi xmlns:a14="http://schemas.microsoft.com/office/drawing/2010/main" val="0"/>
                  </a:ext>
                </a:extLst>
              </a:blip>
              <a:srcRect/>
              <a:stretch>
                <a:fillRect/>
              </a:stretch>
            </p:blipFill>
            <p:spPr bwMode="auto">
              <a:xfrm rot="367318">
                <a:off x="1388661" y="4726910"/>
                <a:ext cx="829002" cy="1304296"/>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2">
                <a:extLst>
                  <a:ext uri="{FF2B5EF4-FFF2-40B4-BE49-F238E27FC236}">
                    <a16:creationId xmlns:a16="http://schemas.microsoft.com/office/drawing/2014/main" id="{C505B1ED-91E0-4382-E1D0-3211C474A976}"/>
                  </a:ext>
                </a:extLst>
              </p:cNvPr>
              <p:cNvPicPr>
                <a:picLocks noChangeAspect="1" noChangeArrowheads="1"/>
              </p:cNvPicPr>
              <p:nvPr/>
            </p:nvPicPr>
            <p:blipFill>
              <a:blip r:embed="rId8">
                <a:alphaModFix amt="92000"/>
                <a:extLst>
                  <a:ext uri="{28A0092B-C50C-407E-A947-70E740481C1C}">
                    <a14:useLocalDpi xmlns:a14="http://schemas.microsoft.com/office/drawing/2010/main" val="0"/>
                  </a:ext>
                </a:extLst>
              </a:blip>
              <a:srcRect/>
              <a:stretch>
                <a:fillRect/>
              </a:stretch>
            </p:blipFill>
            <p:spPr bwMode="auto">
              <a:xfrm rot="367318">
                <a:off x="1121581" y="4990142"/>
                <a:ext cx="1311439" cy="611692"/>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2">
                <a:extLst>
                  <a:ext uri="{FF2B5EF4-FFF2-40B4-BE49-F238E27FC236}">
                    <a16:creationId xmlns:a16="http://schemas.microsoft.com/office/drawing/2014/main" id="{B047ABF0-9D41-7B17-E719-9019BFDB683B}"/>
                  </a:ext>
                </a:extLst>
              </p:cNvPr>
              <p:cNvPicPr>
                <a:picLocks noChangeAspect="1" noChangeArrowheads="1"/>
              </p:cNvPicPr>
              <p:nvPr/>
            </p:nvPicPr>
            <p:blipFill rotWithShape="1">
              <a:blip r:embed="rId6">
                <a:alphaModFix amt="92000"/>
                <a:extLst>
                  <a:ext uri="{28A0092B-C50C-407E-A947-70E740481C1C}">
                    <a14:useLocalDpi xmlns:a14="http://schemas.microsoft.com/office/drawing/2010/main" val="0"/>
                  </a:ext>
                </a:extLst>
              </a:blip>
              <a:srcRect b="60498"/>
              <a:stretch/>
            </p:blipFill>
            <p:spPr bwMode="auto">
              <a:xfrm rot="367318">
                <a:off x="1450467" y="4726489"/>
                <a:ext cx="829002" cy="515222"/>
              </a:xfrm>
              <a:prstGeom prst="rect">
                <a:avLst/>
              </a:prstGeom>
              <a:noFill/>
              <a:extLst>
                <a:ext uri="{909E8E84-426E-40DD-AFC4-6F175D3DCCD1}">
                  <a14:hiddenFill xmlns:a14="http://schemas.microsoft.com/office/drawing/2010/main">
                    <a:solidFill>
                      <a:srgbClr val="FFFFFF"/>
                    </a:solidFill>
                  </a14:hiddenFill>
                </a:ext>
              </a:extLst>
            </p:spPr>
          </p:pic>
        </p:grpSp>
        <p:sp>
          <p:nvSpPr>
            <p:cNvPr id="46" name="Arrow: Left-Right 45">
              <a:extLst>
                <a:ext uri="{FF2B5EF4-FFF2-40B4-BE49-F238E27FC236}">
                  <a16:creationId xmlns:a16="http://schemas.microsoft.com/office/drawing/2014/main" id="{B37D4F65-B4BB-0902-3E32-46B04C2CB75D}"/>
                </a:ext>
              </a:extLst>
            </p:cNvPr>
            <p:cNvSpPr/>
            <p:nvPr/>
          </p:nvSpPr>
          <p:spPr>
            <a:xfrm flipV="1">
              <a:off x="1347117" y="5843092"/>
              <a:ext cx="1118256" cy="156785"/>
            </a:xfrm>
            <a:prstGeom prst="lef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284277543"/>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a:extLst>
            <a:ext uri="{FF2B5EF4-FFF2-40B4-BE49-F238E27FC236}">
              <a16:creationId xmlns:a16="http://schemas.microsoft.com/office/drawing/2014/main" id="{FFD44B3B-D52E-2E90-A829-63EAEEB504B1}"/>
            </a:ext>
          </a:extLst>
        </p:cNvPr>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67F60BE1-B185-C130-2235-EF5E8B08093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6" name="Title 1">
            <a:extLst>
              <a:ext uri="{FF2B5EF4-FFF2-40B4-BE49-F238E27FC236}">
                <a16:creationId xmlns:a16="http://schemas.microsoft.com/office/drawing/2014/main" id="{1D6F1B0E-E65E-7A4D-F740-169BF11AEC76}"/>
              </a:ext>
            </a:extLst>
          </p:cNvPr>
          <p:cNvSpPr txBox="1">
            <a:spLocks/>
          </p:cNvSpPr>
          <p:nvPr/>
        </p:nvSpPr>
        <p:spPr>
          <a:xfrm>
            <a:off x="602428" y="42364"/>
            <a:ext cx="9961597"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HGSoeiKakugothicUB"/>
                <a:cs typeface="Myanmar Text"/>
              </a:rPr>
              <a:t>Flexible Membranes</a:t>
            </a:r>
          </a:p>
        </p:txBody>
      </p:sp>
      <p:pic>
        <p:nvPicPr>
          <p:cNvPr id="3" name="54602_web (1)">
            <a:hlinkClick r:id="" action="ppaction://media"/>
            <a:extLst>
              <a:ext uri="{FF2B5EF4-FFF2-40B4-BE49-F238E27FC236}">
                <a16:creationId xmlns:a16="http://schemas.microsoft.com/office/drawing/2014/main" id="{FD40794B-26EE-5036-5BE9-A2B9679F2C9D}"/>
              </a:ext>
            </a:extLst>
          </p:cNvPr>
          <p:cNvPicPr>
            <a:picLocks noChangeAspect="1"/>
          </p:cNvPicPr>
          <p:nvPr>
            <a:videoFile r:link="rId3"/>
            <p:extLst>
              <p:ext uri="{DAA4B4D4-6D71-4841-9C94-3DE7FCFB9230}">
                <p14:media xmlns:p14="http://schemas.microsoft.com/office/powerpoint/2010/main" r:embed="rId2"/>
              </p:ext>
            </p:extLst>
          </p:nvPr>
        </p:nvPicPr>
        <p:blipFill>
          <a:blip r:embed="rId11"/>
          <a:stretch>
            <a:fillRect/>
          </a:stretch>
        </p:blipFill>
        <p:spPr>
          <a:xfrm>
            <a:off x="684186" y="1908810"/>
            <a:ext cx="3565423" cy="3945172"/>
          </a:xfrm>
          <a:prstGeom prst="rect">
            <a:avLst/>
          </a:prstGeom>
        </p:spPr>
      </p:pic>
      <p:sp>
        <p:nvSpPr>
          <p:cNvPr id="9" name="TextBox 8">
            <a:extLst>
              <a:ext uri="{FF2B5EF4-FFF2-40B4-BE49-F238E27FC236}">
                <a16:creationId xmlns:a16="http://schemas.microsoft.com/office/drawing/2014/main" id="{E1032D60-7219-4DB7-8322-BFA7D5952983}"/>
              </a:ext>
            </a:extLst>
          </p:cNvPr>
          <p:cNvSpPr txBox="1"/>
          <p:nvPr/>
        </p:nvSpPr>
        <p:spPr>
          <a:xfrm>
            <a:off x="684186" y="5848953"/>
            <a:ext cx="4779293"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rPr>
              <a:t>https://www.cellimagelibrary.org/images/54602</a:t>
            </a:r>
          </a:p>
        </p:txBody>
      </p:sp>
      <p:pic>
        <p:nvPicPr>
          <p:cNvPr id="4" name="54604_web">
            <a:hlinkClick r:id="" action="ppaction://media"/>
            <a:extLst>
              <a:ext uri="{FF2B5EF4-FFF2-40B4-BE49-F238E27FC236}">
                <a16:creationId xmlns:a16="http://schemas.microsoft.com/office/drawing/2014/main" id="{309C1DF6-DBA7-F0FB-D124-0683DAA35CDF}"/>
              </a:ext>
            </a:extLst>
          </p:cNvPr>
          <p:cNvPicPr>
            <a:picLocks noChangeAspect="1"/>
          </p:cNvPicPr>
          <p:nvPr>
            <a:videoFile r:link="rId5"/>
            <p:extLst>
              <p:ext uri="{DAA4B4D4-6D71-4841-9C94-3DE7FCFB9230}">
                <p14:media xmlns:p14="http://schemas.microsoft.com/office/powerpoint/2010/main" r:embed="rId4"/>
              </p:ext>
            </p:extLst>
          </p:nvPr>
        </p:nvPicPr>
        <p:blipFill>
          <a:blip r:embed="rId12"/>
          <a:stretch>
            <a:fillRect/>
          </a:stretch>
        </p:blipFill>
        <p:spPr>
          <a:xfrm>
            <a:off x="4773892" y="1895500"/>
            <a:ext cx="4873028" cy="3958482"/>
          </a:xfrm>
          <a:prstGeom prst="rect">
            <a:avLst/>
          </a:prstGeom>
        </p:spPr>
      </p:pic>
      <p:sp>
        <p:nvSpPr>
          <p:cNvPr id="7" name="TextBox 6">
            <a:extLst>
              <a:ext uri="{FF2B5EF4-FFF2-40B4-BE49-F238E27FC236}">
                <a16:creationId xmlns:a16="http://schemas.microsoft.com/office/drawing/2014/main" id="{7F089EC8-0326-912A-401F-E04DD9D9C119}"/>
              </a:ext>
            </a:extLst>
          </p:cNvPr>
          <p:cNvSpPr txBox="1"/>
          <p:nvPr/>
        </p:nvSpPr>
        <p:spPr>
          <a:xfrm>
            <a:off x="4773892" y="5848952"/>
            <a:ext cx="5508427" cy="276999"/>
          </a:xfrm>
          <a:prstGeom prst="rect">
            <a:avLst/>
          </a:prstGeom>
          <a:noFill/>
        </p:spPr>
        <p:txBody>
          <a:bodyPr wrap="square">
            <a:spAutoFit/>
          </a:bodyPr>
          <a:lstStyle/>
          <a:p>
            <a:r>
              <a:rPr lang="en-US" sz="1200" dirty="0">
                <a:latin typeface="Aptos" panose="020B0004020202020204" pitchFamily="34" charset="0"/>
              </a:rPr>
              <a:t>https://www.cellimagelibrary.org/images/54604</a:t>
            </a:r>
          </a:p>
        </p:txBody>
      </p:sp>
    </p:spTree>
    <p:extLst>
      <p:ext uri="{BB962C8B-B14F-4D97-AF65-F5344CB8AC3E}">
        <p14:creationId xmlns:p14="http://schemas.microsoft.com/office/powerpoint/2010/main" val="258960764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5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4"/>
                                        </p:tgtEl>
                                      </p:cBhvr>
                                    </p:cmd>
                                  </p:childTnLst>
                                </p:cTn>
                              </p:par>
                            </p:childTnLst>
                          </p:cTn>
                        </p:par>
                      </p:childTnLst>
                    </p:cTn>
                  </p:par>
                </p:childTnLst>
              </p:cTn>
              <p:nextCondLst>
                <p:cond evt="onClick" delay="0">
                  <p:tgtEl>
                    <p:spTgt spid="4"/>
                  </p:tgtEl>
                </p:cond>
              </p:nextCondLst>
            </p:seq>
            <p:video>
              <p:cMediaNode vol="80000">
                <p:cTn id="22" fill="hold" display="0">
                  <p:stCondLst>
                    <p:cond delay="indefinite"/>
                  </p:stCondLst>
                </p:cTn>
                <p:tgtEl>
                  <p:spTgt spid="4"/>
                </p:tgtEl>
              </p:cMediaNode>
            </p:video>
          </p:childTnLst>
        </p:cTn>
      </p:par>
    </p:tnLst>
  </p:timing>
  <p:extLst>
    <p:ext uri="{6950BFC3-D8DA-4A85-94F7-54DA5524770B}">
      <p188:commentRel xmlns:p188="http://schemas.microsoft.com/office/powerpoint/2018/8/main" r:id="rId8"/>
    </p:ext>
  </p:extLs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a:extLst>
            <a:ext uri="{FF2B5EF4-FFF2-40B4-BE49-F238E27FC236}">
              <a16:creationId xmlns:a16="http://schemas.microsoft.com/office/drawing/2014/main" id="{70F82ACC-B3AC-1E28-D44D-7CFF3D8311D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6BF84F8-9C5F-1EC3-A304-EAA420D199AB}"/>
              </a:ext>
            </a:extLst>
          </p:cNvPr>
          <p:cNvSpPr txBox="1"/>
          <p:nvPr/>
        </p:nvSpPr>
        <p:spPr>
          <a:xfrm>
            <a:off x="536524" y="1823322"/>
            <a:ext cx="3818305"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Aptos" panose="020B0004020202020204" pitchFamily="34" charset="0"/>
                <a:cs typeface="Calibri" panose="020F0502020204030204" pitchFamily="34" charset="0"/>
              </a:rPr>
              <a:t>During development, cells move to their final destination, like this cell from a fish embryo.</a:t>
            </a:r>
          </a:p>
          <a:p>
            <a:endParaRPr lang="en-US" b="1" i="0" dirty="0">
              <a:solidFill>
                <a:srgbClr val="1CA64A"/>
              </a:solidFill>
              <a:latin typeface="Aptos" panose="020B0004020202020204" pitchFamily="34" charset="0"/>
              <a:cs typeface="Times New Roman" panose="02020603050405020304" pitchFamily="18" charset="0"/>
            </a:endParaRPr>
          </a:p>
          <a:p>
            <a:endParaRPr lang="en-US" i="0" dirty="0">
              <a:solidFill>
                <a:srgbClr val="1CA64A"/>
              </a:solidFill>
              <a:latin typeface="Aptos" panose="020B0004020202020204" pitchFamily="34" charset="0"/>
              <a:cs typeface="Times New Roman" panose="02020603050405020304" pitchFamily="18" charset="0"/>
            </a:endParaRPr>
          </a:p>
          <a:p>
            <a:endParaRPr lang="en-US" i="0" dirty="0">
              <a:latin typeface="Aptos" panose="020B0004020202020204" pitchFamily="34" charset="0"/>
              <a:cs typeface="Times New Roman" panose="02020603050405020304" pitchFamily="18" charset="0"/>
            </a:endParaRPr>
          </a:p>
        </p:txBody>
      </p:sp>
      <p:pic>
        <p:nvPicPr>
          <p:cNvPr id="5" name="Picture 4" descr="Icon&#10;&#10;Description automatically generated">
            <a:extLst>
              <a:ext uri="{FF2B5EF4-FFF2-40B4-BE49-F238E27FC236}">
                <a16:creationId xmlns:a16="http://schemas.microsoft.com/office/drawing/2014/main" id="{299A6ECB-304D-A4B4-170E-6763AF3545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6" name="Title 1">
            <a:extLst>
              <a:ext uri="{FF2B5EF4-FFF2-40B4-BE49-F238E27FC236}">
                <a16:creationId xmlns:a16="http://schemas.microsoft.com/office/drawing/2014/main" id="{AC8623AF-C519-A0E7-0D46-790781751E93}"/>
              </a:ext>
            </a:extLst>
          </p:cNvPr>
          <p:cNvSpPr txBox="1">
            <a:spLocks/>
          </p:cNvSpPr>
          <p:nvPr/>
        </p:nvSpPr>
        <p:spPr>
          <a:xfrm>
            <a:off x="549510" y="41514"/>
            <a:ext cx="9979500"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Cells Crawl!</a:t>
            </a:r>
            <a:endParaRPr lang="en-US" sz="4000" b="1" dirty="0">
              <a:solidFill>
                <a:schemeClr val="bg1"/>
              </a:solidFill>
              <a:latin typeface="+mn-lt"/>
              <a:ea typeface="HGSoeiKakugothicUB"/>
              <a:cs typeface="Myanmar Text"/>
            </a:endParaRPr>
          </a:p>
        </p:txBody>
      </p:sp>
      <p:pic>
        <p:nvPicPr>
          <p:cNvPr id="3" name="7792_web">
            <a:hlinkClick r:id="" action="ppaction://media"/>
            <a:extLst>
              <a:ext uri="{FF2B5EF4-FFF2-40B4-BE49-F238E27FC236}">
                <a16:creationId xmlns:a16="http://schemas.microsoft.com/office/drawing/2014/main" id="{AF1ADE74-B089-61E9-162F-5900FD56EFB2}"/>
              </a:ext>
            </a:extLst>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5022521" y="1823322"/>
            <a:ext cx="5237810" cy="4158015"/>
          </a:xfrm>
          <a:prstGeom prst="rect">
            <a:avLst/>
          </a:prstGeom>
        </p:spPr>
      </p:pic>
      <p:sp>
        <p:nvSpPr>
          <p:cNvPr id="11" name="TextBox 10">
            <a:extLst>
              <a:ext uri="{FF2B5EF4-FFF2-40B4-BE49-F238E27FC236}">
                <a16:creationId xmlns:a16="http://schemas.microsoft.com/office/drawing/2014/main" id="{50B2B3A6-B85E-B2CA-28B1-AFF308435C72}"/>
              </a:ext>
            </a:extLst>
          </p:cNvPr>
          <p:cNvSpPr txBox="1"/>
          <p:nvPr/>
        </p:nvSpPr>
        <p:spPr>
          <a:xfrm>
            <a:off x="5022521" y="5981337"/>
            <a:ext cx="6096000" cy="276999"/>
          </a:xfrm>
          <a:prstGeom prst="rect">
            <a:avLst/>
          </a:prstGeom>
          <a:noFill/>
        </p:spPr>
        <p:txBody>
          <a:bodyPr wrap="square">
            <a:spAutoFit/>
          </a:bodyPr>
          <a:lstStyle/>
          <a:p>
            <a:r>
              <a:rPr lang="en-US" sz="1200" dirty="0">
                <a:latin typeface="Aptos" panose="020B0004020202020204" pitchFamily="34" charset="0"/>
              </a:rPr>
              <a:t>https://www.cellimagelibrary.org/images/7792</a:t>
            </a:r>
          </a:p>
        </p:txBody>
      </p:sp>
    </p:spTree>
    <p:extLst>
      <p:ext uri="{BB962C8B-B14F-4D97-AF65-F5344CB8AC3E}">
        <p14:creationId xmlns:p14="http://schemas.microsoft.com/office/powerpoint/2010/main" val="421443476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C5B934A3-A6FC-C3DD-E339-96CD89D38AF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4A8995F-BCCA-DADB-FE5E-BB6556B56D16}"/>
              </a:ext>
            </a:extLst>
          </p:cNvPr>
          <p:cNvSpPr txBox="1"/>
          <p:nvPr/>
        </p:nvSpPr>
        <p:spPr>
          <a:xfrm>
            <a:off x="544700" y="1823322"/>
            <a:ext cx="5551300" cy="37548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i="1" dirty="0">
                <a:latin typeface="Aptos" panose="020B0004020202020204" pitchFamily="34" charset="0"/>
                <a:cs typeface="Times New Roman" panose="02020603050405020304" pitchFamily="18" charset="0"/>
              </a:rPr>
              <a:t>Amoeba proteus are </a:t>
            </a:r>
            <a:r>
              <a:rPr lang="en-US" sz="2000" dirty="0">
                <a:latin typeface="Aptos" panose="020B0004020202020204" pitchFamily="34" charset="0"/>
                <a:cs typeface="Times New Roman" panose="02020603050405020304" pitchFamily="18" charset="0"/>
              </a:rPr>
              <a:t>giant single-celled organisms that move by sending out cytoplasm-filled, membrane extensions called pseudopods, or false feet).  </a:t>
            </a:r>
          </a:p>
          <a:p>
            <a:endParaRPr lang="en-US" sz="2000" dirty="0">
              <a:latin typeface="Aptos" panose="020B0004020202020204" pitchFamily="34" charset="0"/>
              <a:cs typeface="Times New Roman" panose="02020603050405020304" pitchFamily="18" charset="0"/>
            </a:endParaRPr>
          </a:p>
          <a:p>
            <a:r>
              <a:rPr lang="en-US" sz="2000" dirty="0">
                <a:latin typeface="Aptos" panose="020B0004020202020204" pitchFamily="34" charset="0"/>
                <a:cs typeface="Times New Roman" panose="02020603050405020304" pitchFamily="18" charset="0"/>
              </a:rPr>
              <a:t>This type of crawling motion across surfaces is common in large, complex cells including slime molds, cancer cells and even cells of our immune system. </a:t>
            </a:r>
          </a:p>
          <a:p>
            <a:endParaRPr lang="en-US" sz="2000" dirty="0">
              <a:latin typeface="Aptos" panose="020B0004020202020204" pitchFamily="34" charset="0"/>
              <a:cs typeface="Times New Roman" panose="02020603050405020304" pitchFamily="18" charset="0"/>
            </a:endParaRPr>
          </a:p>
          <a:p>
            <a:r>
              <a:rPr lang="en-US" sz="2000" b="1" dirty="0">
                <a:solidFill>
                  <a:srgbClr val="1CA64A"/>
                </a:solidFill>
                <a:latin typeface="Aptos" panose="020B0004020202020204" pitchFamily="34" charset="0"/>
                <a:cs typeface="Times New Roman" panose="02020603050405020304" pitchFamily="18" charset="0"/>
              </a:rPr>
              <a:t>Why would a cell need to move?</a:t>
            </a:r>
          </a:p>
          <a:p>
            <a:endParaRPr lang="en-US" i="0" dirty="0">
              <a:latin typeface="Aptos" panose="020B0004020202020204" pitchFamily="34" charset="0"/>
              <a:cs typeface="Times New Roman" panose="02020603050405020304" pitchFamily="18" charset="0"/>
            </a:endParaRPr>
          </a:p>
        </p:txBody>
      </p:sp>
      <p:pic>
        <p:nvPicPr>
          <p:cNvPr id="5" name="Picture 4" descr="Icon&#10;&#10;Description automatically generated">
            <a:extLst>
              <a:ext uri="{FF2B5EF4-FFF2-40B4-BE49-F238E27FC236}">
                <a16:creationId xmlns:a16="http://schemas.microsoft.com/office/drawing/2014/main" id="{E18FB7FA-C274-8D37-5C98-67288AA7E3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6" name="Title 1">
            <a:extLst>
              <a:ext uri="{FF2B5EF4-FFF2-40B4-BE49-F238E27FC236}">
                <a16:creationId xmlns:a16="http://schemas.microsoft.com/office/drawing/2014/main" id="{3AE199E7-AB71-8964-BFF7-0E762B81EE62}"/>
              </a:ext>
            </a:extLst>
          </p:cNvPr>
          <p:cNvSpPr txBox="1">
            <a:spLocks/>
          </p:cNvSpPr>
          <p:nvPr/>
        </p:nvSpPr>
        <p:spPr>
          <a:xfrm>
            <a:off x="544700" y="41513"/>
            <a:ext cx="1001451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Cell Movement</a:t>
            </a:r>
            <a:endParaRPr lang="en-US" sz="4000" b="1" dirty="0">
              <a:solidFill>
                <a:schemeClr val="bg1"/>
              </a:solidFill>
              <a:latin typeface="+mn-lt"/>
              <a:ea typeface="HGSoeiKakugothicUB"/>
              <a:cs typeface="Myanmar Text"/>
            </a:endParaRPr>
          </a:p>
        </p:txBody>
      </p:sp>
      <p:pic>
        <p:nvPicPr>
          <p:cNvPr id="1026" name="Picture 2">
            <a:extLst>
              <a:ext uri="{FF2B5EF4-FFF2-40B4-BE49-F238E27FC236}">
                <a16:creationId xmlns:a16="http://schemas.microsoft.com/office/drawing/2014/main" id="{2DBFE8DF-D79D-7BEE-1728-EEC0A92C0E0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1009" b="69126"/>
          <a:stretch/>
        </p:blipFill>
        <p:spPr bwMode="auto">
          <a:xfrm>
            <a:off x="6626829" y="1943522"/>
            <a:ext cx="5020469" cy="339349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9C60E66-D44D-C6E2-D8ED-60982B925E4B}"/>
              </a:ext>
            </a:extLst>
          </p:cNvPr>
          <p:cNvSpPr txBox="1"/>
          <p:nvPr/>
        </p:nvSpPr>
        <p:spPr>
          <a:xfrm>
            <a:off x="6569298" y="5468870"/>
            <a:ext cx="5135533" cy="461665"/>
          </a:xfrm>
          <a:prstGeom prst="rect">
            <a:avLst/>
          </a:prstGeom>
          <a:noFill/>
        </p:spPr>
        <p:txBody>
          <a:bodyPr wrap="square">
            <a:spAutoFit/>
          </a:bodyPr>
          <a:lstStyle/>
          <a:p>
            <a:r>
              <a:rPr lang="en-US" sz="1200" dirty="0" err="1">
                <a:latin typeface="Aptos" panose="020B0004020202020204" pitchFamily="34" charset="0"/>
              </a:rPr>
              <a:t>SmallRex</a:t>
            </a:r>
            <a:r>
              <a:rPr lang="en-US" sz="1200" dirty="0">
                <a:latin typeface="Aptos" panose="020B0004020202020204" pitchFamily="34" charset="0"/>
              </a:rPr>
              <a:t>, CC BY-SA 4.0 &lt;https://creativecommons.org/licenses/by-sa/4.0&gt;, via Wikimedia Commons</a:t>
            </a:r>
          </a:p>
        </p:txBody>
      </p:sp>
    </p:spTree>
    <p:extLst>
      <p:ext uri="{BB962C8B-B14F-4D97-AF65-F5344CB8AC3E}">
        <p14:creationId xmlns:p14="http://schemas.microsoft.com/office/powerpoint/2010/main" val="3120290985"/>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D7AF9A94-AE67-7029-44B5-6DF98A80A10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8777CA3-E93C-F1C0-4657-3A1557FBC813}"/>
              </a:ext>
            </a:extLst>
          </p:cNvPr>
          <p:cNvSpPr txBox="1"/>
          <p:nvPr/>
        </p:nvSpPr>
        <p:spPr>
          <a:xfrm>
            <a:off x="665661" y="1963347"/>
            <a:ext cx="4145673"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Aptos" panose="020B0004020202020204" pitchFamily="34" charset="0"/>
                <a:cs typeface="Times New Roman" panose="02020603050405020304" pitchFamily="18" charset="0"/>
              </a:rPr>
              <a:t>Membranes are flexible and fluid. </a:t>
            </a:r>
          </a:p>
          <a:p>
            <a:endParaRPr lang="en-US" sz="2000" dirty="0">
              <a:latin typeface="Aptos" panose="020B0004020202020204" pitchFamily="34" charset="0"/>
              <a:cs typeface="Times New Roman" panose="02020603050405020304" pitchFamily="18" charset="0"/>
            </a:endParaRPr>
          </a:p>
          <a:p>
            <a:r>
              <a:rPr lang="en-US" sz="2000" dirty="0">
                <a:latin typeface="Aptos" panose="020B0004020202020204" pitchFamily="34" charset="0"/>
                <a:cs typeface="Times New Roman" panose="02020603050405020304" pitchFamily="18" charset="0"/>
              </a:rPr>
              <a:t>Add this to a column in your chart and make notes about if/how this applies to each of your identified cell types. </a:t>
            </a:r>
          </a:p>
          <a:p>
            <a:endParaRPr lang="en-US" b="1" i="1" dirty="0">
              <a:solidFill>
                <a:srgbClr val="1CA64A"/>
              </a:solidFill>
              <a:latin typeface="Aptos" panose="020B0004020202020204" pitchFamily="34" charset="0"/>
              <a:cs typeface="Times New Roman" panose="02020603050405020304" pitchFamily="18" charset="0"/>
            </a:endParaRPr>
          </a:p>
          <a:p>
            <a:endParaRPr lang="en-US" i="0" dirty="0">
              <a:latin typeface="Aptos" panose="020B0004020202020204" pitchFamily="34" charset="0"/>
              <a:cs typeface="Times New Roman" panose="02020603050405020304" pitchFamily="18" charset="0"/>
            </a:endParaRPr>
          </a:p>
        </p:txBody>
      </p:sp>
      <p:sp>
        <p:nvSpPr>
          <p:cNvPr id="5" name="Title 1">
            <a:extLst>
              <a:ext uri="{FF2B5EF4-FFF2-40B4-BE49-F238E27FC236}">
                <a16:creationId xmlns:a16="http://schemas.microsoft.com/office/drawing/2014/main" id="{AF5F7D60-DFFB-5259-222B-5A5726164AFC}"/>
              </a:ext>
            </a:extLst>
          </p:cNvPr>
          <p:cNvSpPr txBox="1">
            <a:spLocks/>
          </p:cNvSpPr>
          <p:nvPr/>
        </p:nvSpPr>
        <p:spPr>
          <a:xfrm>
            <a:off x="549511" y="41514"/>
            <a:ext cx="9961597"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Cell Membrane Functions</a:t>
            </a:r>
            <a:endParaRPr lang="en-US" sz="4000" b="1" dirty="0">
              <a:solidFill>
                <a:schemeClr val="bg1"/>
              </a:solidFill>
              <a:latin typeface="+mn-lt"/>
              <a:ea typeface="HGSoeiKakugothicUB"/>
              <a:cs typeface="Myanmar Text"/>
            </a:endParaRPr>
          </a:p>
        </p:txBody>
      </p:sp>
      <p:pic>
        <p:nvPicPr>
          <p:cNvPr id="2" name="Picture 5" descr="A purple pencil in a white circle&#10;&#10;Description automatically generated">
            <a:extLst>
              <a:ext uri="{FF2B5EF4-FFF2-40B4-BE49-F238E27FC236}">
                <a16:creationId xmlns:a16="http://schemas.microsoft.com/office/drawing/2014/main" id="{72CC7B61-2285-2EDF-C280-39D5981C22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FF8AF8B9-DB9D-0407-B906-2518DC70FF7B}"/>
              </a:ext>
            </a:extLst>
          </p:cNvPr>
          <p:cNvPicPr>
            <a:picLocks noChangeAspect="1"/>
          </p:cNvPicPr>
          <p:nvPr/>
        </p:nvPicPr>
        <p:blipFill>
          <a:blip r:embed="rId6"/>
          <a:stretch>
            <a:fillRect/>
          </a:stretch>
        </p:blipFill>
        <p:spPr>
          <a:xfrm>
            <a:off x="4990217" y="1608402"/>
            <a:ext cx="6295636" cy="4774314"/>
          </a:xfrm>
          <a:prstGeom prst="rect">
            <a:avLst/>
          </a:prstGeom>
        </p:spPr>
      </p:pic>
      <p:graphicFrame>
        <p:nvGraphicFramePr>
          <p:cNvPr id="14" name="Table 13">
            <a:extLst>
              <a:ext uri="{FF2B5EF4-FFF2-40B4-BE49-F238E27FC236}">
                <a16:creationId xmlns:a16="http://schemas.microsoft.com/office/drawing/2014/main" id="{E994607D-A219-5893-E308-C44D3DBB9111}"/>
              </a:ext>
            </a:extLst>
          </p:cNvPr>
          <p:cNvGraphicFramePr>
            <a:graphicFrameLocks noGrp="1"/>
          </p:cNvGraphicFramePr>
          <p:nvPr>
            <p:extLst>
              <p:ext uri="{D42A27DB-BD31-4B8C-83A1-F6EECF244321}">
                <p14:modId xmlns:p14="http://schemas.microsoft.com/office/powerpoint/2010/main" val="4033446308"/>
              </p:ext>
            </p:extLst>
          </p:nvPr>
        </p:nvGraphicFramePr>
        <p:xfrm>
          <a:off x="5516053" y="2412826"/>
          <a:ext cx="5373691" cy="3321805"/>
        </p:xfrm>
        <a:graphic>
          <a:graphicData uri="http://schemas.openxmlformats.org/drawingml/2006/table">
            <a:tbl>
              <a:tblPr firstRow="1">
                <a:tableStyleId>{073A0DAA-6AF3-43AB-8588-CEC1D06C72B9}</a:tableStyleId>
              </a:tblPr>
              <a:tblGrid>
                <a:gridCol w="786353">
                  <a:extLst>
                    <a:ext uri="{9D8B030D-6E8A-4147-A177-3AD203B41FA5}">
                      <a16:colId xmlns:a16="http://schemas.microsoft.com/office/drawing/2014/main" val="1855409307"/>
                    </a:ext>
                  </a:extLst>
                </a:gridCol>
                <a:gridCol w="1250888">
                  <a:extLst>
                    <a:ext uri="{9D8B030D-6E8A-4147-A177-3AD203B41FA5}">
                      <a16:colId xmlns:a16="http://schemas.microsoft.com/office/drawing/2014/main" val="2781662262"/>
                    </a:ext>
                  </a:extLst>
                </a:gridCol>
                <a:gridCol w="556075">
                  <a:extLst>
                    <a:ext uri="{9D8B030D-6E8A-4147-A177-3AD203B41FA5}">
                      <a16:colId xmlns:a16="http://schemas.microsoft.com/office/drawing/2014/main" val="1210147344"/>
                    </a:ext>
                  </a:extLst>
                </a:gridCol>
                <a:gridCol w="556075">
                  <a:extLst>
                    <a:ext uri="{9D8B030D-6E8A-4147-A177-3AD203B41FA5}">
                      <a16:colId xmlns:a16="http://schemas.microsoft.com/office/drawing/2014/main" val="2937090960"/>
                    </a:ext>
                  </a:extLst>
                </a:gridCol>
                <a:gridCol w="556075">
                  <a:extLst>
                    <a:ext uri="{9D8B030D-6E8A-4147-A177-3AD203B41FA5}">
                      <a16:colId xmlns:a16="http://schemas.microsoft.com/office/drawing/2014/main" val="3536203128"/>
                    </a:ext>
                  </a:extLst>
                </a:gridCol>
                <a:gridCol w="556075">
                  <a:extLst>
                    <a:ext uri="{9D8B030D-6E8A-4147-A177-3AD203B41FA5}">
                      <a16:colId xmlns:a16="http://schemas.microsoft.com/office/drawing/2014/main" val="2860320163"/>
                    </a:ext>
                  </a:extLst>
                </a:gridCol>
                <a:gridCol w="556075">
                  <a:extLst>
                    <a:ext uri="{9D8B030D-6E8A-4147-A177-3AD203B41FA5}">
                      <a16:colId xmlns:a16="http://schemas.microsoft.com/office/drawing/2014/main" val="2477133461"/>
                    </a:ext>
                  </a:extLst>
                </a:gridCol>
                <a:gridCol w="556075">
                  <a:extLst>
                    <a:ext uri="{9D8B030D-6E8A-4147-A177-3AD203B41FA5}">
                      <a16:colId xmlns:a16="http://schemas.microsoft.com/office/drawing/2014/main" val="2202132236"/>
                    </a:ext>
                  </a:extLst>
                </a:gridCol>
              </a:tblGrid>
              <a:tr h="742105">
                <a:tc>
                  <a:txBody>
                    <a:bodyPr/>
                    <a:lstStyle/>
                    <a:p>
                      <a:r>
                        <a:rPr lang="en-US" sz="1700" b="1">
                          <a:solidFill>
                            <a:schemeClr val="tx1"/>
                          </a:solidFill>
                          <a:latin typeface="Ink Free" panose="03080402000500000000" pitchFamily="66" charset="0"/>
                        </a:rPr>
                        <a:t>Cell Type</a:t>
                      </a:r>
                      <a:endParaRPr lang="en-US" sz="1700" b="1" dirty="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700">
                          <a:solidFill>
                            <a:schemeClr val="tx1"/>
                          </a:solidFill>
                          <a:latin typeface="Ink Free" panose="03080402000500000000" pitchFamily="66" charset="0"/>
                        </a:rPr>
                        <a:t>Function</a:t>
                      </a: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dirty="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1771518"/>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dirty="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1072113"/>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dirty="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2844216"/>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5680139"/>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759822"/>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6709747"/>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dirty="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7426436"/>
                  </a:ext>
                </a:extLst>
              </a:tr>
            </a:tbl>
          </a:graphicData>
        </a:graphic>
      </p:graphicFrame>
    </p:spTree>
    <p:extLst>
      <p:ext uri="{BB962C8B-B14F-4D97-AF65-F5344CB8AC3E}">
        <p14:creationId xmlns:p14="http://schemas.microsoft.com/office/powerpoint/2010/main" val="652770137"/>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CBB02094-D166-0764-B061-62BD791DCEC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4EF95A4-7936-2DA9-73DE-82A0550C8614}"/>
              </a:ext>
            </a:extLst>
          </p:cNvPr>
          <p:cNvSpPr txBox="1">
            <a:spLocks/>
          </p:cNvSpPr>
          <p:nvPr/>
        </p:nvSpPr>
        <p:spPr>
          <a:xfrm>
            <a:off x="549509" y="41514"/>
            <a:ext cx="944301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HGSoeiKakugothicUB"/>
                <a:cs typeface="Myanmar Text"/>
              </a:rPr>
              <a:t>Cytoskeleton</a:t>
            </a:r>
          </a:p>
        </p:txBody>
      </p:sp>
      <p:pic>
        <p:nvPicPr>
          <p:cNvPr id="3074" name="Picture 2">
            <a:extLst>
              <a:ext uri="{FF2B5EF4-FFF2-40B4-BE49-F238E27FC236}">
                <a16:creationId xmlns:a16="http://schemas.microsoft.com/office/drawing/2014/main" id="{C6CFAB74-AFA4-3071-13F7-D8E1213E72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414308">
            <a:off x="5688005" y="3810807"/>
            <a:ext cx="5156471" cy="256177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8483D196-FAC1-3BBA-7286-E8A0D94652C3}"/>
              </a:ext>
            </a:extLst>
          </p:cNvPr>
          <p:cNvPicPr>
            <a:picLocks noChangeAspect="1"/>
          </p:cNvPicPr>
          <p:nvPr/>
        </p:nvPicPr>
        <p:blipFill>
          <a:blip r:embed="rId6"/>
          <a:srcRect t="14378" b="8969"/>
          <a:stretch/>
        </p:blipFill>
        <p:spPr>
          <a:xfrm>
            <a:off x="5707504" y="1656634"/>
            <a:ext cx="5117472" cy="1853493"/>
          </a:xfrm>
          <a:prstGeom prst="rect">
            <a:avLst/>
          </a:prstGeom>
        </p:spPr>
      </p:pic>
      <p:sp>
        <p:nvSpPr>
          <p:cNvPr id="2" name="TextBox 1">
            <a:extLst>
              <a:ext uri="{FF2B5EF4-FFF2-40B4-BE49-F238E27FC236}">
                <a16:creationId xmlns:a16="http://schemas.microsoft.com/office/drawing/2014/main" id="{3B2BC1BC-0EAC-FDB7-088E-18B71FBBAAAE}"/>
              </a:ext>
            </a:extLst>
          </p:cNvPr>
          <p:cNvSpPr txBox="1"/>
          <p:nvPr/>
        </p:nvSpPr>
        <p:spPr>
          <a:xfrm>
            <a:off x="665661" y="1963347"/>
            <a:ext cx="4538923" cy="4370427"/>
          </a:xfrm>
          <a:prstGeom prst="rect">
            <a:avLst/>
          </a:prstGeom>
          <a:noFill/>
        </p:spPr>
        <p:txBody>
          <a:bodyPr wrap="square" rtlCol="0">
            <a:spAutoFit/>
          </a:bodyPr>
          <a:lstStyle/>
          <a:p>
            <a:r>
              <a:rPr lang="en-US" sz="2000" dirty="0">
                <a:latin typeface="Aptos" panose="020B0004020202020204" pitchFamily="34" charset="0"/>
              </a:rPr>
              <a:t>Lay your membrane on the green base.  The base represents the cytoplasmic face of the membrane.  Inside the cell, proteins of the </a:t>
            </a:r>
            <a:r>
              <a:rPr lang="en-US" sz="2000" b="1" dirty="0">
                <a:solidFill>
                  <a:srgbClr val="FF0DE2"/>
                </a:solidFill>
                <a:latin typeface="Aptos" panose="020B0004020202020204" pitchFamily="34" charset="0"/>
              </a:rPr>
              <a:t>cytoskeleton</a:t>
            </a:r>
            <a:r>
              <a:rPr lang="en-US" sz="2000" dirty="0">
                <a:latin typeface="Aptos" panose="020B0004020202020204" pitchFamily="34" charset="0"/>
              </a:rPr>
              <a:t> make up an </a:t>
            </a:r>
            <a:r>
              <a:rPr lang="en-US" sz="2000" b="1" dirty="0">
                <a:solidFill>
                  <a:srgbClr val="FF0DE2"/>
                </a:solidFill>
                <a:latin typeface="Aptos" panose="020B0004020202020204" pitchFamily="34" charset="0"/>
              </a:rPr>
              <a:t>intracellular matrix</a:t>
            </a:r>
            <a:r>
              <a:rPr lang="en-US" sz="2000" dirty="0">
                <a:latin typeface="Aptos" panose="020B0004020202020204" pitchFamily="34" charset="0"/>
              </a:rPr>
              <a:t> that supports the membrane and gives the cell its shape.   </a:t>
            </a:r>
          </a:p>
          <a:p>
            <a:endParaRPr lang="en-US" sz="2000" b="1" dirty="0">
              <a:latin typeface="Aptos" panose="020B0004020202020204" pitchFamily="34" charset="0"/>
            </a:endParaRPr>
          </a:p>
          <a:p>
            <a:r>
              <a:rPr lang="en-US" sz="2000" b="1" dirty="0">
                <a:solidFill>
                  <a:srgbClr val="1CA64A"/>
                </a:solidFill>
                <a:latin typeface="Aptos" panose="020B0004020202020204" pitchFamily="34" charset="0"/>
              </a:rPr>
              <a:t>How would you describe the green structure?  </a:t>
            </a:r>
          </a:p>
          <a:p>
            <a:endParaRPr lang="en-US" sz="2000" b="1" dirty="0">
              <a:solidFill>
                <a:srgbClr val="1CA64A"/>
              </a:solidFill>
              <a:latin typeface="Aptos" panose="020B0004020202020204" pitchFamily="34" charset="0"/>
            </a:endParaRPr>
          </a:p>
          <a:p>
            <a:r>
              <a:rPr lang="en-US" sz="2000" b="1" dirty="0">
                <a:solidFill>
                  <a:srgbClr val="1CA64A"/>
                </a:solidFill>
                <a:latin typeface="Aptos" panose="020B0004020202020204" pitchFamily="34" charset="0"/>
              </a:rPr>
              <a:t>What properties do you think this meshwork of proteins gives the cell?</a:t>
            </a:r>
          </a:p>
          <a:p>
            <a:endParaRPr lang="en-US" dirty="0"/>
          </a:p>
        </p:txBody>
      </p:sp>
      <p:pic>
        <p:nvPicPr>
          <p:cNvPr id="5" name="Picture 4" descr="Icon&#10;&#10;Description automatically generated">
            <a:extLst>
              <a:ext uri="{FF2B5EF4-FFF2-40B4-BE49-F238E27FC236}">
                <a16:creationId xmlns:a16="http://schemas.microsoft.com/office/drawing/2014/main" id="{F1C932FC-8C5C-A6A1-7F19-A32C685FD3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Tree>
    <p:extLst>
      <p:ext uri="{BB962C8B-B14F-4D97-AF65-F5344CB8AC3E}">
        <p14:creationId xmlns:p14="http://schemas.microsoft.com/office/powerpoint/2010/main" val="59641093"/>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808DA327-CE3A-972E-4E48-448B89E210F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CBBB72-B5D3-3DAF-B122-04314B65B3A5}"/>
              </a:ext>
            </a:extLst>
          </p:cNvPr>
          <p:cNvSpPr/>
          <p:nvPr/>
        </p:nvSpPr>
        <p:spPr>
          <a:xfrm>
            <a:off x="1117471" y="1110466"/>
            <a:ext cx="9901049" cy="15875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1">
            <a:extLst>
              <a:ext uri="{FF2B5EF4-FFF2-40B4-BE49-F238E27FC236}">
                <a16:creationId xmlns:a16="http://schemas.microsoft.com/office/drawing/2014/main" id="{FE21F760-8F45-36D3-18BF-560674F45B2B}"/>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4" name="TextBox 3">
            <a:extLst>
              <a:ext uri="{FF2B5EF4-FFF2-40B4-BE49-F238E27FC236}">
                <a16:creationId xmlns:a16="http://schemas.microsoft.com/office/drawing/2014/main" id="{76EBB0F1-FDD8-2765-6DCD-44DF05D456C2}"/>
              </a:ext>
            </a:extLst>
          </p:cNvPr>
          <p:cNvSpPr txBox="1"/>
          <p:nvPr/>
        </p:nvSpPr>
        <p:spPr>
          <a:xfrm>
            <a:off x="671332" y="55185"/>
            <a:ext cx="11308465" cy="707886"/>
          </a:xfrm>
          <a:prstGeom prst="rect">
            <a:avLst/>
          </a:prstGeom>
          <a:noFill/>
        </p:spPr>
        <p:txBody>
          <a:bodyPr wrap="square" lIns="91440" tIns="45720" rIns="91440" bIns="45720" rtlCol="0" anchor="t">
            <a:spAutoFit/>
          </a:bodyPr>
          <a:lstStyle/>
          <a:p>
            <a:pPr algn="ctr"/>
            <a:r>
              <a:rPr lang="en-US" sz="4000" b="1" i="1" dirty="0">
                <a:solidFill>
                  <a:schemeClr val="bg1"/>
                </a:solidFill>
                <a:cs typeface="Myanmar Text"/>
              </a:rPr>
              <a:t>Extension: Tour of the Human Cell Panorama</a:t>
            </a:r>
            <a:endParaRPr lang="en-US" sz="4000" dirty="0">
              <a:solidFill>
                <a:schemeClr val="bg1"/>
              </a:solidFill>
              <a:ea typeface="Calibri"/>
              <a:cs typeface="Myanmar Text"/>
            </a:endParaRPr>
          </a:p>
        </p:txBody>
      </p:sp>
      <p:sp>
        <p:nvSpPr>
          <p:cNvPr id="10" name="TextBox 9">
            <a:extLst>
              <a:ext uri="{FF2B5EF4-FFF2-40B4-BE49-F238E27FC236}">
                <a16:creationId xmlns:a16="http://schemas.microsoft.com/office/drawing/2014/main" id="{B6449B1F-A606-E214-1DB4-4E8A0A317F86}"/>
              </a:ext>
            </a:extLst>
          </p:cNvPr>
          <p:cNvSpPr txBox="1"/>
          <p:nvPr/>
        </p:nvSpPr>
        <p:spPr>
          <a:xfrm>
            <a:off x="1014601" y="2805490"/>
            <a:ext cx="10346819" cy="3785652"/>
          </a:xfrm>
          <a:prstGeom prst="rect">
            <a:avLst/>
          </a:prstGeom>
          <a:noFill/>
        </p:spPr>
        <p:txBody>
          <a:bodyPr wrap="square">
            <a:spAutoFit/>
          </a:bodyPr>
          <a:lstStyle/>
          <a:p>
            <a:pPr algn="l">
              <a:buNone/>
            </a:pPr>
            <a:r>
              <a:rPr lang="en-US" sz="1600" b="0" i="0" dirty="0">
                <a:solidFill>
                  <a:srgbClr val="282828"/>
                </a:solidFill>
                <a:effectLst/>
              </a:rPr>
              <a:t>Contrary to most cell models students see, cells are busy, crowded, and fascinating places! Invite students to journey from the nucleus to the outer cell membrane with this beautiful watercolor poster by scientist, and artist David Goodsell, PhD example of the immunology of your flu shot. Printed by 3D Molecular Designs. The Panorama</a:t>
            </a:r>
            <a:r>
              <a:rPr lang="en-US" sz="1600" b="0" i="0" baseline="30000" dirty="0">
                <a:solidFill>
                  <a:srgbClr val="282828"/>
                </a:solidFill>
                <a:effectLst/>
              </a:rPr>
              <a:t>©</a:t>
            </a:r>
            <a:r>
              <a:rPr lang="en-US" sz="1600" b="0" i="0" dirty="0">
                <a:solidFill>
                  <a:srgbClr val="282828"/>
                </a:solidFill>
                <a:effectLst/>
              </a:rPr>
              <a:t> and Grand Panorama</a:t>
            </a:r>
            <a:r>
              <a:rPr lang="en-US" sz="1600" b="0" i="0" baseline="30000" dirty="0">
                <a:solidFill>
                  <a:srgbClr val="282828"/>
                </a:solidFill>
                <a:effectLst/>
              </a:rPr>
              <a:t>©</a:t>
            </a:r>
            <a:r>
              <a:rPr lang="en-US" sz="1600" b="0" i="0" dirty="0">
                <a:solidFill>
                  <a:srgbClr val="282828"/>
                </a:solidFill>
                <a:effectLst/>
              </a:rPr>
              <a:t> capture students’ imaginations as they:</a:t>
            </a:r>
          </a:p>
          <a:p>
            <a:pPr algn="l">
              <a:buNone/>
            </a:pPr>
            <a:endParaRPr lang="en-US" sz="800" b="0" i="0" dirty="0">
              <a:solidFill>
                <a:srgbClr val="282828"/>
              </a:solidFill>
              <a:effectLst/>
            </a:endParaRPr>
          </a:p>
          <a:p>
            <a:pPr marL="285750" lvl="1" indent="-171450">
              <a:buFont typeface="Arial" panose="020B0604020202020204" pitchFamily="34" charset="0"/>
              <a:buChar char="•"/>
            </a:pPr>
            <a:r>
              <a:rPr lang="en-US" sz="1600" b="0" i="0" dirty="0">
                <a:solidFill>
                  <a:srgbClr val="282828"/>
                </a:solidFill>
                <a:effectLst/>
              </a:rPr>
              <a:t>Identify how DNA is wrapped around histones forming nucleosomes</a:t>
            </a:r>
          </a:p>
          <a:p>
            <a:pPr marL="285750" lvl="1" indent="-171450">
              <a:buFont typeface="Arial" panose="020B0604020202020204" pitchFamily="34" charset="0"/>
              <a:buChar char="•"/>
            </a:pPr>
            <a:r>
              <a:rPr lang="en-US" sz="1600" b="0" i="0" dirty="0">
                <a:solidFill>
                  <a:srgbClr val="282828"/>
                </a:solidFill>
                <a:effectLst/>
              </a:rPr>
              <a:t>Explore RNA polymerase unwrapping the DNA and making mRNA</a:t>
            </a:r>
          </a:p>
          <a:p>
            <a:pPr marL="285750" lvl="1" indent="-171450">
              <a:buFont typeface="Arial" panose="020B0604020202020204" pitchFamily="34" charset="0"/>
              <a:buChar char="•"/>
            </a:pPr>
            <a:r>
              <a:rPr lang="en-US" sz="1600" b="0" i="0" dirty="0">
                <a:solidFill>
                  <a:srgbClr val="282828"/>
                </a:solidFill>
                <a:effectLst/>
              </a:rPr>
              <a:t>Examine mRNA moving through nuclear pore complexes to ribosomes, the site or protein production</a:t>
            </a:r>
          </a:p>
          <a:p>
            <a:pPr marL="285750" lvl="1" indent="-171450">
              <a:buFont typeface="Arial" panose="020B0604020202020204" pitchFamily="34" charset="0"/>
              <a:buChar char="•"/>
            </a:pPr>
            <a:r>
              <a:rPr lang="en-US" sz="1600" b="0" i="0" dirty="0">
                <a:solidFill>
                  <a:srgbClr val="282828"/>
                </a:solidFill>
                <a:effectLst/>
              </a:rPr>
              <a:t>Discover antibody proteins delivered into the endoplasmic reticulum</a:t>
            </a:r>
          </a:p>
          <a:p>
            <a:pPr marL="285750" lvl="1" indent="-171450">
              <a:buFont typeface="Arial" panose="020B0604020202020204" pitchFamily="34" charset="0"/>
              <a:buChar char="•"/>
            </a:pPr>
            <a:r>
              <a:rPr lang="en-US" sz="1600" b="0" i="0" dirty="0">
                <a:solidFill>
                  <a:srgbClr val="282828"/>
                </a:solidFill>
                <a:effectLst/>
              </a:rPr>
              <a:t>Observe vesicles carrying these proteins through the Golgi</a:t>
            </a:r>
          </a:p>
          <a:p>
            <a:pPr marL="285750" lvl="1" indent="-171450">
              <a:buFont typeface="Arial" panose="020B0604020202020204" pitchFamily="34" charset="0"/>
              <a:buChar char="•"/>
            </a:pPr>
            <a:r>
              <a:rPr lang="en-US" sz="1600" b="0" i="0" dirty="0">
                <a:solidFill>
                  <a:srgbClr val="282828"/>
                </a:solidFill>
                <a:effectLst/>
              </a:rPr>
              <a:t>Notice the kinesin motor proteins pulling the antibodies to the cell membrane to be released</a:t>
            </a:r>
            <a:endParaRPr lang="en-US" sz="1600" dirty="0">
              <a:solidFill>
                <a:srgbClr val="282828"/>
              </a:solidFill>
            </a:endParaRPr>
          </a:p>
          <a:p>
            <a:pPr marL="114300" lvl="1"/>
            <a:endParaRPr lang="en-US" sz="800" b="0" i="0" dirty="0">
              <a:solidFill>
                <a:srgbClr val="282828"/>
              </a:solidFill>
              <a:effectLst/>
            </a:endParaRPr>
          </a:p>
          <a:p>
            <a:pPr>
              <a:buNone/>
            </a:pPr>
            <a:r>
              <a:rPr lang="en-US" sz="1600" b="0" i="0" dirty="0">
                <a:solidFill>
                  <a:srgbClr val="282828"/>
                </a:solidFill>
                <a:effectLst/>
              </a:rPr>
              <a:t>Captivating shapes and colors tell the story of cell organelles working as a system to prepare antibodies as an immune response. Dr. Goodsell creates cellular landscapes that accurately illustrate the size, shape, and distribution of proteins in the cells. These unique images connect the molecular world, inferred by X-ray crystallography and NMR spectroscopy, with the cellular world, observed by light and electron microscopy.</a:t>
            </a:r>
            <a:endParaRPr lang="en-US" sz="1600" dirty="0"/>
          </a:p>
        </p:txBody>
      </p:sp>
      <p:pic>
        <p:nvPicPr>
          <p:cNvPr id="15" name="Picture 14">
            <a:extLst>
              <a:ext uri="{FF2B5EF4-FFF2-40B4-BE49-F238E27FC236}">
                <a16:creationId xmlns:a16="http://schemas.microsoft.com/office/drawing/2014/main" id="{3A5B9DD9-26BD-8856-0042-9F04AB4774B2}"/>
              </a:ext>
            </a:extLst>
          </p:cNvPr>
          <p:cNvPicPr>
            <a:picLocks noChangeAspect="1"/>
          </p:cNvPicPr>
          <p:nvPr/>
        </p:nvPicPr>
        <p:blipFill>
          <a:blip r:embed="rId5"/>
          <a:stretch>
            <a:fillRect/>
          </a:stretch>
        </p:blipFill>
        <p:spPr>
          <a:xfrm>
            <a:off x="1235678" y="1185598"/>
            <a:ext cx="9652064" cy="1443839"/>
          </a:xfrm>
          <a:prstGeom prst="rect">
            <a:avLst/>
          </a:prstGeom>
        </p:spPr>
      </p:pic>
    </p:spTree>
    <p:custDataLst>
      <p:tags r:id="rId1"/>
    </p:custDataLst>
    <p:extLst>
      <p:ext uri="{BB962C8B-B14F-4D97-AF65-F5344CB8AC3E}">
        <p14:creationId xmlns:p14="http://schemas.microsoft.com/office/powerpoint/2010/main" val="1331955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BBCB2622-E82F-59D1-9F89-B1B6C3509E3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12F3280-0480-2A06-4471-87795662369A}"/>
              </a:ext>
            </a:extLst>
          </p:cNvPr>
          <p:cNvSpPr txBox="1"/>
          <p:nvPr/>
        </p:nvSpPr>
        <p:spPr>
          <a:xfrm>
            <a:off x="675617" y="1963347"/>
            <a:ext cx="3609881"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Aptos" panose="020B0004020202020204" pitchFamily="34" charset="0"/>
                <a:cs typeface="Times New Roman" panose="02020603050405020304" pitchFamily="18" charset="0"/>
              </a:rPr>
              <a:t>Cell membranes are supported by a cytoskeleton. </a:t>
            </a:r>
          </a:p>
          <a:p>
            <a:endParaRPr lang="en-US" sz="2000" dirty="0">
              <a:latin typeface="Aptos" panose="020B0004020202020204" pitchFamily="34" charset="0"/>
              <a:cs typeface="Times New Roman" panose="02020603050405020304" pitchFamily="18" charset="0"/>
            </a:endParaRPr>
          </a:p>
          <a:p>
            <a:r>
              <a:rPr lang="en-US" sz="2000" dirty="0">
                <a:latin typeface="Aptos" panose="020B0004020202020204" pitchFamily="34" charset="0"/>
                <a:cs typeface="Times New Roman" panose="02020603050405020304" pitchFamily="18" charset="0"/>
              </a:rPr>
              <a:t>Add this to a column in your chart and make notes about if/how this applies to each of your identified cell types. </a:t>
            </a:r>
          </a:p>
          <a:p>
            <a:endParaRPr lang="en-US" b="1" i="1" dirty="0">
              <a:solidFill>
                <a:srgbClr val="1CA64A"/>
              </a:solidFill>
              <a:latin typeface="Aptos" panose="020B0004020202020204" pitchFamily="34" charset="0"/>
              <a:cs typeface="Times New Roman" panose="02020603050405020304" pitchFamily="18" charset="0"/>
            </a:endParaRPr>
          </a:p>
          <a:p>
            <a:endParaRPr lang="en-US" i="0" dirty="0">
              <a:latin typeface="Aptos" panose="020B0004020202020204" pitchFamily="34" charset="0"/>
              <a:cs typeface="Times New Roman" panose="02020603050405020304" pitchFamily="18" charset="0"/>
            </a:endParaRPr>
          </a:p>
        </p:txBody>
      </p:sp>
      <p:sp>
        <p:nvSpPr>
          <p:cNvPr id="5" name="Title 1">
            <a:extLst>
              <a:ext uri="{FF2B5EF4-FFF2-40B4-BE49-F238E27FC236}">
                <a16:creationId xmlns:a16="http://schemas.microsoft.com/office/drawing/2014/main" id="{1C43B9C2-1726-F631-1F95-F234829C0522}"/>
              </a:ext>
            </a:extLst>
          </p:cNvPr>
          <p:cNvSpPr txBox="1">
            <a:spLocks/>
          </p:cNvSpPr>
          <p:nvPr/>
        </p:nvSpPr>
        <p:spPr>
          <a:xfrm>
            <a:off x="549511" y="41514"/>
            <a:ext cx="9961597"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Cell Membrane Functions</a:t>
            </a:r>
            <a:endParaRPr lang="en-US" sz="4000" b="1" dirty="0">
              <a:solidFill>
                <a:schemeClr val="bg1"/>
              </a:solidFill>
              <a:latin typeface="+mn-lt"/>
              <a:ea typeface="HGSoeiKakugothicUB"/>
              <a:cs typeface="Myanmar Text"/>
            </a:endParaRPr>
          </a:p>
        </p:txBody>
      </p:sp>
      <p:pic>
        <p:nvPicPr>
          <p:cNvPr id="2" name="Picture 5" descr="A purple pencil in a white circle&#10;&#10;Description automatically generated">
            <a:extLst>
              <a:ext uri="{FF2B5EF4-FFF2-40B4-BE49-F238E27FC236}">
                <a16:creationId xmlns:a16="http://schemas.microsoft.com/office/drawing/2014/main" id="{AF73610C-EA68-C442-475E-74242FBE59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A2A5E8D4-647E-282B-355B-B99D6E42C6C4}"/>
              </a:ext>
            </a:extLst>
          </p:cNvPr>
          <p:cNvPicPr>
            <a:picLocks noChangeAspect="1"/>
          </p:cNvPicPr>
          <p:nvPr/>
        </p:nvPicPr>
        <p:blipFill>
          <a:blip r:embed="rId6"/>
          <a:stretch>
            <a:fillRect/>
          </a:stretch>
        </p:blipFill>
        <p:spPr>
          <a:xfrm>
            <a:off x="4681607" y="1608402"/>
            <a:ext cx="6295636" cy="4774314"/>
          </a:xfrm>
          <a:prstGeom prst="rect">
            <a:avLst/>
          </a:prstGeom>
        </p:spPr>
      </p:pic>
      <p:graphicFrame>
        <p:nvGraphicFramePr>
          <p:cNvPr id="15" name="Table 14">
            <a:extLst>
              <a:ext uri="{FF2B5EF4-FFF2-40B4-BE49-F238E27FC236}">
                <a16:creationId xmlns:a16="http://schemas.microsoft.com/office/drawing/2014/main" id="{2B83CE52-CB93-4D95-948C-7224261F4992}"/>
              </a:ext>
            </a:extLst>
          </p:cNvPr>
          <p:cNvGraphicFramePr>
            <a:graphicFrameLocks noGrp="1"/>
          </p:cNvGraphicFramePr>
          <p:nvPr>
            <p:extLst>
              <p:ext uri="{D42A27DB-BD31-4B8C-83A1-F6EECF244321}">
                <p14:modId xmlns:p14="http://schemas.microsoft.com/office/powerpoint/2010/main" val="810999954"/>
              </p:ext>
            </p:extLst>
          </p:nvPr>
        </p:nvGraphicFramePr>
        <p:xfrm>
          <a:off x="5207443" y="2412826"/>
          <a:ext cx="5373691" cy="3321805"/>
        </p:xfrm>
        <a:graphic>
          <a:graphicData uri="http://schemas.openxmlformats.org/drawingml/2006/table">
            <a:tbl>
              <a:tblPr firstRow="1">
                <a:tableStyleId>{073A0DAA-6AF3-43AB-8588-CEC1D06C72B9}</a:tableStyleId>
              </a:tblPr>
              <a:tblGrid>
                <a:gridCol w="786353">
                  <a:extLst>
                    <a:ext uri="{9D8B030D-6E8A-4147-A177-3AD203B41FA5}">
                      <a16:colId xmlns:a16="http://schemas.microsoft.com/office/drawing/2014/main" val="1855409307"/>
                    </a:ext>
                  </a:extLst>
                </a:gridCol>
                <a:gridCol w="1250888">
                  <a:extLst>
                    <a:ext uri="{9D8B030D-6E8A-4147-A177-3AD203B41FA5}">
                      <a16:colId xmlns:a16="http://schemas.microsoft.com/office/drawing/2014/main" val="2781662262"/>
                    </a:ext>
                  </a:extLst>
                </a:gridCol>
                <a:gridCol w="556075">
                  <a:extLst>
                    <a:ext uri="{9D8B030D-6E8A-4147-A177-3AD203B41FA5}">
                      <a16:colId xmlns:a16="http://schemas.microsoft.com/office/drawing/2014/main" val="1210147344"/>
                    </a:ext>
                  </a:extLst>
                </a:gridCol>
                <a:gridCol w="556075">
                  <a:extLst>
                    <a:ext uri="{9D8B030D-6E8A-4147-A177-3AD203B41FA5}">
                      <a16:colId xmlns:a16="http://schemas.microsoft.com/office/drawing/2014/main" val="2937090960"/>
                    </a:ext>
                  </a:extLst>
                </a:gridCol>
                <a:gridCol w="556075">
                  <a:extLst>
                    <a:ext uri="{9D8B030D-6E8A-4147-A177-3AD203B41FA5}">
                      <a16:colId xmlns:a16="http://schemas.microsoft.com/office/drawing/2014/main" val="3536203128"/>
                    </a:ext>
                  </a:extLst>
                </a:gridCol>
                <a:gridCol w="556075">
                  <a:extLst>
                    <a:ext uri="{9D8B030D-6E8A-4147-A177-3AD203B41FA5}">
                      <a16:colId xmlns:a16="http://schemas.microsoft.com/office/drawing/2014/main" val="2860320163"/>
                    </a:ext>
                  </a:extLst>
                </a:gridCol>
                <a:gridCol w="556075">
                  <a:extLst>
                    <a:ext uri="{9D8B030D-6E8A-4147-A177-3AD203B41FA5}">
                      <a16:colId xmlns:a16="http://schemas.microsoft.com/office/drawing/2014/main" val="2477133461"/>
                    </a:ext>
                  </a:extLst>
                </a:gridCol>
                <a:gridCol w="556075">
                  <a:extLst>
                    <a:ext uri="{9D8B030D-6E8A-4147-A177-3AD203B41FA5}">
                      <a16:colId xmlns:a16="http://schemas.microsoft.com/office/drawing/2014/main" val="2202132236"/>
                    </a:ext>
                  </a:extLst>
                </a:gridCol>
              </a:tblGrid>
              <a:tr h="742105">
                <a:tc>
                  <a:txBody>
                    <a:bodyPr/>
                    <a:lstStyle/>
                    <a:p>
                      <a:r>
                        <a:rPr lang="en-US" sz="1700" b="1">
                          <a:solidFill>
                            <a:schemeClr val="tx1"/>
                          </a:solidFill>
                          <a:latin typeface="Ink Free" panose="03080402000500000000" pitchFamily="66" charset="0"/>
                        </a:rPr>
                        <a:t>Cell Type</a:t>
                      </a:r>
                      <a:endParaRPr lang="en-US" sz="1700" b="1" dirty="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700">
                          <a:solidFill>
                            <a:schemeClr val="tx1"/>
                          </a:solidFill>
                          <a:latin typeface="Ink Free" panose="03080402000500000000" pitchFamily="66" charset="0"/>
                        </a:rPr>
                        <a:t>Function</a:t>
                      </a: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1771518"/>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dirty="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1072113"/>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dirty="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2844216"/>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5680139"/>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759822"/>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6709747"/>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dirty="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7426436"/>
                  </a:ext>
                </a:extLst>
              </a:tr>
            </a:tbl>
          </a:graphicData>
        </a:graphic>
      </p:graphicFrame>
    </p:spTree>
    <p:extLst>
      <p:ext uri="{BB962C8B-B14F-4D97-AF65-F5344CB8AC3E}">
        <p14:creationId xmlns:p14="http://schemas.microsoft.com/office/powerpoint/2010/main" val="3250282176"/>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5C03066E-95B3-2963-70F6-2AE7004B484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00F1C8DD-B0E0-AA60-1DC4-4544455E1435}"/>
              </a:ext>
            </a:extLst>
          </p:cNvPr>
          <p:cNvPicPr>
            <a:picLocks noChangeAspect="1"/>
          </p:cNvPicPr>
          <p:nvPr/>
        </p:nvPicPr>
        <p:blipFill>
          <a:blip r:embed="rId5"/>
          <a:stretch>
            <a:fillRect/>
          </a:stretch>
        </p:blipFill>
        <p:spPr>
          <a:xfrm rot="21416923">
            <a:off x="1470012" y="3001489"/>
            <a:ext cx="8986145" cy="3546798"/>
          </a:xfrm>
          <a:prstGeom prst="rect">
            <a:avLst/>
          </a:prstGeom>
        </p:spPr>
      </p:pic>
      <p:pic>
        <p:nvPicPr>
          <p:cNvPr id="3" name="Picture 2">
            <a:extLst>
              <a:ext uri="{FF2B5EF4-FFF2-40B4-BE49-F238E27FC236}">
                <a16:creationId xmlns:a16="http://schemas.microsoft.com/office/drawing/2014/main" id="{89150697-C200-E367-7914-76E5159EE4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F53E9CB8-8D83-6953-66D0-93D15A47F310}"/>
              </a:ext>
            </a:extLst>
          </p:cNvPr>
          <p:cNvSpPr txBox="1">
            <a:spLocks/>
          </p:cNvSpPr>
          <p:nvPr/>
        </p:nvSpPr>
        <p:spPr>
          <a:xfrm>
            <a:off x="549511" y="34399"/>
            <a:ext cx="9906646"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chemeClr val="bg1"/>
                </a:solidFill>
                <a:ea typeface="HGSoeiKakugothicUB"/>
                <a:cs typeface="Myanmar Text"/>
              </a:rPr>
              <a:t>Cell Membranes are More than Phospholipid Bilayers</a:t>
            </a:r>
            <a:endParaRPr lang="en-US" sz="3200" b="1">
              <a:solidFill>
                <a:schemeClr val="bg1"/>
              </a:solidFill>
              <a:latin typeface="+mn-lt"/>
              <a:ea typeface="HGSoeiKakugothicUB"/>
              <a:cs typeface="Myanmar Text"/>
            </a:endParaRPr>
          </a:p>
        </p:txBody>
      </p:sp>
      <p:sp>
        <p:nvSpPr>
          <p:cNvPr id="17" name="TextBox 16">
            <a:extLst>
              <a:ext uri="{FF2B5EF4-FFF2-40B4-BE49-F238E27FC236}">
                <a16:creationId xmlns:a16="http://schemas.microsoft.com/office/drawing/2014/main" id="{72E49604-FDBE-5848-3A60-7FB4A02DAD57}"/>
              </a:ext>
            </a:extLst>
          </p:cNvPr>
          <p:cNvSpPr txBox="1"/>
          <p:nvPr/>
        </p:nvSpPr>
        <p:spPr>
          <a:xfrm>
            <a:off x="414971" y="2804545"/>
            <a:ext cx="2025466" cy="707886"/>
          </a:xfrm>
          <a:prstGeom prst="rect">
            <a:avLst/>
          </a:prstGeom>
          <a:noFill/>
        </p:spPr>
        <p:txBody>
          <a:bodyPr wrap="square" lIns="91440" tIns="45720" rIns="91440" bIns="45720" rtlCol="0" anchor="t">
            <a:spAutoFit/>
          </a:bodyPr>
          <a:lstStyle/>
          <a:p>
            <a:pPr algn="ctr"/>
            <a:r>
              <a:rPr lang="en-US" sz="2000" b="1" dirty="0">
                <a:latin typeface="Aptos" panose="020B0004020202020204" pitchFamily="34" charset="0"/>
              </a:rPr>
              <a:t>Peripheral protein</a:t>
            </a:r>
          </a:p>
        </p:txBody>
      </p:sp>
      <p:sp>
        <p:nvSpPr>
          <p:cNvPr id="21" name="TextBox 20">
            <a:extLst>
              <a:ext uri="{FF2B5EF4-FFF2-40B4-BE49-F238E27FC236}">
                <a16:creationId xmlns:a16="http://schemas.microsoft.com/office/drawing/2014/main" id="{262925A3-2C0F-A865-5574-477DE4A44D1B}"/>
              </a:ext>
            </a:extLst>
          </p:cNvPr>
          <p:cNvSpPr txBox="1"/>
          <p:nvPr/>
        </p:nvSpPr>
        <p:spPr>
          <a:xfrm>
            <a:off x="606905" y="1682111"/>
            <a:ext cx="11393107" cy="707886"/>
          </a:xfrm>
          <a:prstGeom prst="rect">
            <a:avLst/>
          </a:prstGeom>
          <a:noFill/>
        </p:spPr>
        <p:txBody>
          <a:bodyPr wrap="square" rtlCol="0">
            <a:spAutoFit/>
          </a:bodyPr>
          <a:lstStyle/>
          <a:p>
            <a:r>
              <a:rPr lang="en-US" sz="2000" dirty="0"/>
              <a:t>Proteins can embed </a:t>
            </a:r>
            <a:r>
              <a:rPr lang="en-US" sz="2000" b="1" dirty="0">
                <a:solidFill>
                  <a:srgbClr val="FF0DE2"/>
                </a:solidFill>
              </a:rPr>
              <a:t>peripherally</a:t>
            </a:r>
            <a:r>
              <a:rPr lang="en-US" sz="2000" dirty="0"/>
              <a:t> (on a membrane edge) or </a:t>
            </a:r>
            <a:r>
              <a:rPr lang="en-US" sz="2000" b="1" dirty="0">
                <a:solidFill>
                  <a:srgbClr val="FF0DE2"/>
                </a:solidFill>
              </a:rPr>
              <a:t>integrally</a:t>
            </a:r>
            <a:r>
              <a:rPr lang="en-US" sz="2000" dirty="0"/>
              <a:t> (embedded within the hydrophobic tails).  Integral membrane proteins contain hydrophobic regions to hold them in place.  </a:t>
            </a:r>
          </a:p>
        </p:txBody>
      </p:sp>
      <p:sp>
        <p:nvSpPr>
          <p:cNvPr id="9" name="TextBox 8">
            <a:extLst>
              <a:ext uri="{FF2B5EF4-FFF2-40B4-BE49-F238E27FC236}">
                <a16:creationId xmlns:a16="http://schemas.microsoft.com/office/drawing/2014/main" id="{953AF976-62CB-BB46-329F-0D637FD100B2}"/>
              </a:ext>
            </a:extLst>
          </p:cNvPr>
          <p:cNvSpPr txBox="1"/>
          <p:nvPr/>
        </p:nvSpPr>
        <p:spPr>
          <a:xfrm>
            <a:off x="4858257" y="2758378"/>
            <a:ext cx="3981106" cy="400110"/>
          </a:xfrm>
          <a:prstGeom prst="rect">
            <a:avLst/>
          </a:prstGeom>
          <a:noFill/>
        </p:spPr>
        <p:txBody>
          <a:bodyPr wrap="square" lIns="91440" tIns="45720" rIns="91440" bIns="45720" rtlCol="0" anchor="t">
            <a:spAutoFit/>
          </a:bodyPr>
          <a:lstStyle/>
          <a:p>
            <a:pPr algn="ctr"/>
            <a:r>
              <a:rPr lang="en-US" sz="2000" b="1" dirty="0">
                <a:latin typeface="Aptos" panose="020B0004020202020204" pitchFamily="34" charset="0"/>
              </a:rPr>
              <a:t>Transmembrane proteins</a:t>
            </a:r>
            <a:endParaRPr lang="en-US" sz="2000" dirty="0">
              <a:latin typeface="Aptos" panose="020B0004020202020204" pitchFamily="34" charset="0"/>
            </a:endParaRPr>
          </a:p>
        </p:txBody>
      </p:sp>
      <p:sp>
        <p:nvSpPr>
          <p:cNvPr id="10" name="Left Bracket 9">
            <a:extLst>
              <a:ext uri="{FF2B5EF4-FFF2-40B4-BE49-F238E27FC236}">
                <a16:creationId xmlns:a16="http://schemas.microsoft.com/office/drawing/2014/main" id="{2BC41411-04AF-E8B3-127F-97837E8D6684}"/>
              </a:ext>
            </a:extLst>
          </p:cNvPr>
          <p:cNvSpPr/>
          <p:nvPr/>
        </p:nvSpPr>
        <p:spPr>
          <a:xfrm rot="5400000">
            <a:off x="6525305" y="404687"/>
            <a:ext cx="164172" cy="5796015"/>
          </a:xfrm>
          <a:prstGeom prst="lef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137852909"/>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E04ED3DE-AC5C-C9C2-F6E5-976ECFADDE3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2FD88E9-2E6D-78EE-F4BD-B419F36F3D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0D2EAA4C-AF2B-D166-F669-29A3CDD01149}"/>
              </a:ext>
            </a:extLst>
          </p:cNvPr>
          <p:cNvSpPr txBox="1">
            <a:spLocks/>
          </p:cNvSpPr>
          <p:nvPr/>
        </p:nvSpPr>
        <p:spPr>
          <a:xfrm>
            <a:off x="547118" y="32292"/>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Membrane Proteins</a:t>
            </a:r>
            <a:endParaRPr lang="en-US" sz="4000" b="1">
              <a:solidFill>
                <a:schemeClr val="bg1"/>
              </a:solidFill>
              <a:latin typeface="+mn-lt"/>
              <a:ea typeface="HGSoeiKakugothicUB"/>
              <a:cs typeface="Myanmar Text"/>
            </a:endParaRPr>
          </a:p>
        </p:txBody>
      </p:sp>
      <p:sp>
        <p:nvSpPr>
          <p:cNvPr id="21" name="TextBox 20">
            <a:extLst>
              <a:ext uri="{FF2B5EF4-FFF2-40B4-BE49-F238E27FC236}">
                <a16:creationId xmlns:a16="http://schemas.microsoft.com/office/drawing/2014/main" id="{D4602B61-A28A-A389-3F38-923BEE19DE25}"/>
              </a:ext>
            </a:extLst>
          </p:cNvPr>
          <p:cNvSpPr txBox="1"/>
          <p:nvPr/>
        </p:nvSpPr>
        <p:spPr>
          <a:xfrm>
            <a:off x="637934" y="1677140"/>
            <a:ext cx="11554066" cy="707886"/>
          </a:xfrm>
          <a:prstGeom prst="rect">
            <a:avLst/>
          </a:prstGeom>
          <a:noFill/>
        </p:spPr>
        <p:txBody>
          <a:bodyPr wrap="square" rtlCol="0">
            <a:spAutoFit/>
          </a:bodyPr>
          <a:lstStyle/>
          <a:p>
            <a:r>
              <a:rPr lang="en-US" sz="2000" b="1" dirty="0">
                <a:solidFill>
                  <a:srgbClr val="FF0DE2"/>
                </a:solidFill>
              </a:rPr>
              <a:t>Receptors</a:t>
            </a:r>
            <a:r>
              <a:rPr lang="en-US" sz="2000" dirty="0"/>
              <a:t> </a:t>
            </a:r>
            <a:r>
              <a:rPr lang="en-US" sz="2000" b="1" dirty="0"/>
              <a:t>bind incoming signals </a:t>
            </a:r>
            <a:r>
              <a:rPr lang="en-US" sz="2000" dirty="0"/>
              <a:t>from outside the cell and </a:t>
            </a:r>
            <a:r>
              <a:rPr lang="en-US" sz="2000" b="1" dirty="0"/>
              <a:t>communicate responses on the inside</a:t>
            </a:r>
            <a:r>
              <a:rPr lang="en-US" sz="2000" dirty="0"/>
              <a:t>.  </a:t>
            </a:r>
          </a:p>
          <a:p>
            <a:r>
              <a:rPr lang="en-US" sz="2000" b="1" dirty="0">
                <a:solidFill>
                  <a:srgbClr val="FF0DE2"/>
                </a:solidFill>
              </a:rPr>
              <a:t>Channels</a:t>
            </a:r>
            <a:r>
              <a:rPr lang="en-US" sz="2000" dirty="0"/>
              <a:t> allow </a:t>
            </a:r>
            <a:r>
              <a:rPr lang="en-US" sz="2000" b="1" dirty="0"/>
              <a:t>charged or polar molecules </a:t>
            </a:r>
            <a:r>
              <a:rPr lang="en-US" sz="2000" dirty="0"/>
              <a:t>to </a:t>
            </a:r>
            <a:r>
              <a:rPr lang="en-US" sz="2000" b="1" dirty="0"/>
              <a:t>pass through the bilayer</a:t>
            </a:r>
            <a:r>
              <a:rPr lang="en-US" sz="2000" dirty="0"/>
              <a:t>.</a:t>
            </a:r>
          </a:p>
        </p:txBody>
      </p:sp>
      <p:pic>
        <p:nvPicPr>
          <p:cNvPr id="13" name="Picture 12">
            <a:extLst>
              <a:ext uri="{FF2B5EF4-FFF2-40B4-BE49-F238E27FC236}">
                <a16:creationId xmlns:a16="http://schemas.microsoft.com/office/drawing/2014/main" id="{AA5CF3FB-793D-C583-1D1B-08FC57F5AAA3}"/>
              </a:ext>
            </a:extLst>
          </p:cNvPr>
          <p:cNvPicPr>
            <a:picLocks noChangeAspect="1"/>
          </p:cNvPicPr>
          <p:nvPr/>
        </p:nvPicPr>
        <p:blipFill>
          <a:blip r:embed="rId6"/>
          <a:stretch>
            <a:fillRect/>
          </a:stretch>
        </p:blipFill>
        <p:spPr>
          <a:xfrm rot="21416923">
            <a:off x="1470012" y="3001489"/>
            <a:ext cx="8986145" cy="3546798"/>
          </a:xfrm>
          <a:prstGeom prst="rect">
            <a:avLst/>
          </a:prstGeom>
        </p:spPr>
      </p:pic>
      <p:sp>
        <p:nvSpPr>
          <p:cNvPr id="20" name="TextBox 19">
            <a:extLst>
              <a:ext uri="{FF2B5EF4-FFF2-40B4-BE49-F238E27FC236}">
                <a16:creationId xmlns:a16="http://schemas.microsoft.com/office/drawing/2014/main" id="{C49A4B9E-0CEE-5760-7C4D-630D0C2AB8C4}"/>
              </a:ext>
            </a:extLst>
          </p:cNvPr>
          <p:cNvSpPr txBox="1"/>
          <p:nvPr/>
        </p:nvSpPr>
        <p:spPr>
          <a:xfrm>
            <a:off x="3709382" y="2758378"/>
            <a:ext cx="2908587" cy="400110"/>
          </a:xfrm>
          <a:prstGeom prst="rect">
            <a:avLst/>
          </a:prstGeom>
          <a:noFill/>
        </p:spPr>
        <p:txBody>
          <a:bodyPr wrap="square" lIns="91440" tIns="45720" rIns="91440" bIns="45720" rtlCol="0" anchor="t">
            <a:spAutoFit/>
          </a:bodyPr>
          <a:lstStyle/>
          <a:p>
            <a:pPr algn="ctr"/>
            <a:r>
              <a:rPr lang="en-US" sz="2000" b="1" dirty="0">
                <a:latin typeface="Aptos" panose="020B0004020202020204" pitchFamily="34" charset="0"/>
              </a:rPr>
              <a:t>Channels</a:t>
            </a:r>
            <a:endParaRPr lang="en-US" sz="2000" dirty="0">
              <a:latin typeface="Aptos" panose="020B0004020202020204" pitchFamily="34" charset="0"/>
            </a:endParaRPr>
          </a:p>
        </p:txBody>
      </p:sp>
      <p:sp>
        <p:nvSpPr>
          <p:cNvPr id="22" name="Left Bracket 21">
            <a:extLst>
              <a:ext uri="{FF2B5EF4-FFF2-40B4-BE49-F238E27FC236}">
                <a16:creationId xmlns:a16="http://schemas.microsoft.com/office/drawing/2014/main" id="{9753B949-5E6D-3AD4-E717-17EA71CC14F2}"/>
              </a:ext>
            </a:extLst>
          </p:cNvPr>
          <p:cNvSpPr/>
          <p:nvPr/>
        </p:nvSpPr>
        <p:spPr>
          <a:xfrm rot="5400000">
            <a:off x="5059480" y="1870512"/>
            <a:ext cx="208393" cy="2908586"/>
          </a:xfrm>
          <a:prstGeom prst="lef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Left Bracket 23">
            <a:extLst>
              <a:ext uri="{FF2B5EF4-FFF2-40B4-BE49-F238E27FC236}">
                <a16:creationId xmlns:a16="http://schemas.microsoft.com/office/drawing/2014/main" id="{2C2E1BB9-7947-6B1F-6047-B88809B96C51}"/>
              </a:ext>
            </a:extLst>
          </p:cNvPr>
          <p:cNvSpPr/>
          <p:nvPr/>
        </p:nvSpPr>
        <p:spPr>
          <a:xfrm rot="5400000">
            <a:off x="8128652" y="1983616"/>
            <a:ext cx="208396" cy="2676635"/>
          </a:xfrm>
          <a:prstGeom prst="lef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TextBox 24">
            <a:extLst>
              <a:ext uri="{FF2B5EF4-FFF2-40B4-BE49-F238E27FC236}">
                <a16:creationId xmlns:a16="http://schemas.microsoft.com/office/drawing/2014/main" id="{75E4914A-F860-81D6-A374-9731EB7C4FC6}"/>
              </a:ext>
            </a:extLst>
          </p:cNvPr>
          <p:cNvSpPr txBox="1"/>
          <p:nvPr/>
        </p:nvSpPr>
        <p:spPr>
          <a:xfrm>
            <a:off x="6919598" y="2736216"/>
            <a:ext cx="2676636" cy="400110"/>
          </a:xfrm>
          <a:prstGeom prst="rect">
            <a:avLst/>
          </a:prstGeom>
          <a:noFill/>
        </p:spPr>
        <p:txBody>
          <a:bodyPr wrap="square" lIns="91440" tIns="45720" rIns="91440" bIns="45720" rtlCol="0" anchor="t">
            <a:spAutoFit/>
          </a:bodyPr>
          <a:lstStyle/>
          <a:p>
            <a:pPr algn="ctr"/>
            <a:r>
              <a:rPr lang="en-US" sz="2000" b="1" dirty="0">
                <a:latin typeface="Aptos" panose="020B0004020202020204" pitchFamily="34" charset="0"/>
              </a:rPr>
              <a:t>Receptors</a:t>
            </a:r>
            <a:endParaRPr lang="en-US" sz="2000" dirty="0">
              <a:latin typeface="Aptos" panose="020B0004020202020204" pitchFamily="34" charset="0"/>
            </a:endParaRPr>
          </a:p>
        </p:txBody>
      </p:sp>
      <p:sp>
        <p:nvSpPr>
          <p:cNvPr id="18" name="TextBox 17">
            <a:extLst>
              <a:ext uri="{FF2B5EF4-FFF2-40B4-BE49-F238E27FC236}">
                <a16:creationId xmlns:a16="http://schemas.microsoft.com/office/drawing/2014/main" id="{3CE63CF4-D937-0E84-60C1-6DF9815CBF24}"/>
              </a:ext>
            </a:extLst>
          </p:cNvPr>
          <p:cNvSpPr txBox="1"/>
          <p:nvPr/>
        </p:nvSpPr>
        <p:spPr>
          <a:xfrm>
            <a:off x="9138559" y="3121879"/>
            <a:ext cx="3048723" cy="400110"/>
          </a:xfrm>
          <a:prstGeom prst="rect">
            <a:avLst/>
          </a:prstGeom>
          <a:noFill/>
        </p:spPr>
        <p:txBody>
          <a:bodyPr wrap="square" rtlCol="0">
            <a:spAutoFit/>
          </a:bodyPr>
          <a:lstStyle/>
          <a:p>
            <a:pPr algn="ctr"/>
            <a:r>
              <a:rPr lang="en-US" sz="2000" b="1" dirty="0"/>
              <a:t>Outside</a:t>
            </a:r>
          </a:p>
        </p:txBody>
      </p:sp>
      <p:sp>
        <p:nvSpPr>
          <p:cNvPr id="17" name="TextBox 16">
            <a:extLst>
              <a:ext uri="{FF2B5EF4-FFF2-40B4-BE49-F238E27FC236}">
                <a16:creationId xmlns:a16="http://schemas.microsoft.com/office/drawing/2014/main" id="{63E91F1A-9CD6-3C2B-B809-054FD9836029}"/>
              </a:ext>
            </a:extLst>
          </p:cNvPr>
          <p:cNvSpPr txBox="1"/>
          <p:nvPr/>
        </p:nvSpPr>
        <p:spPr>
          <a:xfrm>
            <a:off x="9143277" y="5516770"/>
            <a:ext cx="3048723" cy="400110"/>
          </a:xfrm>
          <a:prstGeom prst="rect">
            <a:avLst/>
          </a:prstGeom>
          <a:noFill/>
        </p:spPr>
        <p:txBody>
          <a:bodyPr wrap="square" rtlCol="0">
            <a:spAutoFit/>
          </a:bodyPr>
          <a:lstStyle/>
          <a:p>
            <a:pPr algn="ctr"/>
            <a:r>
              <a:rPr lang="en-US" sz="2000" b="1" dirty="0"/>
              <a:t>Inside</a:t>
            </a:r>
          </a:p>
        </p:txBody>
      </p:sp>
    </p:spTree>
    <p:extLst>
      <p:ext uri="{BB962C8B-B14F-4D97-AF65-F5344CB8AC3E}">
        <p14:creationId xmlns:p14="http://schemas.microsoft.com/office/powerpoint/2010/main" val="519640061"/>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FF2336BE-2BAF-BD32-3229-D0CAA0C138D4}"/>
            </a:ext>
          </a:extLst>
        </p:cNvPr>
        <p:cNvGrpSpPr/>
        <p:nvPr/>
      </p:nvGrpSpPr>
      <p:grpSpPr>
        <a:xfrm>
          <a:off x="0" y="0"/>
          <a:ext cx="0" cy="0"/>
          <a:chOff x="0" y="0"/>
          <a:chExt cx="0" cy="0"/>
        </a:xfrm>
      </p:grpSpPr>
      <p:sp>
        <p:nvSpPr>
          <p:cNvPr id="5" name="Footer Placeholder 1">
            <a:extLst>
              <a:ext uri="{FF2B5EF4-FFF2-40B4-BE49-F238E27FC236}">
                <a16:creationId xmlns:a16="http://schemas.microsoft.com/office/drawing/2014/main" id="{F0A6EB82-9334-1109-A1DC-95C3F1131874}"/>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4" name="TextBox 3">
            <a:extLst>
              <a:ext uri="{FF2B5EF4-FFF2-40B4-BE49-F238E27FC236}">
                <a16:creationId xmlns:a16="http://schemas.microsoft.com/office/drawing/2014/main" id="{B1F1D399-74CC-1323-0D6E-88E2544C3522}"/>
              </a:ext>
            </a:extLst>
          </p:cNvPr>
          <p:cNvSpPr txBox="1"/>
          <p:nvPr/>
        </p:nvSpPr>
        <p:spPr>
          <a:xfrm>
            <a:off x="671332" y="96432"/>
            <a:ext cx="11308465" cy="707886"/>
          </a:xfrm>
          <a:prstGeom prst="rect">
            <a:avLst/>
          </a:prstGeom>
          <a:noFill/>
        </p:spPr>
        <p:txBody>
          <a:bodyPr wrap="square" lIns="91440" tIns="45720" rIns="91440" bIns="45720" rtlCol="0" anchor="t">
            <a:spAutoFit/>
          </a:bodyPr>
          <a:lstStyle/>
          <a:p>
            <a:pPr algn="ctr"/>
            <a:r>
              <a:rPr lang="en-US" sz="4000" b="1" i="1" dirty="0">
                <a:solidFill>
                  <a:schemeClr val="bg1"/>
                </a:solidFill>
                <a:cs typeface="Myanmar Text"/>
              </a:rPr>
              <a:t>Teacher Guide – Modeling Biological Membranes </a:t>
            </a:r>
            <a:endParaRPr lang="en-US" sz="4000" dirty="0">
              <a:solidFill>
                <a:schemeClr val="bg1"/>
              </a:solidFill>
              <a:cs typeface="Myanmar Text"/>
            </a:endParaRPr>
          </a:p>
        </p:txBody>
      </p:sp>
      <p:pic>
        <p:nvPicPr>
          <p:cNvPr id="8194" name="Picture 2">
            <a:extLst>
              <a:ext uri="{FF2B5EF4-FFF2-40B4-BE49-F238E27FC236}">
                <a16:creationId xmlns:a16="http://schemas.microsoft.com/office/drawing/2014/main" id="{DF3B0EFF-0808-90CD-8E50-57F2D7541A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51329" y="1233183"/>
            <a:ext cx="2619375" cy="4048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9B9E1B0-785F-D47B-EECB-83A28A731779}"/>
              </a:ext>
            </a:extLst>
          </p:cNvPr>
          <p:cNvSpPr txBox="1"/>
          <p:nvPr/>
        </p:nvSpPr>
        <p:spPr>
          <a:xfrm>
            <a:off x="8962939" y="5422922"/>
            <a:ext cx="2619374" cy="1200329"/>
          </a:xfrm>
          <a:prstGeom prst="rect">
            <a:avLst/>
          </a:prstGeom>
          <a:noFill/>
        </p:spPr>
        <p:txBody>
          <a:bodyPr wrap="square">
            <a:spAutoFit/>
          </a:bodyPr>
          <a:lstStyle/>
          <a:p>
            <a:pPr rtl="0">
              <a:buNone/>
            </a:pPr>
            <a:r>
              <a:rPr lang="en-US" sz="1200" b="0" i="1" strike="noStrike">
                <a:effectLst/>
              </a:rPr>
              <a:t>https://www.biointeractive.org/classroom-resources/using-three-dimensional-learning-cards-science-classroom </a:t>
            </a:r>
            <a:endParaRPr lang="en-US" sz="1200" b="0" i="1">
              <a:effectLst/>
            </a:endParaRPr>
          </a:p>
          <a:p>
            <a:pPr>
              <a:buNone/>
            </a:pPr>
            <a:br>
              <a:rPr lang="en-US"/>
            </a:br>
            <a:endParaRPr lang="en-US"/>
          </a:p>
        </p:txBody>
      </p:sp>
      <p:sp>
        <p:nvSpPr>
          <p:cNvPr id="2" name="TextBox 1">
            <a:extLst>
              <a:ext uri="{FF2B5EF4-FFF2-40B4-BE49-F238E27FC236}">
                <a16:creationId xmlns:a16="http://schemas.microsoft.com/office/drawing/2014/main" id="{74C039F2-1439-FCCB-31D1-B7639422163A}"/>
              </a:ext>
            </a:extLst>
          </p:cNvPr>
          <p:cNvSpPr txBox="1"/>
          <p:nvPr/>
        </p:nvSpPr>
        <p:spPr>
          <a:xfrm>
            <a:off x="822163" y="1149414"/>
            <a:ext cx="7736210" cy="5616920"/>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spcAft>
                <a:spcPts val="1200"/>
              </a:spcAft>
              <a:buNone/>
            </a:pPr>
            <a:r>
              <a:rPr lang="en-US" sz="1600" dirty="0"/>
              <a:t>In this activity, you can invite your students to engage with a tactile membrane model that will help them understand the basic properties, structures and functions of a biological membrane in cells. They will design their own membrane and explore how changing the membrane components will alter the functions supported by their membrane.  They will evaluate the limitations of the model and apply their knowledge to make claims about real cell types and membrane proteins functions.</a:t>
            </a:r>
          </a:p>
          <a:p>
            <a:pPr rtl="0">
              <a:spcAft>
                <a:spcPts val="1200"/>
              </a:spcAft>
            </a:pPr>
            <a:r>
              <a:rPr lang="en-US" sz="1600" dirty="0">
                <a:solidFill>
                  <a:srgbClr val="000000"/>
                </a:solidFill>
              </a:rPr>
              <a:t>This activity presumes an understanding of amphipathic, hydrophobic and hydrophilic molecules but this can be introduced as background if desired, using the small phospholipid pieces.   </a:t>
            </a:r>
            <a:r>
              <a:rPr lang="en-US" sz="1600" dirty="0">
                <a:ea typeface="Aptos" panose="020B0004020202020204" pitchFamily="34" charset="0"/>
                <a:cs typeface="Times New Roman" panose="02020603050405020304" pitchFamily="18" charset="0"/>
              </a:rPr>
              <a:t>Each phospholipid has two </a:t>
            </a:r>
            <a:r>
              <a:rPr lang="en-US" sz="1600" b="1" dirty="0">
                <a:solidFill>
                  <a:srgbClr val="FFC000"/>
                </a:solidFill>
                <a:ea typeface="Aptos" panose="020B0004020202020204" pitchFamily="34" charset="0"/>
                <a:cs typeface="Times New Roman" panose="02020603050405020304" pitchFamily="18" charset="0"/>
              </a:rPr>
              <a:t>hydrophobic (non-polar) tails </a:t>
            </a:r>
            <a:r>
              <a:rPr lang="en-US" sz="1600" dirty="0">
                <a:ea typeface="Aptos" panose="020B0004020202020204" pitchFamily="34" charset="0"/>
                <a:cs typeface="Times New Roman" panose="02020603050405020304" pitchFamily="18" charset="0"/>
              </a:rPr>
              <a:t>and one </a:t>
            </a:r>
            <a:r>
              <a:rPr lang="en-US" sz="1600" b="1" dirty="0">
                <a:solidFill>
                  <a:srgbClr val="C00000"/>
                </a:solidFill>
                <a:ea typeface="Aptos" panose="020B0004020202020204" pitchFamily="34" charset="0"/>
                <a:cs typeface="Times New Roman" panose="02020603050405020304" pitchFamily="18" charset="0"/>
              </a:rPr>
              <a:t>hydrophilic (polar) head</a:t>
            </a:r>
            <a:r>
              <a:rPr lang="en-US" sz="1600" dirty="0">
                <a:ea typeface="Aptos" panose="020B0004020202020204" pitchFamily="34" charset="0"/>
                <a:cs typeface="Times New Roman" panose="02020603050405020304" pitchFamily="18" charset="0"/>
              </a:rPr>
              <a:t>.   The phospholipids form </a:t>
            </a:r>
            <a:r>
              <a:rPr lang="en-US" sz="1600" b="1" dirty="0">
                <a:solidFill>
                  <a:srgbClr val="D200B9"/>
                </a:solidFill>
                <a:ea typeface="Aptos" panose="020B0004020202020204" pitchFamily="34" charset="0"/>
                <a:cs typeface="Times New Roman" panose="02020603050405020304" pitchFamily="18" charset="0"/>
              </a:rPr>
              <a:t>two layers</a:t>
            </a:r>
            <a:r>
              <a:rPr lang="en-US" sz="1600" dirty="0">
                <a:ea typeface="Aptos" panose="020B0004020202020204" pitchFamily="34" charset="0"/>
                <a:cs typeface="Times New Roman" panose="02020603050405020304" pitchFamily="18" charset="0"/>
              </a:rPr>
              <a:t>, with their hydrophobic tails always facing the membrane’s hydrophobic core.</a:t>
            </a:r>
          </a:p>
          <a:p>
            <a:pPr rtl="0">
              <a:spcAft>
                <a:spcPts val="1200"/>
              </a:spcAft>
              <a:buNone/>
            </a:pPr>
            <a:r>
              <a:rPr lang="en-US" sz="1600" dirty="0"/>
              <a:t>What is a scientific model?   These are tools used to communicate ideas or hypotheses, to make predictions, or to explore relationships.    </a:t>
            </a:r>
          </a:p>
          <a:p>
            <a:pPr rtl="0">
              <a:spcAft>
                <a:spcPts val="1200"/>
              </a:spcAft>
              <a:buNone/>
            </a:pPr>
            <a:r>
              <a:rPr lang="en-US" sz="1600" b="0" i="0" u="none" strike="noStrike" dirty="0">
                <a:solidFill>
                  <a:srgbClr val="000000"/>
                </a:solidFill>
                <a:effectLst/>
              </a:rPr>
              <a:t>“Models can be valuable in predicting a system’s behaviors or in diagnosing problems or failures in its functioning, regardless of what type of system is being examined.”</a:t>
            </a:r>
            <a:endParaRPr lang="en-US" sz="1600" b="0" dirty="0">
              <a:effectLst/>
            </a:endParaRPr>
          </a:p>
          <a:p>
            <a:pPr>
              <a:spcAft>
                <a:spcPts val="1200"/>
              </a:spcAft>
              <a:buNone/>
            </a:pPr>
            <a:r>
              <a:rPr lang="en-US" sz="1200" b="0" i="1" u="none" strike="noStrike" dirty="0">
                <a:solidFill>
                  <a:srgbClr val="000000"/>
                </a:solidFill>
                <a:effectLst/>
              </a:rPr>
              <a:t>National Research Council. 2012. A Framework for K-12 Science Education: Practices, Crosscutting Concepts, and Core Ideas. Washington, DC: The National Academies Press. https://doi.org/10.17226/13165.</a:t>
            </a:r>
            <a:r>
              <a:rPr lang="en-US" sz="1200" i="1" dirty="0"/>
              <a:t>  </a:t>
            </a:r>
          </a:p>
          <a:p>
            <a:endParaRPr lang="en-US" baseline="30000" dirty="0">
              <a:solidFill>
                <a:srgbClr val="000000"/>
              </a:solidFill>
              <a:cs typeface="Calibri" panose="020F0502020204030204"/>
            </a:endParaRPr>
          </a:p>
          <a:p>
            <a:pPr>
              <a:spcAft>
                <a:spcPts val="601"/>
              </a:spcAft>
            </a:pPr>
            <a:endParaRPr lang="en-US" sz="1400" b="1" dirty="0">
              <a:solidFill>
                <a:srgbClr val="000000"/>
              </a:solidFill>
              <a:cs typeface="Myanmar Text" panose="020B0502040204020203" pitchFamily="34" charset="0"/>
            </a:endParaRPr>
          </a:p>
          <a:p>
            <a:pPr>
              <a:spcAft>
                <a:spcPts val="601"/>
              </a:spcAft>
            </a:pPr>
            <a:endParaRPr lang="en-US" sz="1400" dirty="0">
              <a:solidFill>
                <a:srgbClr val="000000"/>
              </a:solidFill>
              <a:cs typeface="Myanmar Text" panose="020B0502040204020203" pitchFamily="34" charset="0"/>
            </a:endParaRPr>
          </a:p>
        </p:txBody>
      </p:sp>
    </p:spTree>
    <p:custDataLst>
      <p:tags r:id="rId1"/>
    </p:custDataLst>
    <p:extLst>
      <p:ext uri="{BB962C8B-B14F-4D97-AF65-F5344CB8AC3E}">
        <p14:creationId xmlns:p14="http://schemas.microsoft.com/office/powerpoint/2010/main" val="29395869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C40EFE16-9BF2-F2F7-2A2B-439D32EFE1E3}"/>
            </a:ext>
          </a:extLst>
        </p:cNvPr>
        <p:cNvGrpSpPr/>
        <p:nvPr/>
      </p:nvGrpSpPr>
      <p:grpSpPr>
        <a:xfrm>
          <a:off x="0" y="0"/>
          <a:ext cx="0" cy="0"/>
          <a:chOff x="0" y="0"/>
          <a:chExt cx="0" cy="0"/>
        </a:xfrm>
      </p:grpSpPr>
      <p:grpSp>
        <p:nvGrpSpPr>
          <p:cNvPr id="26" name="Group 25">
            <a:extLst>
              <a:ext uri="{FF2B5EF4-FFF2-40B4-BE49-F238E27FC236}">
                <a16:creationId xmlns:a16="http://schemas.microsoft.com/office/drawing/2014/main" id="{A504C0A7-56AD-0D93-CD42-1356F3FAE6D7}"/>
              </a:ext>
            </a:extLst>
          </p:cNvPr>
          <p:cNvGrpSpPr/>
          <p:nvPr/>
        </p:nvGrpSpPr>
        <p:grpSpPr>
          <a:xfrm>
            <a:off x="5949835" y="2405530"/>
            <a:ext cx="5558365" cy="3546798"/>
            <a:chOff x="270935" y="1904499"/>
            <a:chExt cx="5558365" cy="3546798"/>
          </a:xfrm>
        </p:grpSpPr>
        <p:pic>
          <p:nvPicPr>
            <p:cNvPr id="15" name="Picture 14">
              <a:extLst>
                <a:ext uri="{FF2B5EF4-FFF2-40B4-BE49-F238E27FC236}">
                  <a16:creationId xmlns:a16="http://schemas.microsoft.com/office/drawing/2014/main" id="{D0735813-8DC7-7DCF-315A-04F44D1D6481}"/>
                </a:ext>
              </a:extLst>
            </p:cNvPr>
            <p:cNvPicPr>
              <a:picLocks noChangeAspect="1"/>
            </p:cNvPicPr>
            <p:nvPr/>
          </p:nvPicPr>
          <p:blipFill>
            <a:blip r:embed="rId5"/>
            <a:srcRect l="16076" r="36411"/>
            <a:stretch/>
          </p:blipFill>
          <p:spPr>
            <a:xfrm rot="21031861">
              <a:off x="869130" y="1904499"/>
              <a:ext cx="4269597" cy="3546798"/>
            </a:xfrm>
            <a:prstGeom prst="rect">
              <a:avLst/>
            </a:prstGeom>
          </p:spPr>
        </p:pic>
        <p:sp>
          <p:nvSpPr>
            <p:cNvPr id="19" name="Rectangle 18">
              <a:extLst>
                <a:ext uri="{FF2B5EF4-FFF2-40B4-BE49-F238E27FC236}">
                  <a16:creationId xmlns:a16="http://schemas.microsoft.com/office/drawing/2014/main" id="{6081EA0E-9599-C622-BC53-B552E8514D42}"/>
                </a:ext>
              </a:extLst>
            </p:cNvPr>
            <p:cNvSpPr/>
            <p:nvPr/>
          </p:nvSpPr>
          <p:spPr>
            <a:xfrm>
              <a:off x="270935" y="2433322"/>
              <a:ext cx="783411" cy="22484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D1777E5-EC9E-A0EA-DEBB-9B9F5C2C2BC0}"/>
                </a:ext>
              </a:extLst>
            </p:cNvPr>
            <p:cNvSpPr/>
            <p:nvPr/>
          </p:nvSpPr>
          <p:spPr>
            <a:xfrm>
              <a:off x="4893706" y="2643354"/>
              <a:ext cx="935594" cy="2584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6A6ED59C-58A2-6BA4-8AAF-120690EB82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9D507178-2D09-AFF6-F76C-5C535198A1B6}"/>
              </a:ext>
            </a:extLst>
          </p:cNvPr>
          <p:cNvSpPr txBox="1">
            <a:spLocks/>
          </p:cNvSpPr>
          <p:nvPr/>
        </p:nvSpPr>
        <p:spPr>
          <a:xfrm>
            <a:off x="536141" y="41514"/>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Channel Proteins</a:t>
            </a:r>
            <a:endParaRPr lang="en-US" sz="4000" b="1">
              <a:solidFill>
                <a:schemeClr val="bg1"/>
              </a:solidFill>
              <a:latin typeface="+mn-lt"/>
              <a:ea typeface="HGSoeiKakugothicUB"/>
              <a:cs typeface="Myanmar Text"/>
            </a:endParaRPr>
          </a:p>
        </p:txBody>
      </p:sp>
      <p:pic>
        <p:nvPicPr>
          <p:cNvPr id="7170" name="Picture 2" descr="Space filling model of a water molecule">
            <a:extLst>
              <a:ext uri="{FF2B5EF4-FFF2-40B4-BE49-F238E27FC236}">
                <a16:creationId xmlns:a16="http://schemas.microsoft.com/office/drawing/2014/main" id="{936F3454-9220-65F9-E35B-52B29D2E1FF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8664296">
            <a:off x="9214277" y="2144609"/>
            <a:ext cx="282134" cy="24245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Space filling model of a water molecule">
            <a:extLst>
              <a:ext uri="{FF2B5EF4-FFF2-40B4-BE49-F238E27FC236}">
                <a16:creationId xmlns:a16="http://schemas.microsoft.com/office/drawing/2014/main" id="{F90A0D93-74FF-7A0D-0FA4-19EF4F3D6D0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3470187">
            <a:off x="9444071" y="3032142"/>
            <a:ext cx="282134" cy="24245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Space filling model of a water molecule">
            <a:extLst>
              <a:ext uri="{FF2B5EF4-FFF2-40B4-BE49-F238E27FC236}">
                <a16:creationId xmlns:a16="http://schemas.microsoft.com/office/drawing/2014/main" id="{048CCCC4-ADEB-0E8F-D3A7-92EED216941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3555694">
            <a:off x="9421683" y="2513235"/>
            <a:ext cx="282134" cy="24245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Space filling model of a water molecule">
            <a:extLst>
              <a:ext uri="{FF2B5EF4-FFF2-40B4-BE49-F238E27FC236}">
                <a16:creationId xmlns:a16="http://schemas.microsoft.com/office/drawing/2014/main" id="{0C257549-F8E5-207A-A9DB-0C1C5AD0B3B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56915" y="5244104"/>
            <a:ext cx="282134" cy="24245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Space filling model of a water molecule">
            <a:extLst>
              <a:ext uri="{FF2B5EF4-FFF2-40B4-BE49-F238E27FC236}">
                <a16:creationId xmlns:a16="http://schemas.microsoft.com/office/drawing/2014/main" id="{D42E5248-9C25-C02D-7CDF-FA6D18BEB5A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818771">
            <a:off x="10021363" y="5962900"/>
            <a:ext cx="282134" cy="24245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Space filling model of a water molecule">
            <a:extLst>
              <a:ext uri="{FF2B5EF4-FFF2-40B4-BE49-F238E27FC236}">
                <a16:creationId xmlns:a16="http://schemas.microsoft.com/office/drawing/2014/main" id="{368FEFA1-A9F3-AA24-11DB-0B6B7C14666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8939053">
            <a:off x="9621790" y="5660345"/>
            <a:ext cx="282134" cy="242455"/>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Group 28">
            <a:extLst>
              <a:ext uri="{FF2B5EF4-FFF2-40B4-BE49-F238E27FC236}">
                <a16:creationId xmlns:a16="http://schemas.microsoft.com/office/drawing/2014/main" id="{94626E07-A590-6675-BCF9-C46977222715}"/>
              </a:ext>
            </a:extLst>
          </p:cNvPr>
          <p:cNvGrpSpPr/>
          <p:nvPr/>
        </p:nvGrpSpPr>
        <p:grpSpPr>
          <a:xfrm>
            <a:off x="8116081" y="5716163"/>
            <a:ext cx="312906" cy="400110"/>
            <a:chOff x="4580801" y="4985528"/>
            <a:chExt cx="312906" cy="400110"/>
          </a:xfrm>
        </p:grpSpPr>
        <p:sp>
          <p:nvSpPr>
            <p:cNvPr id="25" name="Flowchart: Connector 24">
              <a:extLst>
                <a:ext uri="{FF2B5EF4-FFF2-40B4-BE49-F238E27FC236}">
                  <a16:creationId xmlns:a16="http://schemas.microsoft.com/office/drawing/2014/main" id="{67DE1DCD-14D9-0300-2C74-6512B929E817}"/>
                </a:ext>
              </a:extLst>
            </p:cNvPr>
            <p:cNvSpPr/>
            <p:nvPr/>
          </p:nvSpPr>
          <p:spPr>
            <a:xfrm>
              <a:off x="4580801" y="5040574"/>
              <a:ext cx="304799" cy="302710"/>
            </a:xfrm>
            <a:prstGeom prst="flowChartConnector">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475484A-B799-2834-102E-B40C7034B005}"/>
                </a:ext>
              </a:extLst>
            </p:cNvPr>
            <p:cNvSpPr txBox="1"/>
            <p:nvPr/>
          </p:nvSpPr>
          <p:spPr>
            <a:xfrm>
              <a:off x="4580801" y="4985528"/>
              <a:ext cx="312906" cy="400110"/>
            </a:xfrm>
            <a:prstGeom prst="rect">
              <a:avLst/>
            </a:prstGeom>
            <a:noFill/>
          </p:spPr>
          <p:txBody>
            <a:bodyPr wrap="none" rtlCol="0">
              <a:spAutoFit/>
            </a:bodyPr>
            <a:lstStyle/>
            <a:p>
              <a:r>
                <a:rPr lang="en-US" sz="2000" b="1" dirty="0">
                  <a:solidFill>
                    <a:srgbClr val="FFFF00"/>
                  </a:solidFill>
                </a:rPr>
                <a:t>+</a:t>
              </a:r>
            </a:p>
          </p:txBody>
        </p:sp>
      </p:grpSp>
      <p:grpSp>
        <p:nvGrpSpPr>
          <p:cNvPr id="27" name="Group 26">
            <a:extLst>
              <a:ext uri="{FF2B5EF4-FFF2-40B4-BE49-F238E27FC236}">
                <a16:creationId xmlns:a16="http://schemas.microsoft.com/office/drawing/2014/main" id="{449530BF-CC64-9479-A017-BCB93C911BB4}"/>
              </a:ext>
            </a:extLst>
          </p:cNvPr>
          <p:cNvGrpSpPr/>
          <p:nvPr/>
        </p:nvGrpSpPr>
        <p:grpSpPr>
          <a:xfrm>
            <a:off x="7548389" y="2854927"/>
            <a:ext cx="371061" cy="369332"/>
            <a:chOff x="5003368" y="1643579"/>
            <a:chExt cx="371061" cy="369332"/>
          </a:xfrm>
        </p:grpSpPr>
        <p:sp>
          <p:nvSpPr>
            <p:cNvPr id="20" name="Flowchart: Connector 19">
              <a:extLst>
                <a:ext uri="{FF2B5EF4-FFF2-40B4-BE49-F238E27FC236}">
                  <a16:creationId xmlns:a16="http://schemas.microsoft.com/office/drawing/2014/main" id="{DFC735B5-DC4B-FEF3-1487-656F654BCFD2}"/>
                </a:ext>
              </a:extLst>
            </p:cNvPr>
            <p:cNvSpPr/>
            <p:nvPr/>
          </p:nvSpPr>
          <p:spPr>
            <a:xfrm>
              <a:off x="5003369" y="1700744"/>
              <a:ext cx="304799" cy="302710"/>
            </a:xfrm>
            <a:prstGeom prst="flowChartConnector">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10C4387-3D0A-7F51-461E-B1C8451CC93B}"/>
                </a:ext>
              </a:extLst>
            </p:cNvPr>
            <p:cNvSpPr txBox="1"/>
            <p:nvPr/>
          </p:nvSpPr>
          <p:spPr>
            <a:xfrm>
              <a:off x="5003368" y="1643579"/>
              <a:ext cx="371061" cy="369332"/>
            </a:xfrm>
            <a:prstGeom prst="rect">
              <a:avLst/>
            </a:prstGeom>
            <a:noFill/>
          </p:spPr>
          <p:txBody>
            <a:bodyPr wrap="square">
              <a:spAutoFit/>
            </a:bodyPr>
            <a:lstStyle/>
            <a:p>
              <a:r>
                <a:rPr lang="en-US" sz="1800" b="1" dirty="0">
                  <a:solidFill>
                    <a:srgbClr val="FFFF00"/>
                  </a:solidFill>
                </a:rPr>
                <a:t>+</a:t>
              </a:r>
            </a:p>
          </p:txBody>
        </p:sp>
      </p:grpSp>
      <p:grpSp>
        <p:nvGrpSpPr>
          <p:cNvPr id="28" name="Group 27">
            <a:extLst>
              <a:ext uri="{FF2B5EF4-FFF2-40B4-BE49-F238E27FC236}">
                <a16:creationId xmlns:a16="http://schemas.microsoft.com/office/drawing/2014/main" id="{21544D35-0669-1ABD-C630-6BC30532C307}"/>
              </a:ext>
            </a:extLst>
          </p:cNvPr>
          <p:cNvGrpSpPr/>
          <p:nvPr/>
        </p:nvGrpSpPr>
        <p:grpSpPr>
          <a:xfrm>
            <a:off x="7514511" y="2335365"/>
            <a:ext cx="362270" cy="369332"/>
            <a:chOff x="4733201" y="2161779"/>
            <a:chExt cx="362270" cy="369332"/>
          </a:xfrm>
        </p:grpSpPr>
        <p:sp>
          <p:nvSpPr>
            <p:cNvPr id="23" name="Flowchart: Connector 22">
              <a:extLst>
                <a:ext uri="{FF2B5EF4-FFF2-40B4-BE49-F238E27FC236}">
                  <a16:creationId xmlns:a16="http://schemas.microsoft.com/office/drawing/2014/main" id="{ACB990C6-EA03-8CEC-C381-E00F8186EC4C}"/>
                </a:ext>
              </a:extLst>
            </p:cNvPr>
            <p:cNvSpPr/>
            <p:nvPr/>
          </p:nvSpPr>
          <p:spPr>
            <a:xfrm>
              <a:off x="4733201" y="2203321"/>
              <a:ext cx="304799" cy="302710"/>
            </a:xfrm>
            <a:prstGeom prst="flowChartConnector">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49F65404-C529-5070-286A-007CB4552A27}"/>
                </a:ext>
              </a:extLst>
            </p:cNvPr>
            <p:cNvSpPr txBox="1"/>
            <p:nvPr/>
          </p:nvSpPr>
          <p:spPr>
            <a:xfrm>
              <a:off x="4737662" y="2161779"/>
              <a:ext cx="357809" cy="369332"/>
            </a:xfrm>
            <a:prstGeom prst="rect">
              <a:avLst/>
            </a:prstGeom>
            <a:noFill/>
          </p:spPr>
          <p:txBody>
            <a:bodyPr wrap="square">
              <a:spAutoFit/>
            </a:bodyPr>
            <a:lstStyle/>
            <a:p>
              <a:r>
                <a:rPr lang="en-US" sz="1800" b="1" dirty="0">
                  <a:solidFill>
                    <a:srgbClr val="FFFF00"/>
                  </a:solidFill>
                </a:rPr>
                <a:t>+</a:t>
              </a:r>
            </a:p>
          </p:txBody>
        </p:sp>
      </p:grpSp>
      <p:grpSp>
        <p:nvGrpSpPr>
          <p:cNvPr id="31" name="Group 30">
            <a:extLst>
              <a:ext uri="{FF2B5EF4-FFF2-40B4-BE49-F238E27FC236}">
                <a16:creationId xmlns:a16="http://schemas.microsoft.com/office/drawing/2014/main" id="{55D94C23-99B3-AB79-F50E-6C118F6F2090}"/>
              </a:ext>
            </a:extLst>
          </p:cNvPr>
          <p:cNvGrpSpPr/>
          <p:nvPr/>
        </p:nvGrpSpPr>
        <p:grpSpPr>
          <a:xfrm>
            <a:off x="7703977" y="5117227"/>
            <a:ext cx="366355" cy="369332"/>
            <a:chOff x="4580801" y="4588285"/>
            <a:chExt cx="366355" cy="369332"/>
          </a:xfrm>
        </p:grpSpPr>
        <p:sp>
          <p:nvSpPr>
            <p:cNvPr id="24" name="Flowchart: Connector 23">
              <a:extLst>
                <a:ext uri="{FF2B5EF4-FFF2-40B4-BE49-F238E27FC236}">
                  <a16:creationId xmlns:a16="http://schemas.microsoft.com/office/drawing/2014/main" id="{62F6EF8A-8358-0B40-0E67-F70EB26BF4C1}"/>
                </a:ext>
              </a:extLst>
            </p:cNvPr>
            <p:cNvSpPr/>
            <p:nvPr/>
          </p:nvSpPr>
          <p:spPr>
            <a:xfrm>
              <a:off x="4580801" y="4629061"/>
              <a:ext cx="304799" cy="302710"/>
            </a:xfrm>
            <a:prstGeom prst="flowChartConnector">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FB9892AE-0152-5EBB-1289-B62FBF20061A}"/>
                </a:ext>
              </a:extLst>
            </p:cNvPr>
            <p:cNvSpPr txBox="1"/>
            <p:nvPr/>
          </p:nvSpPr>
          <p:spPr>
            <a:xfrm>
              <a:off x="4589347" y="4588285"/>
              <a:ext cx="357809" cy="369332"/>
            </a:xfrm>
            <a:prstGeom prst="rect">
              <a:avLst/>
            </a:prstGeom>
            <a:noFill/>
          </p:spPr>
          <p:txBody>
            <a:bodyPr wrap="square">
              <a:spAutoFit/>
            </a:bodyPr>
            <a:lstStyle/>
            <a:p>
              <a:r>
                <a:rPr lang="en-US" sz="1800" b="1" dirty="0">
                  <a:solidFill>
                    <a:srgbClr val="FFFF00"/>
                  </a:solidFill>
                </a:rPr>
                <a:t>+</a:t>
              </a:r>
            </a:p>
          </p:txBody>
        </p:sp>
      </p:grpSp>
      <p:sp>
        <p:nvSpPr>
          <p:cNvPr id="2" name="TextBox 1">
            <a:extLst>
              <a:ext uri="{FF2B5EF4-FFF2-40B4-BE49-F238E27FC236}">
                <a16:creationId xmlns:a16="http://schemas.microsoft.com/office/drawing/2014/main" id="{65EF2120-EDBC-879C-24C1-CE0A1A0AB225}"/>
              </a:ext>
            </a:extLst>
          </p:cNvPr>
          <p:cNvSpPr txBox="1"/>
          <p:nvPr/>
        </p:nvSpPr>
        <p:spPr>
          <a:xfrm>
            <a:off x="683800" y="1973046"/>
            <a:ext cx="5234729" cy="3847207"/>
          </a:xfrm>
          <a:prstGeom prst="rect">
            <a:avLst/>
          </a:prstGeom>
          <a:noFill/>
        </p:spPr>
        <p:txBody>
          <a:bodyPr wrap="square" rtlCol="0">
            <a:spAutoFit/>
          </a:bodyPr>
          <a:lstStyle/>
          <a:p>
            <a:r>
              <a:rPr lang="en-US" sz="2000" dirty="0">
                <a:latin typeface="Aptos" panose="020B0004020202020204" pitchFamily="34" charset="0"/>
              </a:rPr>
              <a:t>Small molecules like </a:t>
            </a:r>
            <a:r>
              <a:rPr lang="en-US" sz="2000" b="1" dirty="0">
                <a:solidFill>
                  <a:srgbClr val="FF0DE2"/>
                </a:solidFill>
                <a:latin typeface="Aptos" panose="020B0004020202020204" pitchFamily="34" charset="0"/>
              </a:rPr>
              <a:t>oxygen</a:t>
            </a:r>
            <a:r>
              <a:rPr lang="en-US" sz="2000" dirty="0">
                <a:latin typeface="Aptos" panose="020B0004020202020204" pitchFamily="34" charset="0"/>
              </a:rPr>
              <a:t> and </a:t>
            </a:r>
            <a:r>
              <a:rPr lang="en-US" sz="2000" b="1" dirty="0">
                <a:solidFill>
                  <a:srgbClr val="FF0DE2"/>
                </a:solidFill>
                <a:latin typeface="Aptos" panose="020B0004020202020204" pitchFamily="34" charset="0"/>
              </a:rPr>
              <a:t>carbon dioxide </a:t>
            </a:r>
            <a:r>
              <a:rPr lang="en-US" sz="2000" dirty="0">
                <a:latin typeface="Aptos" panose="020B0004020202020204" pitchFamily="34" charset="0"/>
              </a:rPr>
              <a:t>are small enough to pass directly through the membrane. </a:t>
            </a:r>
          </a:p>
          <a:p>
            <a:endParaRPr lang="en-US" sz="2000" dirty="0">
              <a:latin typeface="Aptos" panose="020B0004020202020204" pitchFamily="34" charset="0"/>
            </a:endParaRPr>
          </a:p>
          <a:p>
            <a:r>
              <a:rPr lang="en-US" sz="2000" dirty="0">
                <a:latin typeface="Aptos" panose="020B0004020202020204" pitchFamily="34" charset="0"/>
              </a:rPr>
              <a:t>Charged molecules like </a:t>
            </a:r>
            <a:r>
              <a:rPr lang="en-US" sz="2000" b="1" dirty="0">
                <a:solidFill>
                  <a:srgbClr val="FF0DE2"/>
                </a:solidFill>
                <a:latin typeface="Aptos" panose="020B0004020202020204" pitchFamily="34" charset="0"/>
              </a:rPr>
              <a:t>potassium ions </a:t>
            </a:r>
            <a:r>
              <a:rPr lang="en-US" sz="2000" dirty="0">
                <a:latin typeface="Aptos" panose="020B0004020202020204" pitchFamily="34" charset="0"/>
              </a:rPr>
              <a:t>(purple) or small polar molecules like </a:t>
            </a:r>
            <a:r>
              <a:rPr lang="en-US" sz="2000" b="1" dirty="0">
                <a:solidFill>
                  <a:srgbClr val="FF0DE2"/>
                </a:solidFill>
                <a:latin typeface="Aptos" panose="020B0004020202020204" pitchFamily="34" charset="0"/>
              </a:rPr>
              <a:t>water </a:t>
            </a:r>
            <a:r>
              <a:rPr lang="en-US" sz="2000" dirty="0">
                <a:latin typeface="Aptos" panose="020B0004020202020204" pitchFamily="34" charset="0"/>
              </a:rPr>
              <a:t>need a passageway to get through the bilayer.</a:t>
            </a:r>
          </a:p>
          <a:p>
            <a:endParaRPr lang="en-US" sz="2000" dirty="0">
              <a:latin typeface="Aptos" panose="020B0004020202020204" pitchFamily="34" charset="0"/>
            </a:endParaRPr>
          </a:p>
          <a:p>
            <a:r>
              <a:rPr lang="en-US" sz="2000" b="1" dirty="0">
                <a:solidFill>
                  <a:srgbClr val="1CA64A"/>
                </a:solidFill>
                <a:latin typeface="Aptos" panose="020B0004020202020204" pitchFamily="34" charset="0"/>
              </a:rPr>
              <a:t>Why do you think it is too difficult for water and potassium ions to pass directly through the bilayer?</a:t>
            </a:r>
          </a:p>
          <a:p>
            <a:endParaRPr lang="en-US" sz="2400" b="1" dirty="0"/>
          </a:p>
        </p:txBody>
      </p:sp>
      <p:grpSp>
        <p:nvGrpSpPr>
          <p:cNvPr id="32" name="Group 31">
            <a:extLst>
              <a:ext uri="{FF2B5EF4-FFF2-40B4-BE49-F238E27FC236}">
                <a16:creationId xmlns:a16="http://schemas.microsoft.com/office/drawing/2014/main" id="{526C0177-8982-E2E8-ED8D-6CF4D601C7CC}"/>
              </a:ext>
            </a:extLst>
          </p:cNvPr>
          <p:cNvGrpSpPr/>
          <p:nvPr/>
        </p:nvGrpSpPr>
        <p:grpSpPr>
          <a:xfrm>
            <a:off x="7133745" y="1973046"/>
            <a:ext cx="362270" cy="369332"/>
            <a:chOff x="4733201" y="2161779"/>
            <a:chExt cx="362270" cy="369332"/>
          </a:xfrm>
        </p:grpSpPr>
        <p:sp>
          <p:nvSpPr>
            <p:cNvPr id="33" name="Flowchart: Connector 32">
              <a:extLst>
                <a:ext uri="{FF2B5EF4-FFF2-40B4-BE49-F238E27FC236}">
                  <a16:creationId xmlns:a16="http://schemas.microsoft.com/office/drawing/2014/main" id="{FB34DF07-A277-C877-31EC-8ACE679AE0FF}"/>
                </a:ext>
              </a:extLst>
            </p:cNvPr>
            <p:cNvSpPr/>
            <p:nvPr/>
          </p:nvSpPr>
          <p:spPr>
            <a:xfrm>
              <a:off x="4733201" y="2203321"/>
              <a:ext cx="304799" cy="302710"/>
            </a:xfrm>
            <a:prstGeom prst="flowChartConnector">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F73291F4-78A5-115C-DD85-C7C1BAFCE573}"/>
                </a:ext>
              </a:extLst>
            </p:cNvPr>
            <p:cNvSpPr txBox="1"/>
            <p:nvPr/>
          </p:nvSpPr>
          <p:spPr>
            <a:xfrm>
              <a:off x="4737662" y="2161779"/>
              <a:ext cx="357809" cy="369332"/>
            </a:xfrm>
            <a:prstGeom prst="rect">
              <a:avLst/>
            </a:prstGeom>
            <a:noFill/>
          </p:spPr>
          <p:txBody>
            <a:bodyPr wrap="square">
              <a:spAutoFit/>
            </a:bodyPr>
            <a:lstStyle/>
            <a:p>
              <a:r>
                <a:rPr lang="en-US" sz="1800" b="1" dirty="0">
                  <a:solidFill>
                    <a:srgbClr val="FFFF00"/>
                  </a:solidFill>
                </a:rPr>
                <a:t>+</a:t>
              </a:r>
            </a:p>
          </p:txBody>
        </p:sp>
      </p:grpSp>
      <p:sp>
        <p:nvSpPr>
          <p:cNvPr id="36" name="TextBox 35">
            <a:extLst>
              <a:ext uri="{FF2B5EF4-FFF2-40B4-BE49-F238E27FC236}">
                <a16:creationId xmlns:a16="http://schemas.microsoft.com/office/drawing/2014/main" id="{6A24E509-CF2E-92AE-A29C-8B964377FD8C}"/>
              </a:ext>
            </a:extLst>
          </p:cNvPr>
          <p:cNvSpPr txBox="1"/>
          <p:nvPr/>
        </p:nvSpPr>
        <p:spPr>
          <a:xfrm>
            <a:off x="9182471" y="2703612"/>
            <a:ext cx="3048723" cy="400110"/>
          </a:xfrm>
          <a:prstGeom prst="rect">
            <a:avLst/>
          </a:prstGeom>
          <a:noFill/>
        </p:spPr>
        <p:txBody>
          <a:bodyPr wrap="square" rtlCol="0">
            <a:spAutoFit/>
          </a:bodyPr>
          <a:lstStyle/>
          <a:p>
            <a:pPr algn="ctr"/>
            <a:r>
              <a:rPr lang="en-US" sz="2000" b="1" dirty="0"/>
              <a:t>Outside</a:t>
            </a:r>
          </a:p>
        </p:txBody>
      </p:sp>
      <p:sp>
        <p:nvSpPr>
          <p:cNvPr id="37" name="TextBox 36">
            <a:extLst>
              <a:ext uri="{FF2B5EF4-FFF2-40B4-BE49-F238E27FC236}">
                <a16:creationId xmlns:a16="http://schemas.microsoft.com/office/drawing/2014/main" id="{923F07B4-D8B8-8EEA-FC3A-ADBD8A271F41}"/>
              </a:ext>
            </a:extLst>
          </p:cNvPr>
          <p:cNvSpPr txBox="1"/>
          <p:nvPr/>
        </p:nvSpPr>
        <p:spPr>
          <a:xfrm>
            <a:off x="9187189" y="5098503"/>
            <a:ext cx="3048723" cy="400110"/>
          </a:xfrm>
          <a:prstGeom prst="rect">
            <a:avLst/>
          </a:prstGeom>
          <a:noFill/>
        </p:spPr>
        <p:txBody>
          <a:bodyPr wrap="square" rtlCol="0">
            <a:spAutoFit/>
          </a:bodyPr>
          <a:lstStyle/>
          <a:p>
            <a:pPr algn="ctr"/>
            <a:r>
              <a:rPr lang="en-US" sz="2000" b="1" dirty="0"/>
              <a:t>Inside</a:t>
            </a:r>
          </a:p>
        </p:txBody>
      </p:sp>
    </p:spTree>
    <p:extLst>
      <p:ext uri="{BB962C8B-B14F-4D97-AF65-F5344CB8AC3E}">
        <p14:creationId xmlns:p14="http://schemas.microsoft.com/office/powerpoint/2010/main" val="1489113274"/>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B36DB23-F846-846B-9EFD-2B9151F0811D}"/>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52B2FEA1-D173-B4AC-5468-2C1EDEAA0E35}"/>
              </a:ext>
            </a:extLst>
          </p:cNvPr>
          <p:cNvPicPr>
            <a:picLocks noChangeAspect="1"/>
          </p:cNvPicPr>
          <p:nvPr/>
        </p:nvPicPr>
        <p:blipFill>
          <a:blip r:embed="rId5"/>
          <a:stretch>
            <a:fillRect/>
          </a:stretch>
        </p:blipFill>
        <p:spPr>
          <a:xfrm>
            <a:off x="782819" y="1709735"/>
            <a:ext cx="10540460" cy="4702299"/>
          </a:xfrm>
          <a:prstGeom prst="rect">
            <a:avLst/>
          </a:prstGeom>
        </p:spPr>
      </p:pic>
      <p:sp>
        <p:nvSpPr>
          <p:cNvPr id="2" name="TextBox 1">
            <a:extLst>
              <a:ext uri="{FF2B5EF4-FFF2-40B4-BE49-F238E27FC236}">
                <a16:creationId xmlns:a16="http://schemas.microsoft.com/office/drawing/2014/main" id="{415A14B4-5706-EBCE-5052-08012064E6E6}"/>
              </a:ext>
            </a:extLst>
          </p:cNvPr>
          <p:cNvSpPr txBox="1"/>
          <p:nvPr/>
        </p:nvSpPr>
        <p:spPr>
          <a:xfrm>
            <a:off x="695231" y="1980261"/>
            <a:ext cx="3453860"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Calibri" panose="020F0502020204030204" pitchFamily="34" charset="0"/>
                <a:ea typeface="Aptos" panose="020B0004020202020204" pitchFamily="34" charset="0"/>
                <a:cs typeface="Calibri" panose="020F0502020204030204" pitchFamily="34" charset="0"/>
              </a:rPr>
              <a:t>Scan the QR code and activate the augmented reality features of the membrane model.</a:t>
            </a:r>
          </a:p>
          <a:p>
            <a:endParaRPr lang="en-US" b="1" dirty="0">
              <a:solidFill>
                <a:srgbClr val="1CA64A"/>
              </a:solidFill>
              <a:latin typeface="Calibri" panose="020F0502020204030204" pitchFamily="34" charset="0"/>
              <a:ea typeface="Aptos" panose="020B0004020202020204" pitchFamily="34" charset="0"/>
              <a:cs typeface="Calibri" panose="020F0502020204030204" pitchFamily="34" charset="0"/>
            </a:endParaRPr>
          </a:p>
        </p:txBody>
      </p:sp>
      <p:sp>
        <p:nvSpPr>
          <p:cNvPr id="6" name="Title 1">
            <a:extLst>
              <a:ext uri="{FF2B5EF4-FFF2-40B4-BE49-F238E27FC236}">
                <a16:creationId xmlns:a16="http://schemas.microsoft.com/office/drawing/2014/main" id="{8A1E6FC4-56D5-ACA6-FC41-14149BA0CCE3}"/>
              </a:ext>
            </a:extLst>
          </p:cNvPr>
          <p:cNvSpPr txBox="1">
            <a:spLocks/>
          </p:cNvSpPr>
          <p:nvPr/>
        </p:nvSpPr>
        <p:spPr>
          <a:xfrm>
            <a:off x="549511" y="41514"/>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Activate your Membrane</a:t>
            </a:r>
          </a:p>
        </p:txBody>
      </p:sp>
      <p:pic>
        <p:nvPicPr>
          <p:cNvPr id="4" name="Picture 7" descr="Icon&#10;&#10;Description automatically generated">
            <a:extLst>
              <a:ext uri="{FF2B5EF4-FFF2-40B4-BE49-F238E27FC236}">
                <a16:creationId xmlns:a16="http://schemas.microsoft.com/office/drawing/2014/main" id="{D369A4BD-A1FC-6A26-42BC-6D91638F37A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029" y="521834"/>
            <a:ext cx="1009340" cy="1009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441257"/>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C9EA9EFB-CF83-1EFA-A373-86DFD7682935}"/>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AC71094A-FEB2-9160-A873-3773E00A40F3}"/>
              </a:ext>
            </a:extLst>
          </p:cNvPr>
          <p:cNvPicPr>
            <a:picLocks noChangeAspect="1"/>
          </p:cNvPicPr>
          <p:nvPr/>
        </p:nvPicPr>
        <p:blipFill>
          <a:blip r:embed="rId5">
            <a:alphaModFix/>
          </a:blip>
          <a:srcRect r="80921"/>
          <a:stretch/>
        </p:blipFill>
        <p:spPr>
          <a:xfrm rot="419717">
            <a:off x="7303774" y="2591941"/>
            <a:ext cx="1799032" cy="2382094"/>
          </a:xfrm>
          <a:prstGeom prst="rect">
            <a:avLst/>
          </a:prstGeom>
        </p:spPr>
      </p:pic>
      <p:pic>
        <p:nvPicPr>
          <p:cNvPr id="3" name="Picture 2">
            <a:extLst>
              <a:ext uri="{FF2B5EF4-FFF2-40B4-BE49-F238E27FC236}">
                <a16:creationId xmlns:a16="http://schemas.microsoft.com/office/drawing/2014/main" id="{5A3E9AC8-C886-1813-7E8F-FC5193906A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85B7F0E6-C9C7-3B19-0185-3D14FF588902}"/>
              </a:ext>
            </a:extLst>
          </p:cNvPr>
          <p:cNvSpPr txBox="1">
            <a:spLocks/>
          </p:cNvSpPr>
          <p:nvPr/>
        </p:nvSpPr>
        <p:spPr>
          <a:xfrm>
            <a:off x="549511" y="41514"/>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Receptor Proteins</a:t>
            </a:r>
            <a:endParaRPr lang="en-US" sz="4000" b="1" dirty="0">
              <a:solidFill>
                <a:schemeClr val="bg1"/>
              </a:solidFill>
              <a:latin typeface="+mn-lt"/>
              <a:ea typeface="HGSoeiKakugothicUB"/>
              <a:cs typeface="Myanmar Text"/>
            </a:endParaRPr>
          </a:p>
        </p:txBody>
      </p:sp>
      <p:sp>
        <p:nvSpPr>
          <p:cNvPr id="21" name="TextBox 20">
            <a:extLst>
              <a:ext uri="{FF2B5EF4-FFF2-40B4-BE49-F238E27FC236}">
                <a16:creationId xmlns:a16="http://schemas.microsoft.com/office/drawing/2014/main" id="{90F3E421-41C9-D932-1EDE-D608D78C8C63}"/>
              </a:ext>
            </a:extLst>
          </p:cNvPr>
          <p:cNvSpPr txBox="1"/>
          <p:nvPr/>
        </p:nvSpPr>
        <p:spPr>
          <a:xfrm>
            <a:off x="695518" y="1973046"/>
            <a:ext cx="6090155"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DE2"/>
                </a:solidFill>
                <a:effectLst/>
                <a:uLnTx/>
                <a:uFillTx/>
                <a:latin typeface="Aptos" panose="020B0004020202020204" pitchFamily="34" charset="0"/>
                <a:ea typeface="Aptos" panose="020B0004020202020204" pitchFamily="34" charset="0"/>
                <a:cs typeface="Times New Roman" panose="02020603050405020304" pitchFamily="18" charset="0"/>
              </a:rPr>
              <a:t>Receptor proteins </a:t>
            </a:r>
            <a:r>
              <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allow molecules to </a:t>
            </a:r>
            <a:r>
              <a:rPr kumimoji="0" lang="en-US" sz="2000" b="1"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bind outside </a:t>
            </a:r>
            <a:r>
              <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of the cell and </a:t>
            </a:r>
            <a:r>
              <a:rPr kumimoji="0" lang="en-US" sz="2000" b="1" i="0" u="none" strike="noStrike" kern="1200" cap="none" spc="0" normalizeH="0" baseline="0" noProof="0" dirty="0">
                <a:ln>
                  <a:noFill/>
                </a:ln>
                <a:solidFill>
                  <a:srgbClr val="FF0DE2"/>
                </a:solidFill>
                <a:effectLst/>
                <a:uLnTx/>
                <a:uFillTx/>
                <a:latin typeface="Aptos" panose="020B0004020202020204" pitchFamily="34" charset="0"/>
                <a:ea typeface="Aptos" panose="020B0004020202020204" pitchFamily="34" charset="0"/>
                <a:cs typeface="Times New Roman" panose="02020603050405020304" pitchFamily="18" charset="0"/>
              </a:rPr>
              <a:t>transduce</a:t>
            </a:r>
            <a:r>
              <a:rPr kumimoji="0" lang="en-US" sz="2000" i="0" u="none" strike="noStrike" kern="1200" cap="none" spc="0" normalizeH="0" baseline="0" noProof="0" dirty="0">
                <a:ln>
                  <a:noFill/>
                </a:ln>
                <a:solidFill>
                  <a:schemeClr val="accent6">
                    <a:lumMod val="75000"/>
                  </a:schemeClr>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a </a:t>
            </a:r>
            <a:r>
              <a:rPr kumimoji="0" lang="en-US" sz="2000" b="1"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signal inside </a:t>
            </a:r>
            <a:r>
              <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of the cell.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Untwist</a:t>
            </a:r>
            <a:r>
              <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 the intracellular portion of the protein to model the </a:t>
            </a:r>
            <a:r>
              <a:rPr kumimoji="0" lang="en-US" sz="2000" b="1" i="0" u="none" strike="noStrike" kern="1200" cap="none" spc="0" normalizeH="0" baseline="0" noProof="0" dirty="0">
                <a:ln>
                  <a:noFill/>
                </a:ln>
                <a:solidFill>
                  <a:srgbClr val="FF0DE2"/>
                </a:solidFill>
                <a:effectLst/>
                <a:uLnTx/>
                <a:uFillTx/>
                <a:latin typeface="Aptos" panose="020B0004020202020204" pitchFamily="34" charset="0"/>
                <a:ea typeface="Aptos" panose="020B0004020202020204" pitchFamily="34" charset="0"/>
                <a:cs typeface="Times New Roman" panose="02020603050405020304" pitchFamily="18" charset="0"/>
              </a:rPr>
              <a:t>signal transduction</a:t>
            </a:r>
            <a:r>
              <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 </a:t>
            </a:r>
            <a:br>
              <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Cells often use receptor proteins to receive signals from other parts of the body that regulate cell processes.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In some cases, a single type of receptor protein can trigger </a:t>
            </a:r>
            <a:r>
              <a:rPr kumimoji="0" lang="en-US" sz="2000" b="1"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different types of responses </a:t>
            </a:r>
            <a:r>
              <a:rPr kumimoji="0" lang="en-US" sz="2000" i="0" u="none" strike="noStrike" kern="12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t>inside the cell.</a:t>
            </a:r>
          </a:p>
        </p:txBody>
      </p:sp>
      <p:pic>
        <p:nvPicPr>
          <p:cNvPr id="10" name="Graphic 9" descr="Line arrow: Straight with solid fill">
            <a:extLst>
              <a:ext uri="{FF2B5EF4-FFF2-40B4-BE49-F238E27FC236}">
                <a16:creationId xmlns:a16="http://schemas.microsoft.com/office/drawing/2014/main" id="{7181AA3A-5DC4-E0BA-A5DF-944F122483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200000">
            <a:off x="8662263" y="1435395"/>
            <a:ext cx="831439" cy="831439"/>
          </a:xfrm>
          <a:prstGeom prst="rect">
            <a:avLst/>
          </a:prstGeom>
        </p:spPr>
      </p:pic>
      <p:pic>
        <p:nvPicPr>
          <p:cNvPr id="11" name="Graphic 10" descr="Line arrow: Straight with solid fill">
            <a:extLst>
              <a:ext uri="{FF2B5EF4-FFF2-40B4-BE49-F238E27FC236}">
                <a16:creationId xmlns:a16="http://schemas.microsoft.com/office/drawing/2014/main" id="{AF8FD662-D2E7-6A46-4174-C0E9F1B9117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7463949">
            <a:off x="8029802" y="5228611"/>
            <a:ext cx="914400" cy="914400"/>
          </a:xfrm>
          <a:prstGeom prst="rect">
            <a:avLst/>
          </a:prstGeom>
        </p:spPr>
      </p:pic>
      <p:pic>
        <p:nvPicPr>
          <p:cNvPr id="12" name="Graphic 11" descr="Line arrow: Straight with solid fill">
            <a:extLst>
              <a:ext uri="{FF2B5EF4-FFF2-40B4-BE49-F238E27FC236}">
                <a16:creationId xmlns:a16="http://schemas.microsoft.com/office/drawing/2014/main" id="{E13B655A-6C55-EE39-34A4-8CFE9E55FE9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4136051" flipH="1">
            <a:off x="9454973" y="5196234"/>
            <a:ext cx="914400" cy="914400"/>
          </a:xfrm>
          <a:prstGeom prst="rect">
            <a:avLst/>
          </a:prstGeom>
        </p:spPr>
      </p:pic>
      <p:pic>
        <p:nvPicPr>
          <p:cNvPr id="13" name="Graphic 12" descr="Line arrow: Straight with solid fill">
            <a:extLst>
              <a:ext uri="{FF2B5EF4-FFF2-40B4-BE49-F238E27FC236}">
                <a16:creationId xmlns:a16="http://schemas.microsoft.com/office/drawing/2014/main" id="{0951024C-9751-EA5C-2539-9AEB9F1930C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5979182">
            <a:off x="8746814" y="5481737"/>
            <a:ext cx="914400" cy="914400"/>
          </a:xfrm>
          <a:prstGeom prst="rect">
            <a:avLst/>
          </a:prstGeom>
        </p:spPr>
      </p:pic>
      <p:pic>
        <p:nvPicPr>
          <p:cNvPr id="7" name="Picture 6">
            <a:extLst>
              <a:ext uri="{FF2B5EF4-FFF2-40B4-BE49-F238E27FC236}">
                <a16:creationId xmlns:a16="http://schemas.microsoft.com/office/drawing/2014/main" id="{BA53EF99-53AB-EB4B-1ADF-972D459FB489}"/>
              </a:ext>
            </a:extLst>
          </p:cNvPr>
          <p:cNvPicPr>
            <a:picLocks noChangeAspect="1"/>
          </p:cNvPicPr>
          <p:nvPr/>
        </p:nvPicPr>
        <p:blipFill>
          <a:blip r:embed="rId5">
            <a:alphaModFix/>
          </a:blip>
          <a:srcRect r="80921"/>
          <a:stretch/>
        </p:blipFill>
        <p:spPr>
          <a:xfrm rot="21147432" flipH="1">
            <a:off x="9383844" y="2571417"/>
            <a:ext cx="1591256" cy="2382094"/>
          </a:xfrm>
          <a:prstGeom prst="rect">
            <a:avLst/>
          </a:prstGeom>
        </p:spPr>
      </p:pic>
      <p:pic>
        <p:nvPicPr>
          <p:cNvPr id="1030" name="Picture 6">
            <a:extLst>
              <a:ext uri="{FF2B5EF4-FFF2-40B4-BE49-F238E27FC236}">
                <a16:creationId xmlns:a16="http://schemas.microsoft.com/office/drawing/2014/main" id="{5BB316A3-61A8-A747-B661-5C74D9A733B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67772">
            <a:off x="8495579" y="2382499"/>
            <a:ext cx="1408019" cy="292658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3528F66-01B1-0B77-3AAF-A8698E6CC8A4}"/>
              </a:ext>
            </a:extLst>
          </p:cNvPr>
          <p:cNvSpPr txBox="1"/>
          <p:nvPr/>
        </p:nvSpPr>
        <p:spPr>
          <a:xfrm>
            <a:off x="9143278" y="2132705"/>
            <a:ext cx="3048723" cy="400110"/>
          </a:xfrm>
          <a:prstGeom prst="rect">
            <a:avLst/>
          </a:prstGeom>
          <a:noFill/>
        </p:spPr>
        <p:txBody>
          <a:bodyPr wrap="square" rtlCol="0">
            <a:spAutoFit/>
          </a:bodyPr>
          <a:lstStyle/>
          <a:p>
            <a:pPr algn="ctr"/>
            <a:r>
              <a:rPr lang="en-US" sz="2000" b="1" dirty="0"/>
              <a:t>Outside</a:t>
            </a:r>
          </a:p>
        </p:txBody>
      </p:sp>
      <p:sp>
        <p:nvSpPr>
          <p:cNvPr id="5" name="TextBox 4">
            <a:extLst>
              <a:ext uri="{FF2B5EF4-FFF2-40B4-BE49-F238E27FC236}">
                <a16:creationId xmlns:a16="http://schemas.microsoft.com/office/drawing/2014/main" id="{13400FA6-8207-7DF7-DEFC-A7F4A0F0C88B}"/>
              </a:ext>
            </a:extLst>
          </p:cNvPr>
          <p:cNvSpPr txBox="1"/>
          <p:nvPr/>
        </p:nvSpPr>
        <p:spPr>
          <a:xfrm>
            <a:off x="9119799" y="4443617"/>
            <a:ext cx="3048723" cy="400110"/>
          </a:xfrm>
          <a:prstGeom prst="rect">
            <a:avLst/>
          </a:prstGeom>
          <a:noFill/>
        </p:spPr>
        <p:txBody>
          <a:bodyPr wrap="square" rtlCol="0">
            <a:spAutoFit/>
          </a:bodyPr>
          <a:lstStyle/>
          <a:p>
            <a:pPr algn="ctr"/>
            <a:r>
              <a:rPr lang="en-US" sz="2000" b="1" dirty="0"/>
              <a:t>Inside</a:t>
            </a:r>
          </a:p>
        </p:txBody>
      </p:sp>
    </p:spTree>
    <p:extLst>
      <p:ext uri="{BB962C8B-B14F-4D97-AF65-F5344CB8AC3E}">
        <p14:creationId xmlns:p14="http://schemas.microsoft.com/office/powerpoint/2010/main" val="1377403200"/>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71BCE057-E2E4-02A9-13BD-83C601FC279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CB7E80C-FADC-A0C6-F085-FC0909EF7200}"/>
              </a:ext>
            </a:extLst>
          </p:cNvPr>
          <p:cNvSpPr txBox="1"/>
          <p:nvPr/>
        </p:nvSpPr>
        <p:spPr>
          <a:xfrm>
            <a:off x="675617" y="1963347"/>
            <a:ext cx="3759223" cy="43396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Aptos" panose="020B0004020202020204" pitchFamily="34" charset="0"/>
                <a:cs typeface="Times New Roman" panose="02020603050405020304" pitchFamily="18" charset="0"/>
              </a:rPr>
              <a:t>Channel proteins allow polar molecules to cross the membrane. </a:t>
            </a:r>
          </a:p>
          <a:p>
            <a:endParaRPr lang="en-US" sz="2000" b="1" dirty="0">
              <a:latin typeface="Aptos" panose="020B0004020202020204" pitchFamily="34" charset="0"/>
              <a:cs typeface="Times New Roman" panose="02020603050405020304" pitchFamily="18" charset="0"/>
            </a:endParaRPr>
          </a:p>
          <a:p>
            <a:r>
              <a:rPr lang="en-US" sz="2000" b="1" dirty="0">
                <a:latin typeface="Aptos" panose="020B0004020202020204" pitchFamily="34" charset="0"/>
                <a:cs typeface="Times New Roman" panose="02020603050405020304" pitchFamily="18" charset="0"/>
              </a:rPr>
              <a:t>Receptor proteins transduce messages across the cell membrane</a:t>
            </a:r>
          </a:p>
          <a:p>
            <a:endParaRPr lang="en-US" sz="2000" dirty="0">
              <a:latin typeface="Aptos" panose="020B0004020202020204" pitchFamily="34" charset="0"/>
              <a:cs typeface="Times New Roman" panose="02020603050405020304" pitchFamily="18" charset="0"/>
            </a:endParaRPr>
          </a:p>
          <a:p>
            <a:r>
              <a:rPr lang="en-US" sz="2000" dirty="0">
                <a:latin typeface="Aptos" panose="020B0004020202020204" pitchFamily="34" charset="0"/>
                <a:cs typeface="Times New Roman" panose="02020603050405020304" pitchFamily="18" charset="0"/>
              </a:rPr>
              <a:t>Add these to two columns in your chart and make notes about if/how this applies to each of your identified cell types. </a:t>
            </a:r>
          </a:p>
          <a:p>
            <a:endParaRPr lang="en-US" b="1" i="1" dirty="0">
              <a:solidFill>
                <a:srgbClr val="1CA64A"/>
              </a:solidFill>
              <a:latin typeface="Aptos" panose="020B0004020202020204" pitchFamily="34" charset="0"/>
              <a:cs typeface="Times New Roman" panose="02020603050405020304" pitchFamily="18" charset="0"/>
            </a:endParaRPr>
          </a:p>
          <a:p>
            <a:endParaRPr lang="en-US" i="0" dirty="0">
              <a:latin typeface="Aptos" panose="020B0004020202020204" pitchFamily="34" charset="0"/>
              <a:cs typeface="Times New Roman" panose="02020603050405020304" pitchFamily="18" charset="0"/>
            </a:endParaRPr>
          </a:p>
        </p:txBody>
      </p:sp>
      <p:sp>
        <p:nvSpPr>
          <p:cNvPr id="5" name="Title 1">
            <a:extLst>
              <a:ext uri="{FF2B5EF4-FFF2-40B4-BE49-F238E27FC236}">
                <a16:creationId xmlns:a16="http://schemas.microsoft.com/office/drawing/2014/main" id="{E912E854-C3FC-DC47-14A7-19C3292A839F}"/>
              </a:ext>
            </a:extLst>
          </p:cNvPr>
          <p:cNvSpPr txBox="1">
            <a:spLocks/>
          </p:cNvSpPr>
          <p:nvPr/>
        </p:nvSpPr>
        <p:spPr>
          <a:xfrm>
            <a:off x="549511" y="47494"/>
            <a:ext cx="9961597"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Cell Membrane Functions</a:t>
            </a:r>
            <a:endParaRPr lang="en-US" sz="4000" b="1" dirty="0">
              <a:solidFill>
                <a:schemeClr val="bg1"/>
              </a:solidFill>
              <a:latin typeface="+mn-lt"/>
              <a:ea typeface="HGSoeiKakugothicUB"/>
              <a:cs typeface="Myanmar Text"/>
            </a:endParaRPr>
          </a:p>
        </p:txBody>
      </p:sp>
      <p:pic>
        <p:nvPicPr>
          <p:cNvPr id="2" name="Picture 5" descr="A purple pencil in a white circle&#10;&#10;Description automatically generated">
            <a:extLst>
              <a:ext uri="{FF2B5EF4-FFF2-40B4-BE49-F238E27FC236}">
                <a16:creationId xmlns:a16="http://schemas.microsoft.com/office/drawing/2014/main" id="{1889921A-935F-AB68-F6C6-DF058E1F13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6369F09-B588-F07B-892B-6C728E7F1B20}"/>
              </a:ext>
            </a:extLst>
          </p:cNvPr>
          <p:cNvPicPr>
            <a:picLocks noChangeAspect="1"/>
          </p:cNvPicPr>
          <p:nvPr/>
        </p:nvPicPr>
        <p:blipFill>
          <a:blip r:embed="rId6"/>
          <a:stretch>
            <a:fillRect/>
          </a:stretch>
        </p:blipFill>
        <p:spPr>
          <a:xfrm>
            <a:off x="4681607" y="1608402"/>
            <a:ext cx="6295636" cy="4774314"/>
          </a:xfrm>
          <a:prstGeom prst="rect">
            <a:avLst/>
          </a:prstGeom>
        </p:spPr>
      </p:pic>
      <p:graphicFrame>
        <p:nvGraphicFramePr>
          <p:cNvPr id="12" name="Table 11">
            <a:extLst>
              <a:ext uri="{FF2B5EF4-FFF2-40B4-BE49-F238E27FC236}">
                <a16:creationId xmlns:a16="http://schemas.microsoft.com/office/drawing/2014/main" id="{FC7DF75F-0417-375B-62AC-5AF10589312B}"/>
              </a:ext>
            </a:extLst>
          </p:cNvPr>
          <p:cNvGraphicFramePr>
            <a:graphicFrameLocks noGrp="1"/>
          </p:cNvGraphicFramePr>
          <p:nvPr>
            <p:extLst>
              <p:ext uri="{D42A27DB-BD31-4B8C-83A1-F6EECF244321}">
                <p14:modId xmlns:p14="http://schemas.microsoft.com/office/powerpoint/2010/main" val="4268172096"/>
              </p:ext>
            </p:extLst>
          </p:nvPr>
        </p:nvGraphicFramePr>
        <p:xfrm>
          <a:off x="5207443" y="2412826"/>
          <a:ext cx="5373691" cy="3321805"/>
        </p:xfrm>
        <a:graphic>
          <a:graphicData uri="http://schemas.openxmlformats.org/drawingml/2006/table">
            <a:tbl>
              <a:tblPr firstRow="1">
                <a:tableStyleId>{073A0DAA-6AF3-43AB-8588-CEC1D06C72B9}</a:tableStyleId>
              </a:tblPr>
              <a:tblGrid>
                <a:gridCol w="786353">
                  <a:extLst>
                    <a:ext uri="{9D8B030D-6E8A-4147-A177-3AD203B41FA5}">
                      <a16:colId xmlns:a16="http://schemas.microsoft.com/office/drawing/2014/main" val="1855409307"/>
                    </a:ext>
                  </a:extLst>
                </a:gridCol>
                <a:gridCol w="1250888">
                  <a:extLst>
                    <a:ext uri="{9D8B030D-6E8A-4147-A177-3AD203B41FA5}">
                      <a16:colId xmlns:a16="http://schemas.microsoft.com/office/drawing/2014/main" val="2781662262"/>
                    </a:ext>
                  </a:extLst>
                </a:gridCol>
                <a:gridCol w="556075">
                  <a:extLst>
                    <a:ext uri="{9D8B030D-6E8A-4147-A177-3AD203B41FA5}">
                      <a16:colId xmlns:a16="http://schemas.microsoft.com/office/drawing/2014/main" val="1210147344"/>
                    </a:ext>
                  </a:extLst>
                </a:gridCol>
                <a:gridCol w="556075">
                  <a:extLst>
                    <a:ext uri="{9D8B030D-6E8A-4147-A177-3AD203B41FA5}">
                      <a16:colId xmlns:a16="http://schemas.microsoft.com/office/drawing/2014/main" val="2937090960"/>
                    </a:ext>
                  </a:extLst>
                </a:gridCol>
                <a:gridCol w="556075">
                  <a:extLst>
                    <a:ext uri="{9D8B030D-6E8A-4147-A177-3AD203B41FA5}">
                      <a16:colId xmlns:a16="http://schemas.microsoft.com/office/drawing/2014/main" val="3536203128"/>
                    </a:ext>
                  </a:extLst>
                </a:gridCol>
                <a:gridCol w="556075">
                  <a:extLst>
                    <a:ext uri="{9D8B030D-6E8A-4147-A177-3AD203B41FA5}">
                      <a16:colId xmlns:a16="http://schemas.microsoft.com/office/drawing/2014/main" val="2860320163"/>
                    </a:ext>
                  </a:extLst>
                </a:gridCol>
                <a:gridCol w="556075">
                  <a:extLst>
                    <a:ext uri="{9D8B030D-6E8A-4147-A177-3AD203B41FA5}">
                      <a16:colId xmlns:a16="http://schemas.microsoft.com/office/drawing/2014/main" val="2477133461"/>
                    </a:ext>
                  </a:extLst>
                </a:gridCol>
                <a:gridCol w="556075">
                  <a:extLst>
                    <a:ext uri="{9D8B030D-6E8A-4147-A177-3AD203B41FA5}">
                      <a16:colId xmlns:a16="http://schemas.microsoft.com/office/drawing/2014/main" val="2202132236"/>
                    </a:ext>
                  </a:extLst>
                </a:gridCol>
              </a:tblGrid>
              <a:tr h="742105">
                <a:tc>
                  <a:txBody>
                    <a:bodyPr/>
                    <a:lstStyle/>
                    <a:p>
                      <a:r>
                        <a:rPr lang="en-US" sz="1700" b="1">
                          <a:solidFill>
                            <a:schemeClr val="tx1"/>
                          </a:solidFill>
                          <a:latin typeface="Ink Free" panose="03080402000500000000" pitchFamily="66" charset="0"/>
                        </a:rPr>
                        <a:t>Cell Type</a:t>
                      </a:r>
                      <a:endParaRPr lang="en-US" sz="1700" b="1" dirty="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700">
                          <a:solidFill>
                            <a:schemeClr val="tx1"/>
                          </a:solidFill>
                          <a:latin typeface="Ink Free" panose="03080402000500000000" pitchFamily="66" charset="0"/>
                        </a:rPr>
                        <a:t>Function</a:t>
                      </a: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1771518"/>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dirty="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1072113"/>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dirty="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2844216"/>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5680139"/>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759822"/>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6709747"/>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dirty="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7426436"/>
                  </a:ext>
                </a:extLst>
              </a:tr>
            </a:tbl>
          </a:graphicData>
        </a:graphic>
      </p:graphicFrame>
    </p:spTree>
    <p:extLst>
      <p:ext uri="{BB962C8B-B14F-4D97-AF65-F5344CB8AC3E}">
        <p14:creationId xmlns:p14="http://schemas.microsoft.com/office/powerpoint/2010/main" val="4231935086"/>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8FFC66EE-F36E-F0BA-528F-3F80EC97E2A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AA55E75D-5F89-6435-5FB1-E2CD33319CB6}"/>
              </a:ext>
            </a:extLst>
          </p:cNvPr>
          <p:cNvSpPr txBox="1">
            <a:spLocks/>
          </p:cNvSpPr>
          <p:nvPr/>
        </p:nvSpPr>
        <p:spPr>
          <a:xfrm>
            <a:off x="549511" y="41514"/>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Cholesterol</a:t>
            </a:r>
            <a:endParaRPr lang="en-US" sz="4000" b="1">
              <a:solidFill>
                <a:schemeClr val="bg1"/>
              </a:solidFill>
              <a:latin typeface="+mn-lt"/>
              <a:ea typeface="HGSoeiKakugothicUB"/>
              <a:cs typeface="Myanmar Text"/>
            </a:endParaRPr>
          </a:p>
        </p:txBody>
      </p:sp>
      <p:pic>
        <p:nvPicPr>
          <p:cNvPr id="3" name="Picture 2">
            <a:extLst>
              <a:ext uri="{FF2B5EF4-FFF2-40B4-BE49-F238E27FC236}">
                <a16:creationId xmlns:a16="http://schemas.microsoft.com/office/drawing/2014/main" id="{EA78ABC2-E0E0-A72F-17F2-6960FA222B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24123"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B0F6354-057A-AB34-728C-FF129C36634C}"/>
              </a:ext>
            </a:extLst>
          </p:cNvPr>
          <p:cNvPicPr>
            <a:picLocks noChangeAspect="1"/>
          </p:cNvPicPr>
          <p:nvPr/>
        </p:nvPicPr>
        <p:blipFill>
          <a:blip r:embed="rId6"/>
          <a:stretch>
            <a:fillRect/>
          </a:stretch>
        </p:blipFill>
        <p:spPr>
          <a:xfrm>
            <a:off x="6029252" y="1842569"/>
            <a:ext cx="5467230" cy="2537664"/>
          </a:xfrm>
          <a:prstGeom prst="rect">
            <a:avLst/>
          </a:prstGeom>
        </p:spPr>
      </p:pic>
      <p:sp>
        <p:nvSpPr>
          <p:cNvPr id="9" name="TextBox 8">
            <a:extLst>
              <a:ext uri="{FF2B5EF4-FFF2-40B4-BE49-F238E27FC236}">
                <a16:creationId xmlns:a16="http://schemas.microsoft.com/office/drawing/2014/main" id="{3C8107EA-051D-6C14-A2F8-909B206C44B7}"/>
              </a:ext>
            </a:extLst>
          </p:cNvPr>
          <p:cNvSpPr txBox="1"/>
          <p:nvPr/>
        </p:nvSpPr>
        <p:spPr>
          <a:xfrm>
            <a:off x="562022" y="1973046"/>
            <a:ext cx="5187268" cy="255454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Despite being considered </a:t>
            </a:r>
            <a:r>
              <a:rPr kumimoji="0" lang="en-US" sz="2000" b="1" i="0" u="none" strike="noStrike" kern="1200" cap="none" spc="0" normalizeH="0" baseline="0" noProof="0" dirty="0">
                <a:ln>
                  <a:noFill/>
                </a:ln>
                <a:solidFill>
                  <a:srgbClr val="FF0DE2"/>
                </a:solidFill>
                <a:effectLst/>
                <a:uLnTx/>
                <a:uFillTx/>
                <a:latin typeface="Aptos" panose="020B0004020202020204" pitchFamily="34" charset="0"/>
                <a:ea typeface="Aptos" panose="020B0004020202020204" pitchFamily="34" charset="0"/>
                <a:cs typeface="Times New Roman" panose="02020603050405020304" pitchFamily="18" charset="0"/>
              </a:rPr>
              <a:t>fluid</a:t>
            </a:r>
            <a:r>
              <a:rPr kumimoji="0" lang="en-US" sz="200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cells regulate the flexibility of their membrane.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The blue pieces are </a:t>
            </a:r>
            <a:r>
              <a:rPr kumimoji="0" lang="en-US" sz="2000" b="1" i="0" u="none" strike="noStrike" kern="1200" cap="none" spc="0" normalizeH="0" baseline="0" noProof="0" dirty="0">
                <a:ln>
                  <a:noFill/>
                </a:ln>
                <a:solidFill>
                  <a:srgbClr val="FF0DE2"/>
                </a:solidFill>
                <a:effectLst/>
                <a:uLnTx/>
                <a:uFillTx/>
                <a:latin typeface="Aptos" panose="020B0004020202020204" pitchFamily="34" charset="0"/>
                <a:ea typeface="Aptos" panose="020B0004020202020204" pitchFamily="34" charset="0"/>
                <a:cs typeface="Times New Roman" panose="02020603050405020304" pitchFamily="18" charset="0"/>
              </a:rPr>
              <a:t>cholesterol molecules</a:t>
            </a:r>
            <a:r>
              <a:rPr kumimoji="0" lang="en-US" sz="200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In the model, they fit only on the outside layer, but in real membranes, </a:t>
            </a:r>
            <a:r>
              <a:rPr kumimoji="0" lang="en-US" sz="20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they can be on both halves </a:t>
            </a:r>
            <a:r>
              <a:rPr kumimoji="0" lang="en-US" sz="200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of the bilayer.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810823F1-2EA0-3D93-8BF0-63095023BD0F}"/>
              </a:ext>
            </a:extLst>
          </p:cNvPr>
          <p:cNvSpPr txBox="1"/>
          <p:nvPr/>
        </p:nvSpPr>
        <p:spPr>
          <a:xfrm>
            <a:off x="695518" y="4941141"/>
            <a:ext cx="837990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CA64A"/>
                </a:solidFill>
                <a:effectLst/>
                <a:uLnTx/>
                <a:uFillTx/>
                <a:latin typeface="Aptos" panose="020B0004020202020204" pitchFamily="34" charset="0"/>
                <a:ea typeface="Aptos" panose="020B0004020202020204" pitchFamily="34" charset="0"/>
                <a:cs typeface="Times New Roman" panose="02020603050405020304" pitchFamily="18" charset="0"/>
              </a:rPr>
              <a:t>Do you notice any difference in the flexibility or rigidity of the membrane with the cholesterol added 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1CA64A"/>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CA64A"/>
                </a:solidFill>
                <a:effectLst/>
                <a:uLnTx/>
                <a:uFillTx/>
                <a:latin typeface="Aptos" panose="020B0004020202020204" pitchFamily="34" charset="0"/>
                <a:ea typeface="Aptos" panose="020B0004020202020204" pitchFamily="34" charset="0"/>
                <a:cs typeface="Times New Roman" panose="02020603050405020304" pitchFamily="18" charset="0"/>
              </a:rPr>
              <a:t>Why might cells want to regulate membrane fluidity?</a:t>
            </a:r>
          </a:p>
        </p:txBody>
      </p:sp>
    </p:spTree>
    <p:extLst>
      <p:ext uri="{BB962C8B-B14F-4D97-AF65-F5344CB8AC3E}">
        <p14:creationId xmlns:p14="http://schemas.microsoft.com/office/powerpoint/2010/main" val="3563474220"/>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68A0FEB1-DAFF-19BD-AE85-F356ADF8406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6E07DAA-1385-9C28-2C41-0B9041F06580}"/>
              </a:ext>
            </a:extLst>
          </p:cNvPr>
          <p:cNvSpPr txBox="1">
            <a:spLocks/>
          </p:cNvSpPr>
          <p:nvPr/>
        </p:nvSpPr>
        <p:spPr>
          <a:xfrm>
            <a:off x="549511" y="40725"/>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Glycolipids &amp; Glycoproteins</a:t>
            </a:r>
            <a:endParaRPr lang="en-US" sz="4000" b="1">
              <a:solidFill>
                <a:schemeClr val="bg1"/>
              </a:solidFill>
              <a:latin typeface="+mn-lt"/>
              <a:ea typeface="HGSoeiKakugothicUB"/>
              <a:cs typeface="Myanmar Text"/>
            </a:endParaRPr>
          </a:p>
        </p:txBody>
      </p:sp>
      <p:pic>
        <p:nvPicPr>
          <p:cNvPr id="2" name="Picture 2">
            <a:extLst>
              <a:ext uri="{FF2B5EF4-FFF2-40B4-BE49-F238E27FC236}">
                <a16:creationId xmlns:a16="http://schemas.microsoft.com/office/drawing/2014/main" id="{0302FB77-48B8-AB39-55C1-0FA2374AB2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90601" y="4471464"/>
            <a:ext cx="767862" cy="194555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FC3EBAEA-4157-F317-56AC-9015559512A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789" t="3636" r="3631" b="22424"/>
          <a:stretch/>
        </p:blipFill>
        <p:spPr bwMode="auto">
          <a:xfrm>
            <a:off x="7281504" y="1521482"/>
            <a:ext cx="4386056" cy="26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0F706D06-F22B-2B3C-AACD-149851842A6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24123"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F7BEB93-D2D3-8567-C248-E405F79FFCB0}"/>
              </a:ext>
            </a:extLst>
          </p:cNvPr>
          <p:cNvSpPr txBox="1"/>
          <p:nvPr/>
        </p:nvSpPr>
        <p:spPr>
          <a:xfrm>
            <a:off x="695518" y="1973046"/>
            <a:ext cx="6219632" cy="4308872"/>
          </a:xfrm>
          <a:prstGeom prst="rect">
            <a:avLst/>
          </a:prstGeom>
          <a:noFill/>
        </p:spPr>
        <p:txBody>
          <a:bodyPr wrap="square">
            <a:spAutoFit/>
          </a:bodyPr>
          <a:lstStyle/>
          <a:p>
            <a:r>
              <a:rPr lang="en-US" sz="2000" dirty="0">
                <a:latin typeface="Aptos" panose="020B0004020202020204" pitchFamily="34" charset="0"/>
                <a:ea typeface="Aptos" panose="020B0004020202020204" pitchFamily="34" charset="0"/>
                <a:cs typeface="Times New Roman" panose="02020603050405020304" pitchFamily="18" charset="0"/>
              </a:rPr>
              <a:t>The green pieces represent </a:t>
            </a:r>
            <a:r>
              <a:rPr lang="en-US" sz="2000" b="1" dirty="0">
                <a:solidFill>
                  <a:srgbClr val="FF0DE2"/>
                </a:solidFill>
                <a:latin typeface="Aptos" panose="020B0004020202020204" pitchFamily="34" charset="0"/>
                <a:ea typeface="Aptos" panose="020B0004020202020204" pitchFamily="34" charset="0"/>
                <a:cs typeface="Times New Roman" panose="02020603050405020304" pitchFamily="18" charset="0"/>
              </a:rPr>
              <a:t>glycolipids</a:t>
            </a:r>
            <a:r>
              <a:rPr lang="en-US" sz="2000" dirty="0">
                <a:latin typeface="Aptos" panose="020B0004020202020204" pitchFamily="34" charset="0"/>
                <a:ea typeface="Aptos" panose="020B0004020202020204" pitchFamily="34" charset="0"/>
                <a:cs typeface="Times New Roman" panose="02020603050405020304" pitchFamily="18" charset="0"/>
              </a:rPr>
              <a:t>, long strings of </a:t>
            </a:r>
            <a:r>
              <a:rPr lang="en-US" sz="2000" b="1" dirty="0">
                <a:latin typeface="Aptos" panose="020B0004020202020204" pitchFamily="34" charset="0"/>
                <a:ea typeface="Aptos" panose="020B0004020202020204" pitchFamily="34" charset="0"/>
                <a:cs typeface="Times New Roman" panose="02020603050405020304" pitchFamily="18" charset="0"/>
              </a:rPr>
              <a:t>sugar molecules </a:t>
            </a:r>
            <a:r>
              <a:rPr lang="en-US" sz="2000" dirty="0">
                <a:latin typeface="Aptos" panose="020B0004020202020204" pitchFamily="34" charset="0"/>
                <a:ea typeface="Aptos" panose="020B0004020202020204" pitchFamily="34" charset="0"/>
                <a:cs typeface="Times New Roman" panose="02020603050405020304" pitchFamily="18" charset="0"/>
              </a:rPr>
              <a:t>tethered to the cellular membrane by a </a:t>
            </a:r>
            <a:r>
              <a:rPr lang="en-US" sz="2000" b="1" dirty="0">
                <a:latin typeface="Aptos" panose="020B0004020202020204" pitchFamily="34" charset="0"/>
                <a:ea typeface="Aptos" panose="020B0004020202020204" pitchFamily="34" charset="0"/>
                <a:cs typeface="Times New Roman" panose="02020603050405020304" pitchFamily="18" charset="0"/>
              </a:rPr>
              <a:t>single hydrophobic (non-polar) tail</a:t>
            </a:r>
            <a:r>
              <a:rPr lang="en-US" sz="2000" dirty="0">
                <a:latin typeface="Aptos" panose="020B0004020202020204" pitchFamily="34" charset="0"/>
                <a:ea typeface="Aptos" panose="020B0004020202020204" pitchFamily="34" charset="0"/>
                <a:cs typeface="Times New Roman" panose="02020603050405020304" pitchFamily="18" charset="0"/>
              </a:rPr>
              <a:t>. </a:t>
            </a:r>
          </a:p>
          <a:p>
            <a:endParaRPr lang="en-US" sz="1400" dirty="0">
              <a:latin typeface="Aptos" panose="020B0004020202020204" pitchFamily="34" charset="0"/>
              <a:ea typeface="Aptos" panose="020B0004020202020204" pitchFamily="34" charset="0"/>
              <a:cs typeface="Times New Roman" panose="02020603050405020304" pitchFamily="18" charset="0"/>
            </a:endParaRPr>
          </a:p>
          <a:p>
            <a:r>
              <a:rPr lang="en-US" sz="2000" b="1" dirty="0">
                <a:solidFill>
                  <a:srgbClr val="FF0DE2"/>
                </a:solidFill>
                <a:latin typeface="Aptos" panose="020B0004020202020204" pitchFamily="34" charset="0"/>
                <a:ea typeface="Aptos" panose="020B0004020202020204" pitchFamily="34" charset="0"/>
                <a:cs typeface="Times New Roman" panose="02020603050405020304" pitchFamily="18" charset="0"/>
              </a:rPr>
              <a:t>Glycoproteins</a:t>
            </a:r>
            <a:r>
              <a:rPr lang="en-US" sz="2000" dirty="0">
                <a:latin typeface="Aptos" panose="020B0004020202020204" pitchFamily="34" charset="0"/>
                <a:ea typeface="Aptos" panose="020B0004020202020204" pitchFamily="34" charset="0"/>
                <a:cs typeface="Times New Roman" panose="02020603050405020304" pitchFamily="18" charset="0"/>
              </a:rPr>
              <a:t> are </a:t>
            </a:r>
            <a:r>
              <a:rPr lang="en-US" sz="2000" b="1" dirty="0">
                <a:latin typeface="Aptos" panose="020B0004020202020204" pitchFamily="34" charset="0"/>
                <a:ea typeface="Aptos" panose="020B0004020202020204" pitchFamily="34" charset="0"/>
                <a:cs typeface="Times New Roman" panose="02020603050405020304" pitchFamily="18" charset="0"/>
              </a:rPr>
              <a:t>sugar molecules </a:t>
            </a:r>
            <a:r>
              <a:rPr lang="en-US" sz="2000" dirty="0">
                <a:latin typeface="Aptos" panose="020B0004020202020204" pitchFamily="34" charset="0"/>
                <a:ea typeface="Aptos" panose="020B0004020202020204" pitchFamily="34" charset="0"/>
                <a:cs typeface="Times New Roman" panose="02020603050405020304" pitchFamily="18" charset="0"/>
              </a:rPr>
              <a:t>attached to the membrane through a </a:t>
            </a:r>
            <a:r>
              <a:rPr lang="en-US" sz="2000" b="1" dirty="0">
                <a:latin typeface="Aptos" panose="020B0004020202020204" pitchFamily="34" charset="0"/>
                <a:ea typeface="Aptos" panose="020B0004020202020204" pitchFamily="34" charset="0"/>
                <a:cs typeface="Times New Roman" panose="02020603050405020304" pitchFamily="18" charset="0"/>
              </a:rPr>
              <a:t>peripheral protein </a:t>
            </a:r>
            <a:r>
              <a:rPr lang="en-US" sz="2000" dirty="0">
                <a:latin typeface="Aptos" panose="020B0004020202020204" pitchFamily="34" charset="0"/>
                <a:ea typeface="Aptos" panose="020B0004020202020204" pitchFamily="34" charset="0"/>
                <a:cs typeface="Times New Roman" panose="02020603050405020304" pitchFamily="18" charset="0"/>
              </a:rPr>
              <a:t>(shown in purple).  These proteins can make cells “sticky”- to other cells or to surfaces.</a:t>
            </a:r>
            <a:br>
              <a:rPr lang="en-US" sz="2000" dirty="0">
                <a:latin typeface="Aptos" panose="020B0004020202020204" pitchFamily="34" charset="0"/>
                <a:ea typeface="Aptos" panose="020B0004020202020204" pitchFamily="34" charset="0"/>
                <a:cs typeface="Times New Roman" panose="02020603050405020304" pitchFamily="18" charset="0"/>
              </a:rPr>
            </a:br>
            <a:r>
              <a:rPr lang="en-US" sz="1200" dirty="0">
                <a:latin typeface="Aptos" panose="020B0004020202020204" pitchFamily="34" charset="0"/>
                <a:ea typeface="Aptos" panose="020B0004020202020204" pitchFamily="34" charset="0"/>
                <a:cs typeface="Times New Roman" panose="02020603050405020304" pitchFamily="18" charset="0"/>
              </a:rPr>
              <a:t>  </a:t>
            </a:r>
            <a:br>
              <a:rPr lang="en-US" sz="2000" dirty="0">
                <a:latin typeface="Aptos" panose="020B0004020202020204" pitchFamily="34" charset="0"/>
                <a:ea typeface="Aptos" panose="020B0004020202020204" pitchFamily="34" charset="0"/>
                <a:cs typeface="Times New Roman" panose="02020603050405020304" pitchFamily="18" charset="0"/>
              </a:rPr>
            </a:br>
            <a:r>
              <a:rPr lang="en-US" sz="2000" b="1" dirty="0">
                <a:latin typeface="Aptos" panose="020B0004020202020204" pitchFamily="34" charset="0"/>
                <a:ea typeface="Aptos" panose="020B0004020202020204" pitchFamily="34" charset="0"/>
                <a:cs typeface="Times New Roman" panose="02020603050405020304" pitchFamily="18" charset="0"/>
              </a:rPr>
              <a:t>Different glycolipid shapes </a:t>
            </a:r>
            <a:r>
              <a:rPr lang="en-US" sz="2000" dirty="0">
                <a:latin typeface="Aptos" panose="020B0004020202020204" pitchFamily="34" charset="0"/>
                <a:ea typeface="Aptos" panose="020B0004020202020204" pitchFamily="34" charset="0"/>
                <a:cs typeface="Times New Roman" panose="02020603050405020304" pitchFamily="18" charset="0"/>
              </a:rPr>
              <a:t>communicate different information about the cell, such as:</a:t>
            </a:r>
          </a:p>
          <a:p>
            <a:r>
              <a:rPr lang="en-US" sz="800" dirty="0">
                <a:latin typeface="Aptos" panose="020B0004020202020204" pitchFamily="34" charset="0"/>
                <a:ea typeface="Aptos" panose="020B0004020202020204" pitchFamily="34" charset="0"/>
                <a:cs typeface="Times New Roman" panose="02020603050405020304" pitchFamily="18" charset="0"/>
              </a:rPr>
              <a:t>  </a:t>
            </a:r>
            <a:br>
              <a:rPr lang="en-US" sz="2000" dirty="0">
                <a:latin typeface="Aptos" panose="020B0004020202020204" pitchFamily="34" charset="0"/>
                <a:ea typeface="Aptos" panose="020B0004020202020204" pitchFamily="34" charset="0"/>
                <a:cs typeface="Times New Roman" panose="02020603050405020304" pitchFamily="18" charset="0"/>
              </a:rPr>
            </a:br>
            <a:r>
              <a:rPr lang="en-US" sz="2000" dirty="0">
                <a:latin typeface="Aptos" panose="020B0004020202020204" pitchFamily="34" charset="0"/>
                <a:ea typeface="Aptos" panose="020B0004020202020204" pitchFamily="34" charset="0"/>
                <a:cs typeface="Times New Roman" panose="02020603050405020304" pitchFamily="18" charset="0"/>
              </a:rPr>
              <a:t>    - what type of cell it is</a:t>
            </a:r>
          </a:p>
          <a:p>
            <a:r>
              <a:rPr lang="en-US" sz="2000" dirty="0">
                <a:latin typeface="Aptos" panose="020B0004020202020204" pitchFamily="34" charset="0"/>
                <a:ea typeface="Aptos" panose="020B0004020202020204" pitchFamily="34" charset="0"/>
                <a:cs typeface="Times New Roman" panose="02020603050405020304" pitchFamily="18" charset="0"/>
              </a:rPr>
              <a:t>    - its state of development</a:t>
            </a:r>
          </a:p>
          <a:p>
            <a:r>
              <a:rPr lang="en-US" sz="2000" dirty="0">
                <a:latin typeface="Aptos" panose="020B0004020202020204" pitchFamily="34" charset="0"/>
                <a:ea typeface="Aptos" panose="020B0004020202020204" pitchFamily="34" charset="0"/>
                <a:cs typeface="Times New Roman" panose="02020603050405020304" pitchFamily="18" charset="0"/>
              </a:rPr>
              <a:t>    - health an immune responses</a:t>
            </a:r>
          </a:p>
        </p:txBody>
      </p:sp>
    </p:spTree>
    <p:extLst>
      <p:ext uri="{BB962C8B-B14F-4D97-AF65-F5344CB8AC3E}">
        <p14:creationId xmlns:p14="http://schemas.microsoft.com/office/powerpoint/2010/main" val="3316445782"/>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63832B3E-AC15-FC79-BEC6-7464FAADB9E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33BBE3A-4D12-C2D5-AAF9-2465E71C4F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24123"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05B4EC6-9547-DFE5-91B6-EFCDD0C2F2ED}"/>
              </a:ext>
            </a:extLst>
          </p:cNvPr>
          <p:cNvSpPr txBox="1"/>
          <p:nvPr/>
        </p:nvSpPr>
        <p:spPr>
          <a:xfrm>
            <a:off x="695517" y="1973046"/>
            <a:ext cx="4769348"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rPr>
              <a:t>Peripheral proteins </a:t>
            </a:r>
            <a:r>
              <a:rPr lang="en-US" sz="2000" dirty="0">
                <a:latin typeface="Aptos" panose="020B0004020202020204" pitchFamily="34" charset="0"/>
                <a:ea typeface="Aptos" panose="020B0004020202020204" pitchFamily="34" charset="0"/>
                <a:cs typeface="Times New Roman" panose="02020603050405020304" pitchFamily="18" charset="0"/>
              </a:rPr>
              <a:t>are located on the surface of the cellular membrane, where they perform various tasks, such as </a:t>
            </a:r>
            <a:r>
              <a:rPr lang="en-US" sz="2000" b="1" dirty="0">
                <a:latin typeface="Aptos" panose="020B0004020202020204" pitchFamily="34" charset="0"/>
                <a:ea typeface="Aptos" panose="020B0004020202020204" pitchFamily="34" charset="0"/>
                <a:cs typeface="Times New Roman" panose="02020603050405020304" pitchFamily="18" charset="0"/>
              </a:rPr>
              <a:t>maintaining cell shape</a:t>
            </a:r>
            <a:r>
              <a:rPr lang="en-US" sz="2000" dirty="0">
                <a:latin typeface="Aptos" panose="020B0004020202020204" pitchFamily="34" charset="0"/>
                <a:ea typeface="Aptos" panose="020B0004020202020204" pitchFamily="34" charset="0"/>
                <a:cs typeface="Times New Roman" panose="02020603050405020304" pitchFamily="18" charset="0"/>
              </a:rPr>
              <a:t> and </a:t>
            </a:r>
            <a:r>
              <a:rPr lang="en-US" sz="2000" b="1" dirty="0">
                <a:latin typeface="Aptos" panose="020B0004020202020204" pitchFamily="34" charset="0"/>
                <a:ea typeface="Aptos" panose="020B0004020202020204" pitchFamily="34" charset="0"/>
                <a:cs typeface="Times New Roman" panose="02020603050405020304" pitchFamily="18" charset="0"/>
              </a:rPr>
              <a:t>binding to molecules</a:t>
            </a:r>
            <a:r>
              <a:rPr lang="en-US" sz="2000" dirty="0">
                <a:latin typeface="Aptos" panose="020B0004020202020204" pitchFamily="34" charset="0"/>
                <a:ea typeface="Aptos" panose="020B0004020202020204" pitchFamily="34" charset="0"/>
                <a:cs typeface="Times New Roman" panose="02020603050405020304" pitchFamily="18" charset="0"/>
              </a:rPr>
              <a:t>.</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Some, called </a:t>
            </a:r>
            <a:r>
              <a:rPr lang="en-US" sz="2000" b="1" dirty="0">
                <a:solidFill>
                  <a:srgbClr val="D200B9"/>
                </a:solidFill>
                <a:latin typeface="Aptos" panose="020B0004020202020204" pitchFamily="34" charset="0"/>
                <a:ea typeface="Aptos" panose="020B0004020202020204" pitchFamily="34" charset="0"/>
                <a:cs typeface="Times New Roman" panose="02020603050405020304" pitchFamily="18" charset="0"/>
              </a:rPr>
              <a:t>glycoproteins</a:t>
            </a:r>
            <a:r>
              <a:rPr lang="en-US" sz="2000" dirty="0">
                <a:latin typeface="Aptos" panose="020B0004020202020204" pitchFamily="34" charset="0"/>
                <a:ea typeface="Aptos" panose="020B0004020202020204" pitchFamily="34" charset="0"/>
                <a:cs typeface="Times New Roman" panose="02020603050405020304" pitchFamily="18" charset="0"/>
              </a:rPr>
              <a:t>, even have sugar strands, like glycolipids, which help with </a:t>
            </a:r>
            <a:r>
              <a:rPr lang="en-US" sz="2000" b="1" dirty="0">
                <a:latin typeface="Aptos" panose="020B0004020202020204" pitchFamily="34" charset="0"/>
                <a:ea typeface="Aptos" panose="020B0004020202020204" pitchFamily="34" charset="0"/>
                <a:cs typeface="Times New Roman" panose="02020603050405020304" pitchFamily="18" charset="0"/>
              </a:rPr>
              <a:t>cell identification or recognition </a:t>
            </a:r>
            <a:r>
              <a:rPr lang="en-US" sz="2000" dirty="0">
                <a:latin typeface="Aptos" panose="020B0004020202020204" pitchFamily="34" charset="0"/>
                <a:ea typeface="Aptos" panose="020B0004020202020204" pitchFamily="34" charset="0"/>
                <a:cs typeface="Times New Roman" panose="02020603050405020304" pitchFamily="18" charset="0"/>
              </a:rPr>
              <a:t>and </a:t>
            </a:r>
            <a:r>
              <a:rPr lang="en-US" sz="2000" b="1" dirty="0">
                <a:latin typeface="Aptos" panose="020B0004020202020204" pitchFamily="34" charset="0"/>
                <a:ea typeface="Aptos" panose="020B0004020202020204" pitchFamily="34" charset="0"/>
                <a:cs typeface="Times New Roman" panose="02020603050405020304" pitchFamily="18" charset="0"/>
              </a:rPr>
              <a:t>cell-to-cell</a:t>
            </a:r>
            <a:r>
              <a:rPr lang="en-US" sz="2000" dirty="0">
                <a:latin typeface="Aptos" panose="020B0004020202020204" pitchFamily="34" charset="0"/>
                <a:ea typeface="Aptos" panose="020B0004020202020204" pitchFamily="34" charset="0"/>
                <a:cs typeface="Times New Roman" panose="02020603050405020304" pitchFamily="18" charset="0"/>
              </a:rPr>
              <a:t> </a:t>
            </a:r>
            <a:r>
              <a:rPr lang="en-US" sz="2000" b="1" dirty="0">
                <a:latin typeface="Aptos" panose="020B0004020202020204" pitchFamily="34" charset="0"/>
                <a:ea typeface="Aptos" panose="020B0004020202020204" pitchFamily="34" charset="0"/>
                <a:cs typeface="Times New Roman" panose="02020603050405020304" pitchFamily="18" charset="0"/>
              </a:rPr>
              <a:t>signaling.</a:t>
            </a:r>
            <a:endParaRPr lang="en-US" dirty="0">
              <a:latin typeface="Aptos" panose="020B0004020202020204" pitchFamily="34" charset="0"/>
              <a:ea typeface="Aptos" panose="020B0004020202020204" pitchFamily="34" charset="0"/>
              <a:cs typeface="Times New Roman" panose="02020603050405020304" pitchFamily="18" charset="0"/>
            </a:endParaRPr>
          </a:p>
        </p:txBody>
      </p:sp>
      <p:sp>
        <p:nvSpPr>
          <p:cNvPr id="8" name="Title 1">
            <a:extLst>
              <a:ext uri="{FF2B5EF4-FFF2-40B4-BE49-F238E27FC236}">
                <a16:creationId xmlns:a16="http://schemas.microsoft.com/office/drawing/2014/main" id="{E43C024D-45B9-FF49-45B0-F7242511BAB0}"/>
              </a:ext>
            </a:extLst>
          </p:cNvPr>
          <p:cNvSpPr txBox="1">
            <a:spLocks/>
          </p:cNvSpPr>
          <p:nvPr/>
        </p:nvSpPr>
        <p:spPr>
          <a:xfrm>
            <a:off x="549510" y="41514"/>
            <a:ext cx="1001451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Peripheral Proteins</a:t>
            </a:r>
          </a:p>
        </p:txBody>
      </p:sp>
      <p:pic>
        <p:nvPicPr>
          <p:cNvPr id="5" name="Picture 4">
            <a:extLst>
              <a:ext uri="{FF2B5EF4-FFF2-40B4-BE49-F238E27FC236}">
                <a16:creationId xmlns:a16="http://schemas.microsoft.com/office/drawing/2014/main" id="{CD3223ED-66D1-E673-C5A9-362075B61D14}"/>
              </a:ext>
            </a:extLst>
          </p:cNvPr>
          <p:cNvPicPr>
            <a:picLocks noChangeAspect="1"/>
          </p:cNvPicPr>
          <p:nvPr/>
        </p:nvPicPr>
        <p:blipFill>
          <a:blip r:embed="rId6">
            <a:extLst>
              <a:ext uri="{28A0092B-C50C-407E-A947-70E740481C1C}">
                <a14:useLocalDpi xmlns:a14="http://schemas.microsoft.com/office/drawing/2010/main" val="0"/>
              </a:ext>
            </a:extLst>
          </a:blip>
          <a:srcRect l="60057"/>
          <a:stretch/>
        </p:blipFill>
        <p:spPr>
          <a:xfrm>
            <a:off x="8803499" y="1648909"/>
            <a:ext cx="1646226" cy="3560182"/>
          </a:xfrm>
          <a:prstGeom prst="rect">
            <a:avLst/>
          </a:prstGeom>
        </p:spPr>
      </p:pic>
      <p:pic>
        <p:nvPicPr>
          <p:cNvPr id="6" name="Picture 5">
            <a:extLst>
              <a:ext uri="{FF2B5EF4-FFF2-40B4-BE49-F238E27FC236}">
                <a16:creationId xmlns:a16="http://schemas.microsoft.com/office/drawing/2014/main" id="{F7632615-3445-A481-418D-976E40E390E4}"/>
              </a:ext>
            </a:extLst>
          </p:cNvPr>
          <p:cNvPicPr>
            <a:picLocks noChangeAspect="1"/>
          </p:cNvPicPr>
          <p:nvPr/>
        </p:nvPicPr>
        <p:blipFill>
          <a:blip r:embed="rId6">
            <a:extLst>
              <a:ext uri="{28A0092B-C50C-407E-A947-70E740481C1C}">
                <a14:useLocalDpi xmlns:a14="http://schemas.microsoft.com/office/drawing/2010/main" val="0"/>
              </a:ext>
            </a:extLst>
          </a:blip>
          <a:srcRect r="58556"/>
          <a:stretch/>
        </p:blipFill>
        <p:spPr>
          <a:xfrm>
            <a:off x="6475676" y="1648909"/>
            <a:ext cx="1708110" cy="3560182"/>
          </a:xfrm>
          <a:prstGeom prst="rect">
            <a:avLst/>
          </a:prstGeom>
        </p:spPr>
      </p:pic>
    </p:spTree>
    <p:extLst>
      <p:ext uri="{BB962C8B-B14F-4D97-AF65-F5344CB8AC3E}">
        <p14:creationId xmlns:p14="http://schemas.microsoft.com/office/powerpoint/2010/main" val="634154755"/>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52175E39-6BED-6CF3-19C3-3A6172D157F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F0FC94A-FD7A-D771-9E84-3A50FBE080AB}"/>
              </a:ext>
            </a:extLst>
          </p:cNvPr>
          <p:cNvSpPr txBox="1"/>
          <p:nvPr/>
        </p:nvSpPr>
        <p:spPr>
          <a:xfrm>
            <a:off x="675617" y="1963347"/>
            <a:ext cx="3896383"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Aptos" panose="020B0004020202020204" pitchFamily="34" charset="0"/>
                <a:cs typeface="Times New Roman" panose="02020603050405020304" pitchFamily="18" charset="0"/>
              </a:rPr>
              <a:t>Cholesterol regulates membrane flexibility. </a:t>
            </a:r>
          </a:p>
          <a:p>
            <a:endParaRPr lang="en-US" sz="1200" b="1" dirty="0">
              <a:latin typeface="Aptos" panose="020B0004020202020204" pitchFamily="34" charset="0"/>
              <a:cs typeface="Times New Roman" panose="02020603050405020304" pitchFamily="18" charset="0"/>
            </a:endParaRPr>
          </a:p>
          <a:p>
            <a:r>
              <a:rPr lang="en-US" sz="2000" b="1" dirty="0">
                <a:latin typeface="Aptos" panose="020B0004020202020204" pitchFamily="34" charset="0"/>
                <a:cs typeface="Times New Roman" panose="02020603050405020304" pitchFamily="18" charset="0"/>
              </a:rPr>
              <a:t>Glycolipids communicate information about the cell.</a:t>
            </a:r>
          </a:p>
          <a:p>
            <a:endParaRPr lang="en-US" sz="1200" b="1" dirty="0">
              <a:latin typeface="Aptos" panose="020B0004020202020204" pitchFamily="34" charset="0"/>
              <a:cs typeface="Times New Roman" panose="02020603050405020304" pitchFamily="18" charset="0"/>
            </a:endParaRPr>
          </a:p>
          <a:p>
            <a:r>
              <a:rPr lang="en-US" sz="2000" b="1" dirty="0">
                <a:latin typeface="Aptos" panose="020B0004020202020204" pitchFamily="34" charset="0"/>
                <a:cs typeface="Times New Roman" panose="02020603050405020304" pitchFamily="18" charset="0"/>
              </a:rPr>
              <a:t>Peripheral proteins aid in shape, binding, and communication.</a:t>
            </a:r>
          </a:p>
          <a:p>
            <a:endParaRPr lang="en-US" sz="1200" dirty="0">
              <a:latin typeface="Aptos" panose="020B0004020202020204" pitchFamily="34" charset="0"/>
              <a:cs typeface="Times New Roman" panose="02020603050405020304" pitchFamily="18" charset="0"/>
            </a:endParaRPr>
          </a:p>
          <a:p>
            <a:r>
              <a:rPr lang="en-US" sz="2000" dirty="0">
                <a:latin typeface="Aptos" panose="020B0004020202020204" pitchFamily="34" charset="0"/>
                <a:cs typeface="Times New Roman" panose="02020603050405020304" pitchFamily="18" charset="0"/>
              </a:rPr>
              <a:t>Add these to columns in your chart and make notes about if/how this applies to each of your identified cell types. </a:t>
            </a:r>
          </a:p>
          <a:p>
            <a:endParaRPr lang="en-US" b="1" i="1" dirty="0">
              <a:solidFill>
                <a:srgbClr val="1CA64A"/>
              </a:solidFill>
              <a:latin typeface="Aptos" panose="020B0004020202020204" pitchFamily="34" charset="0"/>
              <a:cs typeface="Times New Roman" panose="02020603050405020304" pitchFamily="18" charset="0"/>
            </a:endParaRPr>
          </a:p>
          <a:p>
            <a:endParaRPr lang="en-US" i="0" dirty="0">
              <a:latin typeface="Aptos" panose="020B0004020202020204" pitchFamily="34" charset="0"/>
              <a:cs typeface="Times New Roman" panose="02020603050405020304" pitchFamily="18" charset="0"/>
            </a:endParaRPr>
          </a:p>
        </p:txBody>
      </p:sp>
      <p:sp>
        <p:nvSpPr>
          <p:cNvPr id="5" name="Title 1">
            <a:extLst>
              <a:ext uri="{FF2B5EF4-FFF2-40B4-BE49-F238E27FC236}">
                <a16:creationId xmlns:a16="http://schemas.microsoft.com/office/drawing/2014/main" id="{D1B0A1F0-6A7C-4E04-08E1-887FCFF54E99}"/>
              </a:ext>
            </a:extLst>
          </p:cNvPr>
          <p:cNvSpPr txBox="1">
            <a:spLocks/>
          </p:cNvSpPr>
          <p:nvPr/>
        </p:nvSpPr>
        <p:spPr>
          <a:xfrm>
            <a:off x="549511" y="52155"/>
            <a:ext cx="9961597"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Cell Membrane Functions</a:t>
            </a:r>
            <a:endParaRPr lang="en-US" sz="4000" b="1" dirty="0">
              <a:solidFill>
                <a:schemeClr val="bg1"/>
              </a:solidFill>
              <a:latin typeface="+mn-lt"/>
              <a:ea typeface="HGSoeiKakugothicUB"/>
              <a:cs typeface="Myanmar Text"/>
            </a:endParaRPr>
          </a:p>
        </p:txBody>
      </p:sp>
      <p:pic>
        <p:nvPicPr>
          <p:cNvPr id="2" name="Picture 5" descr="A purple pencil in a white circle&#10;&#10;Description automatically generated">
            <a:extLst>
              <a:ext uri="{FF2B5EF4-FFF2-40B4-BE49-F238E27FC236}">
                <a16:creationId xmlns:a16="http://schemas.microsoft.com/office/drawing/2014/main" id="{495280D1-DF51-69CE-1F1C-4117F49A43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B7F6689B-4803-2306-DE8B-5537C02765D8}"/>
              </a:ext>
            </a:extLst>
          </p:cNvPr>
          <p:cNvPicPr>
            <a:picLocks noChangeAspect="1"/>
          </p:cNvPicPr>
          <p:nvPr/>
        </p:nvPicPr>
        <p:blipFill>
          <a:blip r:embed="rId6"/>
          <a:stretch>
            <a:fillRect/>
          </a:stretch>
        </p:blipFill>
        <p:spPr>
          <a:xfrm>
            <a:off x="4681607" y="1608402"/>
            <a:ext cx="6295636" cy="4774314"/>
          </a:xfrm>
          <a:prstGeom prst="rect">
            <a:avLst/>
          </a:prstGeom>
        </p:spPr>
      </p:pic>
      <p:graphicFrame>
        <p:nvGraphicFramePr>
          <p:cNvPr id="12" name="Table 11">
            <a:extLst>
              <a:ext uri="{FF2B5EF4-FFF2-40B4-BE49-F238E27FC236}">
                <a16:creationId xmlns:a16="http://schemas.microsoft.com/office/drawing/2014/main" id="{F3709148-D69B-FC41-7768-4F5025CE4DE7}"/>
              </a:ext>
            </a:extLst>
          </p:cNvPr>
          <p:cNvGraphicFramePr>
            <a:graphicFrameLocks noGrp="1"/>
          </p:cNvGraphicFramePr>
          <p:nvPr>
            <p:extLst>
              <p:ext uri="{D42A27DB-BD31-4B8C-83A1-F6EECF244321}">
                <p14:modId xmlns:p14="http://schemas.microsoft.com/office/powerpoint/2010/main" val="1571005628"/>
              </p:ext>
            </p:extLst>
          </p:nvPr>
        </p:nvGraphicFramePr>
        <p:xfrm>
          <a:off x="5207443" y="2412826"/>
          <a:ext cx="5373691" cy="3321805"/>
        </p:xfrm>
        <a:graphic>
          <a:graphicData uri="http://schemas.openxmlformats.org/drawingml/2006/table">
            <a:tbl>
              <a:tblPr firstRow="1">
                <a:tableStyleId>{073A0DAA-6AF3-43AB-8588-CEC1D06C72B9}</a:tableStyleId>
              </a:tblPr>
              <a:tblGrid>
                <a:gridCol w="786353">
                  <a:extLst>
                    <a:ext uri="{9D8B030D-6E8A-4147-A177-3AD203B41FA5}">
                      <a16:colId xmlns:a16="http://schemas.microsoft.com/office/drawing/2014/main" val="1855409307"/>
                    </a:ext>
                  </a:extLst>
                </a:gridCol>
                <a:gridCol w="1250888">
                  <a:extLst>
                    <a:ext uri="{9D8B030D-6E8A-4147-A177-3AD203B41FA5}">
                      <a16:colId xmlns:a16="http://schemas.microsoft.com/office/drawing/2014/main" val="2781662262"/>
                    </a:ext>
                  </a:extLst>
                </a:gridCol>
                <a:gridCol w="556075">
                  <a:extLst>
                    <a:ext uri="{9D8B030D-6E8A-4147-A177-3AD203B41FA5}">
                      <a16:colId xmlns:a16="http://schemas.microsoft.com/office/drawing/2014/main" val="1210147344"/>
                    </a:ext>
                  </a:extLst>
                </a:gridCol>
                <a:gridCol w="556075">
                  <a:extLst>
                    <a:ext uri="{9D8B030D-6E8A-4147-A177-3AD203B41FA5}">
                      <a16:colId xmlns:a16="http://schemas.microsoft.com/office/drawing/2014/main" val="2937090960"/>
                    </a:ext>
                  </a:extLst>
                </a:gridCol>
                <a:gridCol w="556075">
                  <a:extLst>
                    <a:ext uri="{9D8B030D-6E8A-4147-A177-3AD203B41FA5}">
                      <a16:colId xmlns:a16="http://schemas.microsoft.com/office/drawing/2014/main" val="3536203128"/>
                    </a:ext>
                  </a:extLst>
                </a:gridCol>
                <a:gridCol w="556075">
                  <a:extLst>
                    <a:ext uri="{9D8B030D-6E8A-4147-A177-3AD203B41FA5}">
                      <a16:colId xmlns:a16="http://schemas.microsoft.com/office/drawing/2014/main" val="2860320163"/>
                    </a:ext>
                  </a:extLst>
                </a:gridCol>
                <a:gridCol w="556075">
                  <a:extLst>
                    <a:ext uri="{9D8B030D-6E8A-4147-A177-3AD203B41FA5}">
                      <a16:colId xmlns:a16="http://schemas.microsoft.com/office/drawing/2014/main" val="2477133461"/>
                    </a:ext>
                  </a:extLst>
                </a:gridCol>
                <a:gridCol w="556075">
                  <a:extLst>
                    <a:ext uri="{9D8B030D-6E8A-4147-A177-3AD203B41FA5}">
                      <a16:colId xmlns:a16="http://schemas.microsoft.com/office/drawing/2014/main" val="2202132236"/>
                    </a:ext>
                  </a:extLst>
                </a:gridCol>
              </a:tblGrid>
              <a:tr h="742105">
                <a:tc>
                  <a:txBody>
                    <a:bodyPr/>
                    <a:lstStyle/>
                    <a:p>
                      <a:r>
                        <a:rPr lang="en-US" sz="1700" b="1">
                          <a:solidFill>
                            <a:schemeClr val="tx1"/>
                          </a:solidFill>
                          <a:latin typeface="Ink Free" panose="03080402000500000000" pitchFamily="66" charset="0"/>
                        </a:rPr>
                        <a:t>Cell Type</a:t>
                      </a:r>
                      <a:endParaRPr lang="en-US" sz="1700" b="1" dirty="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700">
                          <a:solidFill>
                            <a:schemeClr val="tx1"/>
                          </a:solidFill>
                          <a:latin typeface="Ink Free" panose="03080402000500000000" pitchFamily="66" charset="0"/>
                        </a:rPr>
                        <a:t>Function</a:t>
                      </a: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1771518"/>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dirty="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1072113"/>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dirty="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2844216"/>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5680139"/>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759822"/>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6709747"/>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dirty="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7426436"/>
                  </a:ext>
                </a:extLst>
              </a:tr>
            </a:tbl>
          </a:graphicData>
        </a:graphic>
      </p:graphicFrame>
    </p:spTree>
    <p:extLst>
      <p:ext uri="{BB962C8B-B14F-4D97-AF65-F5344CB8AC3E}">
        <p14:creationId xmlns:p14="http://schemas.microsoft.com/office/powerpoint/2010/main" val="2586210269"/>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03F2EF9-DC10-72D7-93D4-F015F1608FF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C73C4E6-A3A1-FD8A-6D95-F0309337DFF9}"/>
              </a:ext>
            </a:extLst>
          </p:cNvPr>
          <p:cNvSpPr txBox="1">
            <a:spLocks/>
          </p:cNvSpPr>
          <p:nvPr/>
        </p:nvSpPr>
        <p:spPr>
          <a:xfrm>
            <a:off x="549509" y="41514"/>
            <a:ext cx="944301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Self-Healing Membranes</a:t>
            </a:r>
            <a:endParaRPr lang="en-US" sz="4000" b="1" dirty="0">
              <a:solidFill>
                <a:schemeClr val="bg1"/>
              </a:solidFill>
              <a:latin typeface="+mn-lt"/>
              <a:ea typeface="HGSoeiKakugothicUB"/>
              <a:cs typeface="Myanmar Text"/>
            </a:endParaRPr>
          </a:p>
        </p:txBody>
      </p:sp>
      <p:sp>
        <p:nvSpPr>
          <p:cNvPr id="5" name="TextBox 4">
            <a:extLst>
              <a:ext uri="{FF2B5EF4-FFF2-40B4-BE49-F238E27FC236}">
                <a16:creationId xmlns:a16="http://schemas.microsoft.com/office/drawing/2014/main" id="{11FCA332-CAB7-D0A2-43CA-EF8F3F39960C}"/>
              </a:ext>
            </a:extLst>
          </p:cNvPr>
          <p:cNvSpPr txBox="1"/>
          <p:nvPr/>
        </p:nvSpPr>
        <p:spPr>
          <a:xfrm>
            <a:off x="675617" y="1963347"/>
            <a:ext cx="3839233" cy="2554545"/>
          </a:xfrm>
          <a:prstGeom prst="rect">
            <a:avLst/>
          </a:prstGeom>
          <a:noFill/>
        </p:spPr>
        <p:txBody>
          <a:bodyPr wrap="square">
            <a:spAutoFit/>
          </a:bodyPr>
          <a:lstStyle/>
          <a:p>
            <a:pPr rtl="0"/>
            <a:r>
              <a:rPr lang="en-US" sz="2000" i="0" u="none" strike="noStrike" dirty="0">
                <a:effectLst/>
                <a:latin typeface="Aptos" panose="020B0004020202020204" pitchFamily="34" charset="0"/>
              </a:rPr>
              <a:t>Notice that there is a hole in the middle of your membrane model.</a:t>
            </a:r>
            <a:r>
              <a:rPr lang="en-US" sz="2000" b="1" i="0" u="none" strike="noStrike" dirty="0">
                <a:solidFill>
                  <a:srgbClr val="1CA64A"/>
                </a:solidFill>
                <a:effectLst/>
                <a:latin typeface="Aptos" panose="020B0004020202020204" pitchFamily="34" charset="0"/>
              </a:rPr>
              <a:t>  </a:t>
            </a:r>
          </a:p>
          <a:p>
            <a:pPr rtl="0"/>
            <a:endParaRPr lang="en-US" sz="2000" b="1" dirty="0">
              <a:solidFill>
                <a:srgbClr val="1CA64A"/>
              </a:solidFill>
              <a:latin typeface="Aptos" panose="020B0004020202020204" pitchFamily="34" charset="0"/>
            </a:endParaRPr>
          </a:p>
          <a:p>
            <a:pPr rtl="0"/>
            <a:r>
              <a:rPr lang="en-US" sz="2000" b="1" dirty="0">
                <a:latin typeface="Aptos" panose="020B0004020202020204" pitchFamily="34" charset="0"/>
              </a:rPr>
              <a:t>Remove the inserted piece. </a:t>
            </a:r>
          </a:p>
          <a:p>
            <a:pPr rtl="0"/>
            <a:endParaRPr lang="en-US" sz="2000" b="1" dirty="0">
              <a:solidFill>
                <a:srgbClr val="1CA64A"/>
              </a:solidFill>
              <a:latin typeface="Aptos" panose="020B0004020202020204" pitchFamily="34" charset="0"/>
            </a:endParaRPr>
          </a:p>
          <a:p>
            <a:pPr rtl="0"/>
            <a:endParaRPr lang="en-US" sz="2000" b="1" dirty="0">
              <a:solidFill>
                <a:srgbClr val="1CA64A"/>
              </a:solidFill>
              <a:effectLst/>
              <a:latin typeface="Aptos" panose="020B0004020202020204" pitchFamily="34" charset="0"/>
            </a:endParaRPr>
          </a:p>
          <a:p>
            <a:pPr rtl="0"/>
            <a:r>
              <a:rPr lang="en-US" sz="2000" b="1" dirty="0">
                <a:solidFill>
                  <a:srgbClr val="1CA64A"/>
                </a:solidFill>
                <a:effectLst/>
                <a:latin typeface="Aptos" panose="020B0004020202020204" pitchFamily="34" charset="0"/>
              </a:rPr>
              <a:t>How do you think a membrane could heal itself?</a:t>
            </a:r>
          </a:p>
        </p:txBody>
      </p:sp>
      <p:pic>
        <p:nvPicPr>
          <p:cNvPr id="7" name="Picture 6" descr="Icon&#10;&#10;Description automatically generated">
            <a:extLst>
              <a:ext uri="{FF2B5EF4-FFF2-40B4-BE49-F238E27FC236}">
                <a16:creationId xmlns:a16="http://schemas.microsoft.com/office/drawing/2014/main" id="{31690590-AEE9-CC24-D708-87B24DFED3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pic>
        <p:nvPicPr>
          <p:cNvPr id="4" name="Picture 3">
            <a:extLst>
              <a:ext uri="{FF2B5EF4-FFF2-40B4-BE49-F238E27FC236}">
                <a16:creationId xmlns:a16="http://schemas.microsoft.com/office/drawing/2014/main" id="{7BE277A0-0859-1B7D-8274-9831AFEFE20B}"/>
              </a:ext>
            </a:extLst>
          </p:cNvPr>
          <p:cNvPicPr>
            <a:picLocks noChangeAspect="1"/>
          </p:cNvPicPr>
          <p:nvPr/>
        </p:nvPicPr>
        <p:blipFill>
          <a:blip r:embed="rId6"/>
          <a:stretch>
            <a:fillRect/>
          </a:stretch>
        </p:blipFill>
        <p:spPr>
          <a:xfrm>
            <a:off x="4493897" y="1382825"/>
            <a:ext cx="6366510" cy="4959470"/>
          </a:xfrm>
          <a:prstGeom prst="rect">
            <a:avLst/>
          </a:prstGeom>
        </p:spPr>
      </p:pic>
    </p:spTree>
    <p:extLst>
      <p:ext uri="{BB962C8B-B14F-4D97-AF65-F5344CB8AC3E}">
        <p14:creationId xmlns:p14="http://schemas.microsoft.com/office/powerpoint/2010/main" val="4098541464"/>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A5E058C-3630-ED72-BD94-B95CAC6E04E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857D4E0-6604-04AC-6547-8C94B3A03870}"/>
              </a:ext>
            </a:extLst>
          </p:cNvPr>
          <p:cNvSpPr txBox="1">
            <a:spLocks/>
          </p:cNvSpPr>
          <p:nvPr/>
        </p:nvSpPr>
        <p:spPr>
          <a:xfrm>
            <a:off x="549511" y="41513"/>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Design a Biological Membrane</a:t>
            </a:r>
            <a:endParaRPr lang="en-US" sz="4000" b="1" dirty="0">
              <a:solidFill>
                <a:schemeClr val="bg1"/>
              </a:solidFill>
              <a:latin typeface="+mn-lt"/>
              <a:ea typeface="HGSoeiKakugothicUB"/>
              <a:cs typeface="Myanmar Text"/>
            </a:endParaRPr>
          </a:p>
        </p:txBody>
      </p:sp>
      <p:pic>
        <p:nvPicPr>
          <p:cNvPr id="2" name="Picture 1">
            <a:extLst>
              <a:ext uri="{FF2B5EF4-FFF2-40B4-BE49-F238E27FC236}">
                <a16:creationId xmlns:a16="http://schemas.microsoft.com/office/drawing/2014/main" id="{CC7B4CBB-420D-B9FC-F841-6B77D7145567}"/>
              </a:ext>
            </a:extLst>
          </p:cNvPr>
          <p:cNvPicPr>
            <a:picLocks noChangeAspect="1"/>
          </p:cNvPicPr>
          <p:nvPr/>
        </p:nvPicPr>
        <p:blipFill>
          <a:blip r:embed="rId5"/>
          <a:stretch>
            <a:fillRect/>
          </a:stretch>
        </p:blipFill>
        <p:spPr>
          <a:xfrm>
            <a:off x="2410883" y="3833045"/>
            <a:ext cx="7370234" cy="1986602"/>
          </a:xfrm>
          <a:prstGeom prst="rect">
            <a:avLst/>
          </a:prstGeom>
        </p:spPr>
      </p:pic>
      <p:sp>
        <p:nvSpPr>
          <p:cNvPr id="5" name="TextBox 4">
            <a:extLst>
              <a:ext uri="{FF2B5EF4-FFF2-40B4-BE49-F238E27FC236}">
                <a16:creationId xmlns:a16="http://schemas.microsoft.com/office/drawing/2014/main" id="{40049F43-904B-5FD7-1280-ABE091C99C41}"/>
              </a:ext>
            </a:extLst>
          </p:cNvPr>
          <p:cNvSpPr txBox="1"/>
          <p:nvPr/>
        </p:nvSpPr>
        <p:spPr>
          <a:xfrm>
            <a:off x="2410883" y="1894053"/>
            <a:ext cx="7370234" cy="1938992"/>
          </a:xfrm>
          <a:prstGeom prst="rect">
            <a:avLst/>
          </a:prstGeom>
          <a:noFill/>
        </p:spPr>
        <p:txBody>
          <a:bodyPr wrap="square">
            <a:spAutoFit/>
          </a:bodyPr>
          <a:lstStyle/>
          <a:p>
            <a:pPr rtl="0"/>
            <a:r>
              <a:rPr lang="en-US" sz="2000" b="1" i="0" u="none" strike="noStrike" dirty="0">
                <a:effectLst/>
                <a:latin typeface="Aptos" panose="020B0004020202020204" pitchFamily="34" charset="0"/>
              </a:rPr>
              <a:t>Design your own biological membrane by adding structures of your choice from the parts provided. </a:t>
            </a:r>
          </a:p>
          <a:p>
            <a:pPr rtl="0"/>
            <a:endParaRPr lang="en-US" sz="2000" b="1" dirty="0">
              <a:latin typeface="Aptos" panose="020B0004020202020204" pitchFamily="34" charset="0"/>
            </a:endParaRPr>
          </a:p>
          <a:p>
            <a:pPr rtl="0"/>
            <a:r>
              <a:rPr lang="en-US" sz="2000" i="0" u="none" strike="noStrike" dirty="0">
                <a:effectLst/>
                <a:latin typeface="Aptos" panose="020B0004020202020204" pitchFamily="34" charset="0"/>
              </a:rPr>
              <a:t>As you add parts to the membrane, remember that each structure supports a specific function.  </a:t>
            </a:r>
          </a:p>
          <a:p>
            <a:pPr rtl="0"/>
            <a:endParaRPr lang="en-US" sz="2000" b="1" dirty="0">
              <a:solidFill>
                <a:srgbClr val="1CA64A"/>
              </a:solidFill>
            </a:endParaRPr>
          </a:p>
        </p:txBody>
      </p:sp>
      <p:pic>
        <p:nvPicPr>
          <p:cNvPr id="3" name="Picture 2">
            <a:extLst>
              <a:ext uri="{FF2B5EF4-FFF2-40B4-BE49-F238E27FC236}">
                <a16:creationId xmlns:a16="http://schemas.microsoft.com/office/drawing/2014/main" id="{8CD9F284-6C1B-1D82-C842-7E3FA4523E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24123"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0991975"/>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D9506FE4-A009-CCB7-AE53-603804C0DB5F}"/>
            </a:ext>
          </a:extLst>
        </p:cNvPr>
        <p:cNvGrpSpPr/>
        <p:nvPr/>
      </p:nvGrpSpPr>
      <p:grpSpPr>
        <a:xfrm>
          <a:off x="0" y="0"/>
          <a:ext cx="0" cy="0"/>
          <a:chOff x="0" y="0"/>
          <a:chExt cx="0" cy="0"/>
        </a:xfrm>
      </p:grpSpPr>
      <p:sp>
        <p:nvSpPr>
          <p:cNvPr id="5" name="Footer Placeholder 1">
            <a:extLst>
              <a:ext uri="{FF2B5EF4-FFF2-40B4-BE49-F238E27FC236}">
                <a16:creationId xmlns:a16="http://schemas.microsoft.com/office/drawing/2014/main" id="{2FD88329-DC8C-3728-7E43-FE568309CA4E}"/>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4" name="TextBox 3">
            <a:extLst>
              <a:ext uri="{FF2B5EF4-FFF2-40B4-BE49-F238E27FC236}">
                <a16:creationId xmlns:a16="http://schemas.microsoft.com/office/drawing/2014/main" id="{8509D52E-B82F-1D56-FCD9-666AFC6E823F}"/>
              </a:ext>
            </a:extLst>
          </p:cNvPr>
          <p:cNvSpPr txBox="1"/>
          <p:nvPr/>
        </p:nvSpPr>
        <p:spPr>
          <a:xfrm>
            <a:off x="671332" y="96432"/>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Part 1 Introducing Cells </a:t>
            </a:r>
            <a:endParaRPr lang="en-US" sz="4000">
              <a:solidFill>
                <a:schemeClr val="bg1"/>
              </a:solidFill>
              <a:cs typeface="Myanmar Text"/>
            </a:endParaRPr>
          </a:p>
        </p:txBody>
      </p:sp>
      <p:sp>
        <p:nvSpPr>
          <p:cNvPr id="2" name="TextBox 1">
            <a:extLst>
              <a:ext uri="{FF2B5EF4-FFF2-40B4-BE49-F238E27FC236}">
                <a16:creationId xmlns:a16="http://schemas.microsoft.com/office/drawing/2014/main" id="{63411E05-6D24-F8AB-108B-740A8DA42A3E}"/>
              </a:ext>
            </a:extLst>
          </p:cNvPr>
          <p:cNvSpPr txBox="1"/>
          <p:nvPr/>
        </p:nvSpPr>
        <p:spPr>
          <a:xfrm>
            <a:off x="822162" y="1149414"/>
            <a:ext cx="7331237" cy="4724368"/>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0" i="0" u="none" strike="noStrike" dirty="0">
                <a:solidFill>
                  <a:srgbClr val="000000"/>
                </a:solidFill>
                <a:effectLst/>
              </a:rPr>
              <a:t>A cell is the basic unit of life.  All cells share certain common features because being alive has certain predictable characteristics and needs.  A whole human is made up of around 200 different types of cells</a:t>
            </a:r>
            <a:r>
              <a:rPr lang="en-US" sz="1600" dirty="0">
                <a:solidFill>
                  <a:srgbClr val="000000"/>
                </a:solidFill>
              </a:rPr>
              <a:t> </a:t>
            </a:r>
            <a:r>
              <a:rPr lang="en-US" sz="1600" b="0" i="0" u="none" strike="noStrike" dirty="0">
                <a:solidFill>
                  <a:srgbClr val="000000"/>
                </a:solidFill>
                <a:effectLst/>
              </a:rPr>
              <a:t>– that vary in their shapes, sizes and functions.  Circuits of nerves send signals across the body.   Within a single organ, your cells have specific functions.  Some cells in your pancreas secrete digestive enzymes at just the right time, others respond to changes in blood sugar by processing incoming messages and sending signals to adjust in real time.   </a:t>
            </a:r>
            <a:endParaRPr lang="en-US" sz="1600" b="0" dirty="0">
              <a:effectLst/>
            </a:endParaRPr>
          </a:p>
          <a:p>
            <a:br>
              <a:rPr lang="en-US" sz="1600" b="0" dirty="0">
                <a:effectLst/>
              </a:rPr>
            </a:br>
            <a:r>
              <a:rPr lang="en-US" sz="1600" b="0" i="0" u="none" strike="noStrike" dirty="0">
                <a:solidFill>
                  <a:srgbClr val="000000"/>
                </a:solidFill>
                <a:effectLst/>
              </a:rPr>
              <a:t>What is the weirdest cell known?   Perhaps it is the giant amoeba (</a:t>
            </a:r>
            <a:r>
              <a:rPr lang="en-US" sz="1600" b="0" i="1" u="none" strike="noStrike" dirty="0">
                <a:solidFill>
                  <a:srgbClr val="000000"/>
                </a:solidFill>
                <a:effectLst/>
              </a:rPr>
              <a:t>Amoeba proteus</a:t>
            </a:r>
            <a:r>
              <a:rPr lang="en-US" sz="1600" b="0" i="0" u="none" strike="noStrike" dirty="0">
                <a:solidFill>
                  <a:srgbClr val="000000"/>
                </a:solidFill>
                <a:effectLst/>
              </a:rPr>
              <a:t>).   This organism spends its whole life as a single cell that can grow large enough to be seen without a microscope (around a millimeter</a:t>
            </a:r>
            <a:r>
              <a:rPr lang="en-US" sz="1600" dirty="0">
                <a:solidFill>
                  <a:srgbClr val="000000"/>
                </a:solidFill>
              </a:rPr>
              <a:t> </a:t>
            </a:r>
            <a:r>
              <a:rPr lang="en-US" sz="1600" b="0" i="0" u="none" strike="noStrike" dirty="0">
                <a:solidFill>
                  <a:srgbClr val="000000"/>
                </a:solidFill>
                <a:effectLst/>
              </a:rPr>
              <a:t>–</a:t>
            </a:r>
            <a:r>
              <a:rPr lang="en-US" sz="1600" dirty="0">
                <a:solidFill>
                  <a:srgbClr val="000000"/>
                </a:solidFill>
              </a:rPr>
              <a:t> </a:t>
            </a:r>
            <a:r>
              <a:rPr lang="en-US" sz="1600" b="0" i="0" u="none" strike="noStrike" dirty="0">
                <a:solidFill>
                  <a:srgbClr val="000000"/>
                </a:solidFill>
                <a:effectLst/>
              </a:rPr>
              <a:t>the smallest metric division on a ruler).  It doesn’t really have a shape because it is a shapeshifter.  It can send extensions in all directions at the same time, or in a single direction, as it crawls across surfaces toward prey or away from danger.   How does this giant cell sense and respond to its environment?  The answer lies in the stretchy covering that surrounds its </a:t>
            </a:r>
            <a:r>
              <a:rPr lang="en-US" sz="1600" b="0" i="0" u="none" strike="noStrike" dirty="0" err="1">
                <a:solidFill>
                  <a:srgbClr val="000000"/>
                </a:solidFill>
                <a:effectLst/>
              </a:rPr>
              <a:t>liquidy</a:t>
            </a:r>
            <a:r>
              <a:rPr lang="en-US" sz="1600" b="0" i="0" u="none" strike="noStrike" dirty="0">
                <a:solidFill>
                  <a:srgbClr val="000000"/>
                </a:solidFill>
                <a:effectLst/>
              </a:rPr>
              <a:t> interior.   </a:t>
            </a:r>
            <a:endParaRPr lang="en-US" sz="1600" b="0" dirty="0">
              <a:effectLst/>
            </a:endParaRPr>
          </a:p>
          <a:p>
            <a:endParaRPr lang="en-US" baseline="30000" dirty="0">
              <a:solidFill>
                <a:srgbClr val="000000"/>
              </a:solidFill>
              <a:cs typeface="Calibri" panose="020F0502020204030204"/>
            </a:endParaRPr>
          </a:p>
          <a:p>
            <a:pPr>
              <a:spcAft>
                <a:spcPts val="601"/>
              </a:spcAft>
            </a:pPr>
            <a:endParaRPr lang="en-US" sz="1400" b="1" dirty="0">
              <a:solidFill>
                <a:srgbClr val="000000"/>
              </a:solidFill>
              <a:cs typeface="Myanmar Text" panose="020B0502040204020203" pitchFamily="34" charset="0"/>
            </a:endParaRPr>
          </a:p>
          <a:p>
            <a:pPr>
              <a:spcAft>
                <a:spcPts val="601"/>
              </a:spcAft>
            </a:pPr>
            <a:endParaRPr lang="en-US" sz="1400" dirty="0">
              <a:solidFill>
                <a:srgbClr val="000000"/>
              </a:solidFill>
              <a:cs typeface="Myanmar Text" panose="020B0502040204020203" pitchFamily="34" charset="0"/>
            </a:endParaRPr>
          </a:p>
        </p:txBody>
      </p:sp>
      <p:pic>
        <p:nvPicPr>
          <p:cNvPr id="6" name="Picture 5">
            <a:extLst>
              <a:ext uri="{FF2B5EF4-FFF2-40B4-BE49-F238E27FC236}">
                <a16:creationId xmlns:a16="http://schemas.microsoft.com/office/drawing/2014/main" id="{66CAC3BF-C15E-C346-7D27-EE0EA5AC0F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1911" b="3"/>
          <a:stretch/>
        </p:blipFill>
        <p:spPr bwMode="auto">
          <a:xfrm>
            <a:off x="8558373" y="1247674"/>
            <a:ext cx="3112331" cy="410729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955418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8C7DF296-7E99-5455-3239-166CC190329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94D51DC-F80D-BA2E-4D7E-EF6AF8C5B49F}"/>
              </a:ext>
            </a:extLst>
          </p:cNvPr>
          <p:cNvSpPr txBox="1">
            <a:spLocks/>
          </p:cNvSpPr>
          <p:nvPr/>
        </p:nvSpPr>
        <p:spPr>
          <a:xfrm>
            <a:off x="549511" y="41514"/>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Your Membrane</a:t>
            </a:r>
            <a:endParaRPr lang="en-US" sz="4000" b="1" dirty="0">
              <a:solidFill>
                <a:schemeClr val="bg1"/>
              </a:solidFill>
              <a:latin typeface="+mn-lt"/>
              <a:ea typeface="HGSoeiKakugothicUB"/>
              <a:cs typeface="Myanmar Text"/>
            </a:endParaRPr>
          </a:p>
        </p:txBody>
      </p:sp>
      <p:pic>
        <p:nvPicPr>
          <p:cNvPr id="2" name="Picture 1">
            <a:extLst>
              <a:ext uri="{FF2B5EF4-FFF2-40B4-BE49-F238E27FC236}">
                <a16:creationId xmlns:a16="http://schemas.microsoft.com/office/drawing/2014/main" id="{D756C604-53A8-7632-9E97-E7BF0A9B8211}"/>
              </a:ext>
            </a:extLst>
          </p:cNvPr>
          <p:cNvPicPr>
            <a:picLocks noChangeAspect="1"/>
          </p:cNvPicPr>
          <p:nvPr/>
        </p:nvPicPr>
        <p:blipFill>
          <a:blip r:embed="rId5"/>
          <a:stretch>
            <a:fillRect/>
          </a:stretch>
        </p:blipFill>
        <p:spPr>
          <a:xfrm>
            <a:off x="675616" y="4254453"/>
            <a:ext cx="5558335" cy="1498215"/>
          </a:xfrm>
          <a:prstGeom prst="rect">
            <a:avLst/>
          </a:prstGeom>
        </p:spPr>
      </p:pic>
      <p:sp>
        <p:nvSpPr>
          <p:cNvPr id="5" name="TextBox 4">
            <a:extLst>
              <a:ext uri="{FF2B5EF4-FFF2-40B4-BE49-F238E27FC236}">
                <a16:creationId xmlns:a16="http://schemas.microsoft.com/office/drawing/2014/main" id="{CA2D86DF-A2BD-8C8D-D758-EB6F5C1A793B}"/>
              </a:ext>
            </a:extLst>
          </p:cNvPr>
          <p:cNvSpPr txBox="1"/>
          <p:nvPr/>
        </p:nvSpPr>
        <p:spPr>
          <a:xfrm>
            <a:off x="675617" y="1986470"/>
            <a:ext cx="5558335" cy="1631216"/>
          </a:xfrm>
          <a:prstGeom prst="rect">
            <a:avLst/>
          </a:prstGeom>
          <a:noFill/>
        </p:spPr>
        <p:txBody>
          <a:bodyPr wrap="square">
            <a:spAutoFit/>
          </a:bodyPr>
          <a:lstStyle/>
          <a:p>
            <a:pPr rtl="0"/>
            <a:r>
              <a:rPr lang="en-US" sz="2000" b="1" i="0" u="none" strike="noStrike" dirty="0">
                <a:solidFill>
                  <a:srgbClr val="1CA64A"/>
                </a:solidFill>
                <a:effectLst/>
              </a:rPr>
              <a:t>What kind of cell did you model?</a:t>
            </a:r>
          </a:p>
          <a:p>
            <a:pPr rtl="0"/>
            <a:endParaRPr lang="en-US" sz="2000" b="1" i="0" u="none" strike="noStrike" dirty="0">
              <a:effectLst/>
            </a:endParaRPr>
          </a:p>
          <a:p>
            <a:pPr rtl="0"/>
            <a:r>
              <a:rPr lang="en-US" sz="2000" b="1" i="0" u="none" strike="noStrike" dirty="0">
                <a:effectLst/>
              </a:rPr>
              <a:t>In your notebook, identify a type of cell your model could represent. List the features you added to your model that support the cell function. </a:t>
            </a:r>
          </a:p>
        </p:txBody>
      </p:sp>
      <p:pic>
        <p:nvPicPr>
          <p:cNvPr id="8" name="Picture 5" descr="A purple pencil in a white circle&#10;&#10;Description automatically generated">
            <a:extLst>
              <a:ext uri="{FF2B5EF4-FFF2-40B4-BE49-F238E27FC236}">
                <a16:creationId xmlns:a16="http://schemas.microsoft.com/office/drawing/2014/main" id="{E09BEFE0-8669-5BC4-1127-57E72D1A0D7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9391C3BB-765E-8617-9A27-2DB1F4490CAA}"/>
              </a:ext>
            </a:extLst>
          </p:cNvPr>
          <p:cNvPicPr>
            <a:picLocks noChangeAspect="1"/>
          </p:cNvPicPr>
          <p:nvPr/>
        </p:nvPicPr>
        <p:blipFill>
          <a:blip r:embed="rId7"/>
          <a:srcRect l="27424"/>
          <a:stretch/>
        </p:blipFill>
        <p:spPr>
          <a:xfrm rot="16200000">
            <a:off x="6792385" y="2007895"/>
            <a:ext cx="4743605" cy="4956607"/>
          </a:xfrm>
          <a:prstGeom prst="rect">
            <a:avLst/>
          </a:prstGeom>
        </p:spPr>
      </p:pic>
    </p:spTree>
    <p:extLst>
      <p:ext uri="{BB962C8B-B14F-4D97-AF65-F5344CB8AC3E}">
        <p14:creationId xmlns:p14="http://schemas.microsoft.com/office/powerpoint/2010/main" val="2876084276"/>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561F5547-6AC3-9958-8FC0-12391BFEB13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E44DAB7-95E8-01D2-A0E9-6CCD80759C66}"/>
              </a:ext>
            </a:extLst>
          </p:cNvPr>
          <p:cNvSpPr txBox="1"/>
          <p:nvPr/>
        </p:nvSpPr>
        <p:spPr>
          <a:xfrm>
            <a:off x="675617" y="1986470"/>
            <a:ext cx="5513135" cy="38779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2800" b="1" i="0" u="none" strike="noStrike" dirty="0">
                <a:effectLst/>
                <a:latin typeface="Aptos" panose="020B0004020202020204" pitchFamily="34" charset="0"/>
                <a:cs typeface="Calibri" panose="020F0502020204030204" pitchFamily="34" charset="0"/>
              </a:rPr>
              <a:t>Share and Compare</a:t>
            </a:r>
          </a:p>
          <a:p>
            <a:pPr rtl="0"/>
            <a:endParaRPr lang="en-US" sz="2000" b="1" dirty="0">
              <a:solidFill>
                <a:srgbClr val="1CA64A"/>
              </a:solidFill>
              <a:latin typeface="Aptos" panose="020B0004020202020204" pitchFamily="34" charset="0"/>
              <a:cs typeface="Calibri" panose="020F0502020204030204" pitchFamily="34" charset="0"/>
            </a:endParaRPr>
          </a:p>
          <a:p>
            <a:pPr rtl="0"/>
            <a:r>
              <a:rPr lang="en-US" sz="2000" i="0" u="none" strike="noStrike" dirty="0">
                <a:effectLst/>
                <a:latin typeface="Aptos" panose="020B0004020202020204" pitchFamily="34" charset="0"/>
                <a:cs typeface="Calibri" panose="020F0502020204030204" pitchFamily="34" charset="0"/>
              </a:rPr>
              <a:t>Carefully </a:t>
            </a:r>
            <a:r>
              <a:rPr lang="en-US" sz="2000" b="1" i="0" u="none" strike="noStrike" dirty="0">
                <a:effectLst/>
                <a:latin typeface="Aptos" panose="020B0004020202020204" pitchFamily="34" charset="0"/>
                <a:cs typeface="Calibri" panose="020F0502020204030204" pitchFamily="34" charset="0"/>
              </a:rPr>
              <a:t>bring your model to a different partner group </a:t>
            </a:r>
            <a:r>
              <a:rPr lang="en-US" sz="2000" i="0" u="none" strike="noStrike" dirty="0">
                <a:effectLst/>
                <a:latin typeface="Aptos" panose="020B0004020202020204" pitchFamily="34" charset="0"/>
                <a:cs typeface="Calibri" panose="020F0502020204030204" pitchFamily="34" charset="0"/>
              </a:rPr>
              <a:t>and compare the structures.</a:t>
            </a:r>
          </a:p>
          <a:p>
            <a:pPr rtl="0"/>
            <a:r>
              <a:rPr lang="en-US" sz="2000" dirty="0">
                <a:latin typeface="Aptos" panose="020B0004020202020204" pitchFamily="34" charset="0"/>
                <a:cs typeface="Calibri" panose="020F0502020204030204" pitchFamily="34" charset="0"/>
              </a:rPr>
              <a:t>Discuss the following:</a:t>
            </a:r>
            <a:r>
              <a:rPr lang="en-US" sz="2000" i="0" u="none" strike="noStrike" dirty="0">
                <a:effectLst/>
                <a:latin typeface="Aptos" panose="020B0004020202020204" pitchFamily="34" charset="0"/>
                <a:cs typeface="Calibri" panose="020F0502020204030204" pitchFamily="34" charset="0"/>
              </a:rPr>
              <a:t> </a:t>
            </a:r>
            <a:r>
              <a:rPr lang="en-US" sz="2000" b="1" i="0" u="none" strike="noStrike" dirty="0">
                <a:effectLst/>
                <a:latin typeface="Aptos" panose="020B0004020202020204" pitchFamily="34" charset="0"/>
                <a:cs typeface="Calibri" panose="020F0502020204030204" pitchFamily="34" charset="0"/>
              </a:rPr>
              <a:t>  </a:t>
            </a:r>
            <a:r>
              <a:rPr lang="en-US" sz="2000" b="1" i="0" u="none" strike="noStrike" dirty="0">
                <a:solidFill>
                  <a:srgbClr val="1CA64A"/>
                </a:solidFill>
                <a:effectLst/>
                <a:latin typeface="Aptos" panose="020B0004020202020204" pitchFamily="34" charset="0"/>
                <a:cs typeface="Calibri" panose="020F0502020204030204" pitchFamily="34" charset="0"/>
              </a:rPr>
              <a:t> </a:t>
            </a:r>
            <a:endParaRPr lang="en-US" sz="2000" b="1" dirty="0">
              <a:solidFill>
                <a:srgbClr val="1CA64A"/>
              </a:solidFill>
              <a:effectLst/>
              <a:latin typeface="Aptos" panose="020B0004020202020204" pitchFamily="34" charset="0"/>
              <a:cs typeface="Calibri" panose="020F0502020204030204" pitchFamily="34" charset="0"/>
            </a:endParaRPr>
          </a:p>
          <a:p>
            <a:pPr rtl="0"/>
            <a:br>
              <a:rPr lang="en-US" sz="2000" b="1" dirty="0">
                <a:solidFill>
                  <a:srgbClr val="1CA64A"/>
                </a:solidFill>
                <a:effectLst/>
                <a:latin typeface="Aptos" panose="020B0004020202020204" pitchFamily="34" charset="0"/>
                <a:cs typeface="Calibri" panose="020F0502020204030204" pitchFamily="34" charset="0"/>
              </a:rPr>
            </a:br>
            <a:r>
              <a:rPr lang="en-US" sz="2000" b="1" i="0" u="none" strike="noStrike" dirty="0">
                <a:solidFill>
                  <a:srgbClr val="1CA64A"/>
                </a:solidFill>
                <a:effectLst/>
                <a:latin typeface="Aptos" panose="020B0004020202020204" pitchFamily="34" charset="0"/>
                <a:cs typeface="Calibri" panose="020F0502020204030204" pitchFamily="34" charset="0"/>
              </a:rPr>
              <a:t>Did you use the same parts in your models?  </a:t>
            </a:r>
            <a:endParaRPr lang="en-US" sz="2000" b="1" dirty="0">
              <a:solidFill>
                <a:srgbClr val="1CA64A"/>
              </a:solidFill>
              <a:latin typeface="Aptos" panose="020B0004020202020204" pitchFamily="34" charset="0"/>
              <a:cs typeface="Calibri" panose="020F0502020204030204" pitchFamily="34" charset="0"/>
            </a:endParaRPr>
          </a:p>
          <a:p>
            <a:pPr rtl="0"/>
            <a:endParaRPr lang="en-US" sz="2000" b="1" i="0" u="none" strike="noStrike" dirty="0">
              <a:solidFill>
                <a:srgbClr val="1CA64A"/>
              </a:solidFill>
              <a:effectLst/>
              <a:latin typeface="Aptos" panose="020B0004020202020204" pitchFamily="34" charset="0"/>
              <a:cs typeface="Calibri" panose="020F0502020204030204" pitchFamily="34" charset="0"/>
            </a:endParaRPr>
          </a:p>
          <a:p>
            <a:pPr rtl="0"/>
            <a:r>
              <a:rPr lang="en-US" sz="2000" b="1" i="0" u="none" strike="noStrike" dirty="0">
                <a:solidFill>
                  <a:srgbClr val="1CA64A"/>
                </a:solidFill>
                <a:effectLst/>
                <a:latin typeface="Aptos" panose="020B0004020202020204" pitchFamily="34" charset="0"/>
                <a:cs typeface="Calibri" panose="020F0502020204030204" pitchFamily="34" charset="0"/>
              </a:rPr>
              <a:t>Were the same pieces used but put in a different place? </a:t>
            </a:r>
            <a:r>
              <a:rPr lang="en-US" sz="2000" b="1" dirty="0">
                <a:solidFill>
                  <a:srgbClr val="1CA64A"/>
                </a:solidFill>
                <a:latin typeface="Aptos" panose="020B0004020202020204" pitchFamily="34" charset="0"/>
                <a:cs typeface="Calibri" panose="020F0502020204030204" pitchFamily="34" charset="0"/>
              </a:rPr>
              <a:t>I</a:t>
            </a:r>
            <a:r>
              <a:rPr lang="en-US" sz="2000" b="1" i="0" u="none" strike="noStrike" dirty="0">
                <a:solidFill>
                  <a:srgbClr val="1CA64A"/>
                </a:solidFill>
                <a:effectLst/>
                <a:latin typeface="Aptos" panose="020B0004020202020204" pitchFamily="34" charset="0"/>
                <a:cs typeface="Calibri" panose="020F0502020204030204" pitchFamily="34" charset="0"/>
              </a:rPr>
              <a:t>f so, do you think this would affect how your membrane functions?</a:t>
            </a:r>
            <a:br>
              <a:rPr lang="en-US" dirty="0"/>
            </a:br>
            <a:endParaRPr lang="en-US" b="0" dirty="0">
              <a:effectLst/>
            </a:endParaRPr>
          </a:p>
        </p:txBody>
      </p:sp>
      <p:sp>
        <p:nvSpPr>
          <p:cNvPr id="6" name="Title 1">
            <a:extLst>
              <a:ext uri="{FF2B5EF4-FFF2-40B4-BE49-F238E27FC236}">
                <a16:creationId xmlns:a16="http://schemas.microsoft.com/office/drawing/2014/main" id="{F3AD9C16-EAAA-19C9-C42D-FDD5412A4DCD}"/>
              </a:ext>
            </a:extLst>
          </p:cNvPr>
          <p:cNvSpPr txBox="1">
            <a:spLocks/>
          </p:cNvSpPr>
          <p:nvPr/>
        </p:nvSpPr>
        <p:spPr>
          <a:xfrm>
            <a:off x="549511" y="41514"/>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Membrane Gallery</a:t>
            </a:r>
          </a:p>
        </p:txBody>
      </p:sp>
      <p:pic>
        <p:nvPicPr>
          <p:cNvPr id="4" name="Picture 3" descr="Icon&#10;&#10;Description automatically generated">
            <a:extLst>
              <a:ext uri="{FF2B5EF4-FFF2-40B4-BE49-F238E27FC236}">
                <a16:creationId xmlns:a16="http://schemas.microsoft.com/office/drawing/2014/main" id="{17760DE9-E2A8-5DD8-8577-C246E25131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02100" y="304940"/>
            <a:ext cx="1207035" cy="1207035"/>
          </a:xfrm>
          <a:prstGeom prst="rect">
            <a:avLst/>
          </a:prstGeom>
        </p:spPr>
      </p:pic>
      <p:pic>
        <p:nvPicPr>
          <p:cNvPr id="5" name="Picture 4">
            <a:extLst>
              <a:ext uri="{FF2B5EF4-FFF2-40B4-BE49-F238E27FC236}">
                <a16:creationId xmlns:a16="http://schemas.microsoft.com/office/drawing/2014/main" id="{94785AA7-FFA8-CB98-3B9B-61CF287C5A6A}"/>
              </a:ext>
            </a:extLst>
          </p:cNvPr>
          <p:cNvPicPr>
            <a:picLocks noChangeAspect="1"/>
          </p:cNvPicPr>
          <p:nvPr/>
        </p:nvPicPr>
        <p:blipFill>
          <a:blip r:embed="rId6"/>
          <a:stretch>
            <a:fillRect/>
          </a:stretch>
        </p:blipFill>
        <p:spPr>
          <a:xfrm>
            <a:off x="6242026" y="2948600"/>
            <a:ext cx="5558335" cy="1498215"/>
          </a:xfrm>
          <a:prstGeom prst="rect">
            <a:avLst/>
          </a:prstGeom>
        </p:spPr>
      </p:pic>
    </p:spTree>
    <p:extLst>
      <p:ext uri="{BB962C8B-B14F-4D97-AF65-F5344CB8AC3E}">
        <p14:creationId xmlns:p14="http://schemas.microsoft.com/office/powerpoint/2010/main" val="1441777569"/>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77E9C2EF-F63B-3DFE-6AA3-D5C0894B837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95381A00-A731-1AF5-F0CA-781BF8D18D95}"/>
              </a:ext>
            </a:extLst>
          </p:cNvPr>
          <p:cNvSpPr txBox="1">
            <a:spLocks/>
          </p:cNvSpPr>
          <p:nvPr/>
        </p:nvSpPr>
        <p:spPr>
          <a:xfrm>
            <a:off x="549511" y="41514"/>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Membrane Gallery</a:t>
            </a:r>
          </a:p>
        </p:txBody>
      </p:sp>
      <p:pic>
        <p:nvPicPr>
          <p:cNvPr id="4" name="Picture 3" descr="Icon&#10;&#10;Description automatically generated">
            <a:extLst>
              <a:ext uri="{FF2B5EF4-FFF2-40B4-BE49-F238E27FC236}">
                <a16:creationId xmlns:a16="http://schemas.microsoft.com/office/drawing/2014/main" id="{1394217F-6533-0A68-B62C-8F27A7A662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02100" y="304940"/>
            <a:ext cx="1207035" cy="1207035"/>
          </a:xfrm>
          <a:prstGeom prst="rect">
            <a:avLst/>
          </a:prstGeom>
        </p:spPr>
      </p:pic>
      <p:pic>
        <p:nvPicPr>
          <p:cNvPr id="8" name="Picture 7">
            <a:extLst>
              <a:ext uri="{FF2B5EF4-FFF2-40B4-BE49-F238E27FC236}">
                <a16:creationId xmlns:a16="http://schemas.microsoft.com/office/drawing/2014/main" id="{DD342D14-21D3-5BAC-5085-0CBFB3957303}"/>
              </a:ext>
            </a:extLst>
          </p:cNvPr>
          <p:cNvPicPr>
            <a:picLocks noChangeAspect="1"/>
          </p:cNvPicPr>
          <p:nvPr/>
        </p:nvPicPr>
        <p:blipFill>
          <a:blip r:embed="rId7"/>
          <a:stretch>
            <a:fillRect/>
          </a:stretch>
        </p:blipFill>
        <p:spPr>
          <a:xfrm>
            <a:off x="1113462" y="2346961"/>
            <a:ext cx="10716587" cy="4031440"/>
          </a:xfrm>
          <a:prstGeom prst="rect">
            <a:avLst/>
          </a:prstGeom>
        </p:spPr>
      </p:pic>
      <p:sp>
        <p:nvSpPr>
          <p:cNvPr id="2" name="TextBox 1">
            <a:extLst>
              <a:ext uri="{FF2B5EF4-FFF2-40B4-BE49-F238E27FC236}">
                <a16:creationId xmlns:a16="http://schemas.microsoft.com/office/drawing/2014/main" id="{585BF27A-C0ED-D51C-701E-BE5BF197634F}"/>
              </a:ext>
            </a:extLst>
          </p:cNvPr>
          <p:cNvSpPr txBox="1"/>
          <p:nvPr/>
        </p:nvSpPr>
        <p:spPr>
          <a:xfrm>
            <a:off x="675617" y="1986470"/>
            <a:ext cx="4080575" cy="19082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2000" b="1" dirty="0">
                <a:effectLst/>
                <a:latin typeface="Aptos" panose="020B0004020202020204" pitchFamily="34" charset="0"/>
                <a:cs typeface="Calibri" panose="020F0502020204030204" pitchFamily="34" charset="0"/>
              </a:rPr>
              <a:t>Connect your models together. </a:t>
            </a:r>
            <a:endParaRPr lang="en-US" sz="2000" b="1" dirty="0">
              <a:latin typeface="Aptos" panose="020B0004020202020204" pitchFamily="34" charset="0"/>
              <a:cs typeface="Calibri" panose="020F0502020204030204" pitchFamily="34" charset="0"/>
            </a:endParaRPr>
          </a:p>
          <a:p>
            <a:pPr rtl="0"/>
            <a:endParaRPr lang="en-US" sz="2000" b="1" dirty="0">
              <a:effectLst/>
              <a:latin typeface="Aptos" panose="020B0004020202020204" pitchFamily="34" charset="0"/>
              <a:cs typeface="Calibri" panose="020F0502020204030204" pitchFamily="34" charset="0"/>
            </a:endParaRPr>
          </a:p>
          <a:p>
            <a:pPr rtl="0"/>
            <a:r>
              <a:rPr lang="en-US" sz="2000" b="1" dirty="0">
                <a:solidFill>
                  <a:srgbClr val="1CA64A"/>
                </a:solidFill>
                <a:latin typeface="Aptos" panose="020B0004020202020204" pitchFamily="34" charset="0"/>
                <a:cs typeface="Calibri" panose="020F0502020204030204" pitchFamily="34" charset="0"/>
              </a:rPr>
              <a:t>How does this </a:t>
            </a:r>
            <a:r>
              <a:rPr lang="en-US" sz="2000" b="1" dirty="0">
                <a:solidFill>
                  <a:srgbClr val="1CA64A"/>
                </a:solidFill>
                <a:effectLst/>
                <a:latin typeface="Aptos" panose="020B0004020202020204" pitchFamily="34" charset="0"/>
                <a:cs typeface="Calibri" panose="020F0502020204030204" pitchFamily="34" charset="0"/>
              </a:rPr>
              <a:t>change or not change the way the membrane functions?</a:t>
            </a:r>
            <a:br>
              <a:rPr lang="en-US" b="1" dirty="0">
                <a:solidFill>
                  <a:srgbClr val="1CA64A"/>
                </a:solidFill>
              </a:rPr>
            </a:br>
            <a:endParaRPr lang="en-US" b="1" dirty="0">
              <a:solidFill>
                <a:srgbClr val="1CA64A"/>
              </a:solidFill>
              <a:effectLst/>
            </a:endParaRPr>
          </a:p>
        </p:txBody>
      </p:sp>
    </p:spTree>
    <p:extLst>
      <p:ext uri="{BB962C8B-B14F-4D97-AF65-F5344CB8AC3E}">
        <p14:creationId xmlns:p14="http://schemas.microsoft.com/office/powerpoint/2010/main" val="3591419582"/>
      </p:ext>
    </p:extLst>
  </p:cSld>
  <p:clrMapOvr>
    <a:overrideClrMapping bg1="lt1" tx1="dk1" bg2="lt2" tx2="dk2" accent1="accent1" accent2="accent2" accent3="accent3" accent4="accent4" accent5="accent5" accent6="accent6" hlink="hlink" folHlink="folHlink"/>
  </p:clrMapOvr>
  <p:extLst>
    <p:ext uri="{6950BFC3-D8DA-4A85-94F7-54DA5524770B}">
      <p188:commentRel xmlns:p188="http://schemas.microsoft.com/office/powerpoint/2018/8/main" r:id="rId4"/>
    </p:ext>
  </p:extLs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BD91D84B-8927-2E0A-2E3A-7825F375D88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1C43CFFE-D195-F550-64C0-023E765D1638}"/>
              </a:ext>
            </a:extLst>
          </p:cNvPr>
          <p:cNvSpPr txBox="1">
            <a:spLocks/>
          </p:cNvSpPr>
          <p:nvPr/>
        </p:nvSpPr>
        <p:spPr>
          <a:xfrm>
            <a:off x="542266" y="41514"/>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What I think …</a:t>
            </a:r>
          </a:p>
        </p:txBody>
      </p:sp>
      <p:pic>
        <p:nvPicPr>
          <p:cNvPr id="7" name="Picture 6" descr="A purple and white head with a light bulb inside&#10;&#10;Description automatically generated">
            <a:extLst>
              <a:ext uri="{FF2B5EF4-FFF2-40B4-BE49-F238E27FC236}">
                <a16:creationId xmlns:a16="http://schemas.microsoft.com/office/drawing/2014/main" id="{7D0A92FA-3FD7-58FB-0C31-6E7CC44810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55370" y="503979"/>
            <a:ext cx="1017480" cy="100934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2B56738-2AF9-D9B8-F466-35D0A17692F8}"/>
              </a:ext>
            </a:extLst>
          </p:cNvPr>
          <p:cNvSpPr txBox="1"/>
          <p:nvPr/>
        </p:nvSpPr>
        <p:spPr>
          <a:xfrm>
            <a:off x="675617" y="1973051"/>
            <a:ext cx="5816623" cy="2862322"/>
          </a:xfrm>
          <a:prstGeom prst="rect">
            <a:avLst/>
          </a:prstGeom>
          <a:noFill/>
        </p:spPr>
        <p:txBody>
          <a:bodyPr wrap="square">
            <a:spAutoFit/>
          </a:bodyPr>
          <a:lstStyle/>
          <a:p>
            <a:r>
              <a:rPr lang="en-US" sz="2000" b="1" dirty="0">
                <a:latin typeface="Calibri" panose="020F0502020204030204" pitchFamily="34" charset="0"/>
                <a:ea typeface="Aptos" panose="020B0004020202020204" pitchFamily="34" charset="0"/>
                <a:cs typeface="Calibri" panose="020F0502020204030204" pitchFamily="34" charset="0"/>
              </a:rPr>
              <a:t>In your lab notebook, brainstorm the following:</a:t>
            </a:r>
          </a:p>
          <a:p>
            <a:endParaRPr lang="en-US" sz="2000" b="1" dirty="0">
              <a:latin typeface="Calibri" panose="020F0502020204030204" pitchFamily="34" charset="0"/>
              <a:ea typeface="Aptos" panose="020B0004020202020204" pitchFamily="34" charset="0"/>
              <a:cs typeface="Calibri" panose="020F0502020204030204" pitchFamily="34" charset="0"/>
            </a:endParaRPr>
          </a:p>
          <a:p>
            <a:endParaRPr lang="en-US" sz="2000" b="1" dirty="0">
              <a:latin typeface="Calibri" panose="020F0502020204030204" pitchFamily="34" charset="0"/>
              <a:ea typeface="Aptos" panose="020B0004020202020204" pitchFamily="34" charset="0"/>
              <a:cs typeface="Calibri" panose="020F0502020204030204" pitchFamily="34" charset="0"/>
            </a:endParaRPr>
          </a:p>
          <a:p>
            <a:r>
              <a:rPr lang="en-US" sz="2000" b="1" dirty="0">
                <a:solidFill>
                  <a:srgbClr val="1CA64A"/>
                </a:solidFill>
                <a:latin typeface="Calibri" panose="020F0502020204030204" pitchFamily="34" charset="0"/>
                <a:ea typeface="Aptos" panose="020B0004020202020204" pitchFamily="34" charset="0"/>
                <a:cs typeface="Calibri" panose="020F0502020204030204" pitchFamily="34" charset="0"/>
              </a:rPr>
              <a:t>How could a membrane hold its shape in water?</a:t>
            </a:r>
          </a:p>
          <a:p>
            <a:endParaRPr lang="en-US" sz="2000" b="1" dirty="0">
              <a:solidFill>
                <a:srgbClr val="1CA64A"/>
              </a:solidFill>
              <a:latin typeface="Calibri" panose="020F0502020204030204" pitchFamily="34" charset="0"/>
              <a:ea typeface="Aptos" panose="020B0004020202020204" pitchFamily="34" charset="0"/>
              <a:cs typeface="Calibri" panose="020F0502020204030204" pitchFamily="34" charset="0"/>
            </a:endParaRPr>
          </a:p>
          <a:p>
            <a:r>
              <a:rPr lang="en-US" sz="2000" b="1" dirty="0">
                <a:solidFill>
                  <a:srgbClr val="1CA64A"/>
                </a:solidFill>
                <a:latin typeface="Calibri" panose="020F0502020204030204" pitchFamily="34" charset="0"/>
                <a:ea typeface="Aptos" panose="020B0004020202020204" pitchFamily="34" charset="0"/>
                <a:cs typeface="Calibri" panose="020F0502020204030204" pitchFamily="34" charset="0"/>
              </a:rPr>
              <a:t>How does a membrane hold everything inside a cell?</a:t>
            </a:r>
          </a:p>
          <a:p>
            <a:endParaRPr lang="en-US" sz="2000" b="1" dirty="0">
              <a:solidFill>
                <a:srgbClr val="1CA64A"/>
              </a:solidFill>
              <a:latin typeface="Calibri" panose="020F0502020204030204" pitchFamily="34" charset="0"/>
              <a:ea typeface="Aptos" panose="020B0004020202020204" pitchFamily="34" charset="0"/>
              <a:cs typeface="Calibri" panose="020F0502020204030204" pitchFamily="34" charset="0"/>
            </a:endParaRPr>
          </a:p>
          <a:p>
            <a:r>
              <a:rPr lang="en-US" sz="2000" b="1" dirty="0">
                <a:solidFill>
                  <a:srgbClr val="1CA64A"/>
                </a:solidFill>
                <a:latin typeface="Calibri" panose="020F0502020204030204" pitchFamily="34" charset="0"/>
                <a:ea typeface="Aptos" panose="020B0004020202020204" pitchFamily="34" charset="0"/>
                <a:cs typeface="Calibri" panose="020F0502020204030204" pitchFamily="34" charset="0"/>
              </a:rPr>
              <a:t>Why does a membrane need to be flexible?</a:t>
            </a:r>
          </a:p>
          <a:p>
            <a:endParaRPr lang="en-US" sz="2000" b="1" dirty="0">
              <a:latin typeface="Calibri" panose="020F0502020204030204" pitchFamily="34" charset="0"/>
              <a:ea typeface="Aptos" panose="020B0004020202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69BFA386-5288-4A19-2672-7140B3318742}"/>
              </a:ext>
            </a:extLst>
          </p:cNvPr>
          <p:cNvPicPr>
            <a:picLocks noChangeAspect="1"/>
          </p:cNvPicPr>
          <p:nvPr/>
        </p:nvPicPr>
        <p:blipFill>
          <a:blip r:embed="rId6"/>
          <a:srcRect l="27424"/>
          <a:stretch/>
        </p:blipFill>
        <p:spPr>
          <a:xfrm rot="16200000">
            <a:off x="6792385" y="2007895"/>
            <a:ext cx="4743605" cy="4956607"/>
          </a:xfrm>
          <a:prstGeom prst="rect">
            <a:avLst/>
          </a:prstGeom>
        </p:spPr>
      </p:pic>
      <p:sp>
        <p:nvSpPr>
          <p:cNvPr id="11" name="TextBox 10">
            <a:extLst>
              <a:ext uri="{FF2B5EF4-FFF2-40B4-BE49-F238E27FC236}">
                <a16:creationId xmlns:a16="http://schemas.microsoft.com/office/drawing/2014/main" id="{6EC76B41-F473-DED0-9224-4D5F78D1D211}"/>
              </a:ext>
            </a:extLst>
          </p:cNvPr>
          <p:cNvSpPr txBox="1"/>
          <p:nvPr/>
        </p:nvSpPr>
        <p:spPr>
          <a:xfrm>
            <a:off x="8267884" y="2531276"/>
            <a:ext cx="1838326" cy="584775"/>
          </a:xfrm>
          <a:prstGeom prst="rect">
            <a:avLst/>
          </a:prstGeom>
          <a:noFill/>
        </p:spPr>
        <p:txBody>
          <a:bodyPr wrap="square">
            <a:spAutoFit/>
          </a:bodyPr>
          <a:lstStyle/>
          <a:p>
            <a:r>
              <a:rPr lang="en-US" sz="3200" b="1" dirty="0">
                <a:latin typeface="Bradley Hand ITC" panose="03070402050302030203" pitchFamily="66" charset="0"/>
              </a:rPr>
              <a:t>My ideas</a:t>
            </a:r>
            <a:endParaRPr lang="en-US" sz="3200" b="1" dirty="0"/>
          </a:p>
        </p:txBody>
      </p:sp>
    </p:spTree>
    <p:extLst>
      <p:ext uri="{BB962C8B-B14F-4D97-AF65-F5344CB8AC3E}">
        <p14:creationId xmlns:p14="http://schemas.microsoft.com/office/powerpoint/2010/main" val="1626347145"/>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DF5A3CFB-2FC7-B3B4-BC93-F4F2E37625F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9CCD51C3-8ED4-CB37-6109-6F3510C17D90}"/>
              </a:ext>
            </a:extLst>
          </p:cNvPr>
          <p:cNvSpPr txBox="1">
            <a:spLocks/>
          </p:cNvSpPr>
          <p:nvPr/>
        </p:nvSpPr>
        <p:spPr>
          <a:xfrm>
            <a:off x="549511" y="41514"/>
            <a:ext cx="10454587"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Mosaic Membrane Model</a:t>
            </a:r>
          </a:p>
        </p:txBody>
      </p:sp>
      <p:pic>
        <p:nvPicPr>
          <p:cNvPr id="9" name="Picture 8" descr="Icon&#10;&#10;Description automatically generated">
            <a:extLst>
              <a:ext uri="{FF2B5EF4-FFF2-40B4-BE49-F238E27FC236}">
                <a16:creationId xmlns:a16="http://schemas.microsoft.com/office/drawing/2014/main" id="{C84AED17-D34C-51E7-80DA-1FBCCD2EE1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45000" y="223489"/>
            <a:ext cx="1207035" cy="1207035"/>
          </a:xfrm>
          <a:prstGeom prst="rect">
            <a:avLst/>
          </a:prstGeom>
        </p:spPr>
      </p:pic>
      <p:sp>
        <p:nvSpPr>
          <p:cNvPr id="11" name="TextBox 10">
            <a:extLst>
              <a:ext uri="{FF2B5EF4-FFF2-40B4-BE49-F238E27FC236}">
                <a16:creationId xmlns:a16="http://schemas.microsoft.com/office/drawing/2014/main" id="{3C55AFE3-48EC-B747-16FB-97AFDF27430C}"/>
              </a:ext>
            </a:extLst>
          </p:cNvPr>
          <p:cNvSpPr txBox="1"/>
          <p:nvPr/>
        </p:nvSpPr>
        <p:spPr>
          <a:xfrm>
            <a:off x="675617" y="1986470"/>
            <a:ext cx="5252924" cy="3477875"/>
          </a:xfrm>
          <a:prstGeom prst="rect">
            <a:avLst/>
          </a:prstGeom>
          <a:noFill/>
        </p:spPr>
        <p:txBody>
          <a:bodyPr wrap="square">
            <a:spAutoFit/>
          </a:bodyPr>
          <a:lstStyle/>
          <a:p>
            <a:r>
              <a:rPr lang="en-US" sz="2000" b="1" dirty="0">
                <a:latin typeface="Aptos" panose="020B0004020202020204" pitchFamily="34" charset="0"/>
              </a:rPr>
              <a:t>A </a:t>
            </a:r>
            <a:r>
              <a:rPr lang="en-US" sz="2000" b="1" dirty="0">
                <a:solidFill>
                  <a:srgbClr val="FF0DE2"/>
                </a:solidFill>
                <a:latin typeface="Aptos" panose="020B0004020202020204" pitchFamily="34" charset="0"/>
              </a:rPr>
              <a:t>mosaic</a:t>
            </a:r>
            <a:r>
              <a:rPr lang="en-US" sz="2000" b="1" dirty="0">
                <a:latin typeface="Aptos" panose="020B0004020202020204" pitchFamily="34" charset="0"/>
              </a:rPr>
              <a:t> is an artwork made of many small pieces of tiles which combine to make a larger image.</a:t>
            </a:r>
          </a:p>
          <a:p>
            <a:endParaRPr lang="en-US" sz="2000" b="1" dirty="0">
              <a:solidFill>
                <a:srgbClr val="1CA64A"/>
              </a:solidFill>
              <a:latin typeface="Aptos" panose="020B0004020202020204" pitchFamily="34" charset="0"/>
            </a:endParaRPr>
          </a:p>
          <a:p>
            <a:endParaRPr lang="en-US" sz="2000" b="1" dirty="0">
              <a:solidFill>
                <a:srgbClr val="1CA64A"/>
              </a:solidFill>
              <a:latin typeface="Aptos" panose="020B0004020202020204" pitchFamily="34" charset="0"/>
            </a:endParaRPr>
          </a:p>
          <a:p>
            <a:r>
              <a:rPr lang="en-US" sz="2000" b="1" dirty="0">
                <a:solidFill>
                  <a:srgbClr val="1CA64A"/>
                </a:solidFill>
                <a:latin typeface="Aptos" panose="020B0004020202020204" pitchFamily="34" charset="0"/>
              </a:rPr>
              <a:t>Explain whether or not you think that “mosaic” is an effective description of the model you just built.  </a:t>
            </a:r>
          </a:p>
          <a:p>
            <a:endParaRPr lang="en-US" sz="2000" b="1" dirty="0">
              <a:solidFill>
                <a:srgbClr val="1CA64A"/>
              </a:solidFill>
              <a:latin typeface="Aptos" panose="020B0004020202020204" pitchFamily="34" charset="0"/>
            </a:endParaRPr>
          </a:p>
          <a:p>
            <a:r>
              <a:rPr lang="en-US" sz="2000" b="1" dirty="0">
                <a:solidFill>
                  <a:srgbClr val="1CA64A"/>
                </a:solidFill>
                <a:latin typeface="Aptos" panose="020B0004020202020204" pitchFamily="34" charset="0"/>
              </a:rPr>
              <a:t>Can you think of another way to describe your structure?</a:t>
            </a:r>
          </a:p>
        </p:txBody>
      </p:sp>
      <p:pic>
        <p:nvPicPr>
          <p:cNvPr id="2050" name="Picture 2" descr="Complex Mosaic patterns also known as Girih are popular forms of architectural art in many Muslim cultures. Tomb of Hafez, Shiraz, Iran">
            <a:extLst>
              <a:ext uri="{FF2B5EF4-FFF2-40B4-BE49-F238E27FC236}">
                <a16:creationId xmlns:a16="http://schemas.microsoft.com/office/drawing/2014/main" id="{4F554BB1-29C6-A485-CC44-74B2CF3AA31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63461" y="2092698"/>
            <a:ext cx="4903649" cy="3677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0155780"/>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C54A23E7-DF60-AC87-EBA0-DEF6EE9F26AA}"/>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D60DD2F-835A-805B-1A90-F9516A9006E1}"/>
              </a:ext>
            </a:extLst>
          </p:cNvPr>
          <p:cNvSpPr txBox="1">
            <a:spLocks/>
          </p:cNvSpPr>
          <p:nvPr/>
        </p:nvSpPr>
        <p:spPr>
          <a:xfrm>
            <a:off x="526651" y="71728"/>
            <a:ext cx="10454587" cy="997827"/>
          </a:xfrm>
          <a:prstGeom prst="rect">
            <a:avLst/>
          </a:prstGeom>
        </p:spPr>
        <p:txBody>
          <a:bodyPr vert="horz" lIns="91440" tIns="45720" rIns="91440" bIns="45720" rtlCol="0" anchor="ctr">
            <a:normAutofit fontScale="85000"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How did scientists learn about membrane organization?</a:t>
            </a:r>
          </a:p>
        </p:txBody>
      </p:sp>
      <p:pic>
        <p:nvPicPr>
          <p:cNvPr id="4098" name="Picture 2" descr="epithelial cell">
            <a:extLst>
              <a:ext uri="{FF2B5EF4-FFF2-40B4-BE49-F238E27FC236}">
                <a16:creationId xmlns:a16="http://schemas.microsoft.com/office/drawing/2014/main" id="{4653BE6A-B87E-BE0D-D2D6-66C3A9B64F5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198" t="11406" r="17518" b="12378"/>
          <a:stretch/>
        </p:blipFill>
        <p:spPr bwMode="auto">
          <a:xfrm>
            <a:off x="8711594" y="2168770"/>
            <a:ext cx="2997434" cy="344658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EBA6DC5-146F-390A-8A80-277EC5A20F22}"/>
              </a:ext>
            </a:extLst>
          </p:cNvPr>
          <p:cNvSpPr txBox="1"/>
          <p:nvPr/>
        </p:nvSpPr>
        <p:spPr>
          <a:xfrm>
            <a:off x="8711594" y="5615355"/>
            <a:ext cx="3437187" cy="492443"/>
          </a:xfrm>
          <a:prstGeom prst="rect">
            <a:avLst/>
          </a:prstGeom>
          <a:noFill/>
        </p:spPr>
        <p:txBody>
          <a:bodyPr wrap="square">
            <a:spAutoFit/>
          </a:bodyPr>
          <a:lstStyle/>
          <a:p>
            <a:r>
              <a:rPr lang="en-US" sz="1200" dirty="0"/>
              <a:t>https://www.cellimagelibrary.org/images/10900 </a:t>
            </a:r>
          </a:p>
          <a:p>
            <a:endParaRPr lang="en-US" sz="1400" dirty="0"/>
          </a:p>
        </p:txBody>
      </p:sp>
      <p:pic>
        <p:nvPicPr>
          <p:cNvPr id="4100" name="Picture 4" descr="undefined">
            <a:extLst>
              <a:ext uri="{FF2B5EF4-FFF2-40B4-BE49-F238E27FC236}">
                <a16:creationId xmlns:a16="http://schemas.microsoft.com/office/drawing/2014/main" id="{05D524E3-4E51-CB95-70D6-5DD07C3B5FA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5163"/>
          <a:stretch/>
        </p:blipFill>
        <p:spPr bwMode="auto">
          <a:xfrm>
            <a:off x="3488395" y="3587983"/>
            <a:ext cx="4853142" cy="326862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Icon&#10;&#10;Description automatically generated">
            <a:extLst>
              <a:ext uri="{FF2B5EF4-FFF2-40B4-BE49-F238E27FC236}">
                <a16:creationId xmlns:a16="http://schemas.microsoft.com/office/drawing/2014/main" id="{AE0577FD-115F-4D7E-F701-2A4EA0A2BCC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45000" y="223489"/>
            <a:ext cx="1207035" cy="1207035"/>
          </a:xfrm>
          <a:prstGeom prst="rect">
            <a:avLst/>
          </a:prstGeom>
        </p:spPr>
      </p:pic>
      <p:sp>
        <p:nvSpPr>
          <p:cNvPr id="2" name="TextBox 1">
            <a:extLst>
              <a:ext uri="{FF2B5EF4-FFF2-40B4-BE49-F238E27FC236}">
                <a16:creationId xmlns:a16="http://schemas.microsoft.com/office/drawing/2014/main" id="{12599CF2-2B3C-FD50-CBEF-A35C954B6CF9}"/>
              </a:ext>
            </a:extLst>
          </p:cNvPr>
          <p:cNvSpPr txBox="1"/>
          <p:nvPr/>
        </p:nvSpPr>
        <p:spPr>
          <a:xfrm>
            <a:off x="675617" y="1993490"/>
            <a:ext cx="5338321" cy="1323439"/>
          </a:xfrm>
          <a:prstGeom prst="rect">
            <a:avLst/>
          </a:prstGeom>
          <a:noFill/>
        </p:spPr>
        <p:txBody>
          <a:bodyPr wrap="square">
            <a:spAutoFit/>
          </a:bodyPr>
          <a:lstStyle/>
          <a:p>
            <a:r>
              <a:rPr lang="en-US" sz="2000" dirty="0">
                <a:latin typeface="Aptos" panose="020B0004020202020204" pitchFamily="34" charset="0"/>
              </a:rPr>
              <a:t>This </a:t>
            </a:r>
            <a:r>
              <a:rPr lang="en-US" sz="2000" b="1" dirty="0">
                <a:solidFill>
                  <a:srgbClr val="FF0DE2"/>
                </a:solidFill>
                <a:latin typeface="Aptos" panose="020B0004020202020204" pitchFamily="34" charset="0"/>
              </a:rPr>
              <a:t>electron micrograph </a:t>
            </a:r>
            <a:r>
              <a:rPr lang="en-US" sz="2000" dirty="0">
                <a:latin typeface="Aptos" panose="020B0004020202020204" pitchFamily="34" charset="0"/>
              </a:rPr>
              <a:t>(to the right) shows a lipid bilayer that has been peeled apart. The bottom half of the screen shows the bottom half of the bilayer.</a:t>
            </a:r>
          </a:p>
        </p:txBody>
      </p:sp>
      <p:sp>
        <p:nvSpPr>
          <p:cNvPr id="11" name="TextBox 10">
            <a:extLst>
              <a:ext uri="{FF2B5EF4-FFF2-40B4-BE49-F238E27FC236}">
                <a16:creationId xmlns:a16="http://schemas.microsoft.com/office/drawing/2014/main" id="{3B6047C9-5579-B180-EAF5-DBC52924051B}"/>
              </a:ext>
            </a:extLst>
          </p:cNvPr>
          <p:cNvSpPr txBox="1"/>
          <p:nvPr/>
        </p:nvSpPr>
        <p:spPr>
          <a:xfrm>
            <a:off x="675617" y="3688286"/>
            <a:ext cx="2442721" cy="707886"/>
          </a:xfrm>
          <a:prstGeom prst="rect">
            <a:avLst/>
          </a:prstGeom>
          <a:noFill/>
        </p:spPr>
        <p:txBody>
          <a:bodyPr wrap="square">
            <a:spAutoFit/>
          </a:bodyPr>
          <a:lstStyle/>
          <a:p>
            <a:r>
              <a:rPr lang="en-US" sz="2000" b="1" dirty="0">
                <a:solidFill>
                  <a:srgbClr val="1CA64A"/>
                </a:solidFill>
              </a:rPr>
              <a:t>What can you learn from these images?</a:t>
            </a:r>
          </a:p>
        </p:txBody>
      </p:sp>
    </p:spTree>
    <p:extLst>
      <p:ext uri="{BB962C8B-B14F-4D97-AF65-F5344CB8AC3E}">
        <p14:creationId xmlns:p14="http://schemas.microsoft.com/office/powerpoint/2010/main" val="4156321348"/>
      </p:ext>
    </p:extLst>
  </p:cSld>
  <p:clrMapOvr>
    <a:overrideClrMapping bg1="lt1" tx1="dk1" bg2="lt2" tx2="dk2" accent1="accent1" accent2="accent2" accent3="accent3" accent4="accent4" accent5="accent5" accent6="accent6" hlink="hlink" folHlink="folHlink"/>
  </p:clrMapOvr>
  <p:extLst>
    <p:ext uri="{6950BFC3-D8DA-4A85-94F7-54DA5524770B}">
      <p188:commentRel xmlns:p188="http://schemas.microsoft.com/office/powerpoint/2018/8/main" r:id="rId4"/>
    </p:ext>
  </p:extLs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6DB10416-9F79-E123-7608-B272299EEC9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D13BD88-57CC-0D74-390C-681317B0C7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C02B761C-B882-E27A-81C5-BF6074206B4D}"/>
              </a:ext>
            </a:extLst>
          </p:cNvPr>
          <p:cNvSpPr txBox="1">
            <a:spLocks/>
          </p:cNvSpPr>
          <p:nvPr/>
        </p:nvSpPr>
        <p:spPr>
          <a:xfrm>
            <a:off x="549511" y="4954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Mosaic Membrane Model</a:t>
            </a:r>
          </a:p>
        </p:txBody>
      </p:sp>
      <p:pic>
        <p:nvPicPr>
          <p:cNvPr id="5" name="Picture 4" descr="A colorful structure with a card&#10;&#10;AI-generated content may be incorrect.">
            <a:extLst>
              <a:ext uri="{FF2B5EF4-FFF2-40B4-BE49-F238E27FC236}">
                <a16:creationId xmlns:a16="http://schemas.microsoft.com/office/drawing/2014/main" id="{1FB0CDBB-85F0-51DD-327E-CF67E00F75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4191" y="2015897"/>
            <a:ext cx="10067979" cy="4011305"/>
          </a:xfrm>
          <a:prstGeom prst="rect">
            <a:avLst/>
          </a:prstGeom>
        </p:spPr>
      </p:pic>
    </p:spTree>
    <p:extLst>
      <p:ext uri="{BB962C8B-B14F-4D97-AF65-F5344CB8AC3E}">
        <p14:creationId xmlns:p14="http://schemas.microsoft.com/office/powerpoint/2010/main" val="2092149081"/>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58728293-7109-BB6F-8589-AEAEBF0768FD}"/>
            </a:ext>
          </a:extLst>
        </p:cNvPr>
        <p:cNvGrpSpPr/>
        <p:nvPr/>
      </p:nvGrpSpPr>
      <p:grpSpPr>
        <a:xfrm>
          <a:off x="0" y="0"/>
          <a:ext cx="0" cy="0"/>
          <a:chOff x="0" y="0"/>
          <a:chExt cx="0" cy="0"/>
        </a:xfrm>
      </p:grpSpPr>
      <p:sp>
        <p:nvSpPr>
          <p:cNvPr id="5" name="Footer Placeholder 1">
            <a:extLst>
              <a:ext uri="{FF2B5EF4-FFF2-40B4-BE49-F238E27FC236}">
                <a16:creationId xmlns:a16="http://schemas.microsoft.com/office/drawing/2014/main" id="{44EF108E-CC2F-9A02-6420-95D9201EBF9A}"/>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4" name="TextBox 3">
            <a:extLst>
              <a:ext uri="{FF2B5EF4-FFF2-40B4-BE49-F238E27FC236}">
                <a16:creationId xmlns:a16="http://schemas.microsoft.com/office/drawing/2014/main" id="{0F90C242-8A3B-B4C6-3110-B0A62D5A706D}"/>
              </a:ext>
            </a:extLst>
          </p:cNvPr>
          <p:cNvSpPr txBox="1"/>
          <p:nvPr/>
        </p:nvSpPr>
        <p:spPr>
          <a:xfrm>
            <a:off x="671332" y="96432"/>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Teacher Guide – Extensions</a:t>
            </a: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yanmar Text"/>
            </a:endParaRPr>
          </a:p>
        </p:txBody>
      </p:sp>
      <p:sp>
        <p:nvSpPr>
          <p:cNvPr id="12" name="TextBox 11">
            <a:extLst>
              <a:ext uri="{FF2B5EF4-FFF2-40B4-BE49-F238E27FC236}">
                <a16:creationId xmlns:a16="http://schemas.microsoft.com/office/drawing/2014/main" id="{9B3BBAF2-9C21-C456-C2CA-354BED2BC39D}"/>
              </a:ext>
            </a:extLst>
          </p:cNvPr>
          <p:cNvSpPr txBox="1"/>
          <p:nvPr/>
        </p:nvSpPr>
        <p:spPr>
          <a:xfrm>
            <a:off x="822163" y="1162883"/>
            <a:ext cx="10493538" cy="227754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rgbClr val="000000"/>
                </a:solidFill>
                <a:effectLst/>
                <a:uLnTx/>
                <a:uFillTx/>
                <a:latin typeface="Calibri" panose="020F0502020204030204"/>
                <a:ea typeface="+mn-ea"/>
                <a:cs typeface="+mn-cs"/>
              </a:rPr>
              <a:t>Students can extend their knowledge by exploring a gallery of specific membrane proteins and their associated functions, to give context to their model.   </a:t>
            </a:r>
            <a:r>
              <a:rPr lang="en-US" dirty="0">
                <a:solidFill>
                  <a:srgbClr val="000000"/>
                </a:solidFill>
                <a:latin typeface="Calibri" panose="020F0502020204030204"/>
              </a:rPr>
              <a:t>Several examples are shown but there are many more in the protein data bank (pdb.org).</a:t>
            </a:r>
            <a:endParaRPr kumimoji="0" lang="en-US"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Calibri" panose="020F0502020204030204"/>
              </a:rPr>
              <a:t>You can assign each student group one slide and then have them share it in a whole-group discussion. They could discuss which structures in their model might represent each specific membrane protein in the gallery (or whether they might need a new structure to represent the membrane protein they explored).</a:t>
            </a:r>
            <a:endParaRPr lang="en-US" sz="1600" b="1" dirty="0">
              <a:solidFill>
                <a:srgbClr val="000000"/>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E77F3DE1-B4C0-0B22-47A3-B409FD2DA2E7}"/>
              </a:ext>
            </a:extLst>
          </p:cNvPr>
          <p:cNvPicPr>
            <a:picLocks noChangeAspect="1"/>
          </p:cNvPicPr>
          <p:nvPr/>
        </p:nvPicPr>
        <p:blipFill>
          <a:blip r:embed="rId5"/>
          <a:stretch>
            <a:fillRect/>
          </a:stretch>
        </p:blipFill>
        <p:spPr>
          <a:xfrm>
            <a:off x="960192" y="3571982"/>
            <a:ext cx="3259300" cy="1839519"/>
          </a:xfrm>
          <a:prstGeom prst="rect">
            <a:avLst/>
          </a:prstGeom>
        </p:spPr>
      </p:pic>
      <p:pic>
        <p:nvPicPr>
          <p:cNvPr id="7" name="Picture 6">
            <a:extLst>
              <a:ext uri="{FF2B5EF4-FFF2-40B4-BE49-F238E27FC236}">
                <a16:creationId xmlns:a16="http://schemas.microsoft.com/office/drawing/2014/main" id="{41E5BFF5-AB14-9DD4-D161-5BD51B0332AF}"/>
              </a:ext>
            </a:extLst>
          </p:cNvPr>
          <p:cNvPicPr>
            <a:picLocks noChangeAspect="1"/>
          </p:cNvPicPr>
          <p:nvPr/>
        </p:nvPicPr>
        <p:blipFill>
          <a:blip r:embed="rId6"/>
          <a:stretch>
            <a:fillRect/>
          </a:stretch>
        </p:blipFill>
        <p:spPr>
          <a:xfrm>
            <a:off x="4695913" y="3571982"/>
            <a:ext cx="3259301" cy="1844781"/>
          </a:xfrm>
          <a:prstGeom prst="rect">
            <a:avLst/>
          </a:prstGeom>
        </p:spPr>
      </p:pic>
      <p:pic>
        <p:nvPicPr>
          <p:cNvPr id="9" name="Picture 8">
            <a:extLst>
              <a:ext uri="{FF2B5EF4-FFF2-40B4-BE49-F238E27FC236}">
                <a16:creationId xmlns:a16="http://schemas.microsoft.com/office/drawing/2014/main" id="{94E8F5CB-287E-CF3C-8C53-D5FE40B19917}"/>
              </a:ext>
            </a:extLst>
          </p:cNvPr>
          <p:cNvPicPr>
            <a:picLocks noChangeAspect="1"/>
          </p:cNvPicPr>
          <p:nvPr/>
        </p:nvPicPr>
        <p:blipFill>
          <a:blip r:embed="rId7"/>
          <a:stretch>
            <a:fillRect/>
          </a:stretch>
        </p:blipFill>
        <p:spPr>
          <a:xfrm>
            <a:off x="8448931" y="3571982"/>
            <a:ext cx="3259301" cy="1834408"/>
          </a:xfrm>
          <a:prstGeom prst="rect">
            <a:avLst/>
          </a:prstGeom>
        </p:spPr>
      </p:pic>
    </p:spTree>
    <p:custDataLst>
      <p:tags r:id="rId1"/>
    </p:custDataLst>
    <p:extLst>
      <p:ext uri="{BB962C8B-B14F-4D97-AF65-F5344CB8AC3E}">
        <p14:creationId xmlns:p14="http://schemas.microsoft.com/office/powerpoint/2010/main" val="14417102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AB8C0912-F96B-6366-DF97-5A8FBF0204C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9DA5479-B977-E09F-75AB-F48969C75B42}"/>
              </a:ext>
            </a:extLst>
          </p:cNvPr>
          <p:cNvSpPr txBox="1"/>
          <p:nvPr/>
        </p:nvSpPr>
        <p:spPr>
          <a:xfrm>
            <a:off x="675617" y="2008671"/>
            <a:ext cx="4639333"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800" dirty="0">
                <a:effectLst/>
                <a:latin typeface="Segoe UI" panose="020B0502040204020203" pitchFamily="34" charset="0"/>
              </a:rPr>
              <a:t>The </a:t>
            </a:r>
            <a:r>
              <a:rPr lang="en-US" sz="1800" b="1" dirty="0">
                <a:solidFill>
                  <a:srgbClr val="FF0DE2"/>
                </a:solidFill>
                <a:effectLst/>
                <a:latin typeface="Segoe UI" panose="020B0502040204020203" pitchFamily="34" charset="0"/>
              </a:rPr>
              <a:t>glucose transporter </a:t>
            </a:r>
            <a:r>
              <a:rPr lang="en-US" sz="1800" dirty="0">
                <a:effectLst/>
                <a:latin typeface="Segoe UI" panose="020B0502040204020203" pitchFamily="34" charset="0"/>
              </a:rPr>
              <a:t>protein transports glucose from the outside of the cell to the inside, where it is used to make ATP – the universal currency of energy in the cell.</a:t>
            </a:r>
          </a:p>
          <a:p>
            <a:pPr rtl="0"/>
            <a:endParaRPr lang="en-US" sz="2000" b="1" dirty="0">
              <a:solidFill>
                <a:srgbClr val="1CA64A"/>
              </a:solidFill>
              <a:effectLst/>
            </a:endParaRPr>
          </a:p>
          <a:p>
            <a:pPr rtl="0"/>
            <a:r>
              <a:rPr lang="en-US" sz="2000" b="1" dirty="0">
                <a:solidFill>
                  <a:srgbClr val="1CA64A"/>
                </a:solidFill>
              </a:rPr>
              <a:t>What other types of materials do cells need to function?</a:t>
            </a:r>
            <a:br>
              <a:rPr lang="en-US" dirty="0"/>
            </a:br>
            <a:br>
              <a:rPr lang="en-US" dirty="0"/>
            </a:br>
            <a:endParaRPr lang="en-US" b="0" dirty="0">
              <a:effectLst/>
            </a:endParaRPr>
          </a:p>
        </p:txBody>
      </p:sp>
      <p:pic>
        <p:nvPicPr>
          <p:cNvPr id="3" name="Picture 2">
            <a:extLst>
              <a:ext uri="{FF2B5EF4-FFF2-40B4-BE49-F238E27FC236}">
                <a16:creationId xmlns:a16="http://schemas.microsoft.com/office/drawing/2014/main" id="{EADD680A-3E60-0E5B-2049-0E0D4F9A37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784B212C-B31A-D0D3-E608-E8005233DA52}"/>
              </a:ext>
            </a:extLst>
          </p:cNvPr>
          <p:cNvSpPr txBox="1">
            <a:spLocks/>
          </p:cNvSpPr>
          <p:nvPr/>
        </p:nvSpPr>
        <p:spPr>
          <a:xfrm>
            <a:off x="549511" y="36717"/>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Transport Proteins</a:t>
            </a:r>
          </a:p>
        </p:txBody>
      </p:sp>
      <p:pic>
        <p:nvPicPr>
          <p:cNvPr id="1028" name="Picture 4" descr="GLUT3 is shown on the left in the open outward conformation, and GLUT1 is shown on the right in an open inward conformation.">
            <a:extLst>
              <a:ext uri="{FF2B5EF4-FFF2-40B4-BE49-F238E27FC236}">
                <a16:creationId xmlns:a16="http://schemas.microsoft.com/office/drawing/2014/main" id="{CF4C6ADD-DA13-6C81-B33E-44A954DFE9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9683" y="1955241"/>
            <a:ext cx="5089289" cy="389694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C87BE6F-79DD-9989-9676-E19E67BE053F}"/>
              </a:ext>
            </a:extLst>
          </p:cNvPr>
          <p:cNvSpPr txBox="1"/>
          <p:nvPr/>
        </p:nvSpPr>
        <p:spPr>
          <a:xfrm>
            <a:off x="7386466" y="5949924"/>
            <a:ext cx="2794727" cy="276999"/>
          </a:xfrm>
          <a:prstGeom prst="rect">
            <a:avLst/>
          </a:prstGeom>
          <a:noFill/>
        </p:spPr>
        <p:txBody>
          <a:bodyPr wrap="square">
            <a:spAutoFit/>
          </a:bodyPr>
          <a:lstStyle/>
          <a:p>
            <a:r>
              <a:rPr lang="en-US" sz="1200" dirty="0"/>
              <a:t>https://pdb101.rcsb.org/motm/208</a:t>
            </a:r>
          </a:p>
        </p:txBody>
      </p:sp>
    </p:spTree>
    <p:extLst>
      <p:ext uri="{BB962C8B-B14F-4D97-AF65-F5344CB8AC3E}">
        <p14:creationId xmlns:p14="http://schemas.microsoft.com/office/powerpoint/2010/main" val="2103946990"/>
      </p:ext>
    </p:extLst>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A1023806-1FB4-DB0C-07D9-45CBA2DE761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3FA29F0-5ACA-6238-DE40-72F7D7D1BA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C8A9563-A5A4-4C3C-5EF4-F1E50DE4760B}"/>
              </a:ext>
            </a:extLst>
          </p:cNvPr>
          <p:cNvSpPr txBox="1"/>
          <p:nvPr/>
        </p:nvSpPr>
        <p:spPr>
          <a:xfrm>
            <a:off x="675617" y="1993490"/>
            <a:ext cx="4108215" cy="33855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2000" dirty="0"/>
              <a:t>The </a:t>
            </a:r>
            <a:r>
              <a:rPr lang="en-US" sz="2000" b="1" dirty="0">
                <a:solidFill>
                  <a:srgbClr val="FF0DE2"/>
                </a:solidFill>
              </a:rPr>
              <a:t>cystic fibrosis transmembrane conductance channel </a:t>
            </a:r>
            <a:r>
              <a:rPr lang="en-US" sz="2000" dirty="0"/>
              <a:t>(CFTR) regulates the movement of ions across the membranes of cells lining the respiratory tract.   The membrane is represented in gray.</a:t>
            </a:r>
            <a:br>
              <a:rPr lang="en-US" b="1" dirty="0">
                <a:solidFill>
                  <a:srgbClr val="1CA64A"/>
                </a:solidFill>
              </a:rPr>
            </a:br>
            <a:endParaRPr lang="en-US" b="1" dirty="0">
              <a:solidFill>
                <a:srgbClr val="1CA64A"/>
              </a:solidFill>
            </a:endParaRPr>
          </a:p>
          <a:p>
            <a:pPr rtl="0"/>
            <a:r>
              <a:rPr lang="en-US" sz="2000" b="1" dirty="0">
                <a:solidFill>
                  <a:srgbClr val="1CA64A"/>
                </a:solidFill>
              </a:rPr>
              <a:t>What other types of materials do cells need to function?</a:t>
            </a:r>
            <a:br>
              <a:rPr lang="en-US" dirty="0"/>
            </a:br>
            <a:br>
              <a:rPr lang="en-US" dirty="0"/>
            </a:br>
            <a:endParaRPr lang="en-US" b="0" dirty="0">
              <a:effectLst/>
            </a:endParaRPr>
          </a:p>
        </p:txBody>
      </p:sp>
      <p:sp>
        <p:nvSpPr>
          <p:cNvPr id="6" name="Title 1">
            <a:extLst>
              <a:ext uri="{FF2B5EF4-FFF2-40B4-BE49-F238E27FC236}">
                <a16:creationId xmlns:a16="http://schemas.microsoft.com/office/drawing/2014/main" id="{2C0A38B3-E02A-A4FD-9594-525FD92555E4}"/>
              </a:ext>
            </a:extLst>
          </p:cNvPr>
          <p:cNvSpPr txBox="1">
            <a:spLocks/>
          </p:cNvSpPr>
          <p:nvPr/>
        </p:nvSpPr>
        <p:spPr>
          <a:xfrm>
            <a:off x="549511" y="30084"/>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Transport Proteins</a:t>
            </a:r>
          </a:p>
        </p:txBody>
      </p:sp>
      <p:pic>
        <p:nvPicPr>
          <p:cNvPr id="6146" name="Picture 2" descr="CFTR with three drugs used to treat cystic fibrosis. The cell membrane is shown schematically in gray.">
            <a:extLst>
              <a:ext uri="{FF2B5EF4-FFF2-40B4-BE49-F238E27FC236}">
                <a16:creationId xmlns:a16="http://schemas.microsoft.com/office/drawing/2014/main" id="{8815D2CF-E0EC-6985-C885-5EE17329629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01572" y="1891898"/>
            <a:ext cx="4751256" cy="370004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18CE27A-BFF7-7061-1C8A-3D36DE2B38F6}"/>
              </a:ext>
            </a:extLst>
          </p:cNvPr>
          <p:cNvSpPr txBox="1"/>
          <p:nvPr/>
        </p:nvSpPr>
        <p:spPr>
          <a:xfrm>
            <a:off x="7134158" y="5751958"/>
            <a:ext cx="3301297" cy="276999"/>
          </a:xfrm>
          <a:prstGeom prst="rect">
            <a:avLst/>
          </a:prstGeom>
          <a:noFill/>
        </p:spPr>
        <p:txBody>
          <a:bodyPr wrap="square">
            <a:spAutoFit/>
          </a:bodyPr>
          <a:lstStyle/>
          <a:p>
            <a:r>
              <a:rPr lang="en-US" sz="1200" dirty="0"/>
              <a:t>https://pdb101.rcsb.org/motm/293</a:t>
            </a:r>
          </a:p>
        </p:txBody>
      </p:sp>
    </p:spTree>
    <p:extLst>
      <p:ext uri="{BB962C8B-B14F-4D97-AF65-F5344CB8AC3E}">
        <p14:creationId xmlns:p14="http://schemas.microsoft.com/office/powerpoint/2010/main" val="3566712480"/>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A2F14E-B841-5521-E697-F68DC2DA4C71}"/>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3" name="TextBox 2">
            <a:extLst>
              <a:ext uri="{FF2B5EF4-FFF2-40B4-BE49-F238E27FC236}">
                <a16:creationId xmlns:a16="http://schemas.microsoft.com/office/drawing/2014/main" id="{C4072848-315E-E238-7B37-0FDBB2076388}"/>
              </a:ext>
            </a:extLst>
          </p:cNvPr>
          <p:cNvSpPr txBox="1"/>
          <p:nvPr/>
        </p:nvSpPr>
        <p:spPr>
          <a:xfrm>
            <a:off x="943723" y="1204430"/>
            <a:ext cx="10151449" cy="238526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Student and Teacher Slide Deck Pages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Slides that are meant for student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viewing will feature a </a:t>
            </a: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green top</a:t>
            </a:r>
            <a:r>
              <a:rPr lang="en-US" sz="1600" b="1">
                <a:solidFill>
                  <a:srgbClr val="1CA64A"/>
                </a:solidFill>
                <a:latin typeface="Calibri" panose="020F0502020204030204"/>
                <a:cs typeface="Calibri"/>
              </a:rPr>
              <a:t> </a:t>
            </a:r>
            <a:endParaRPr lang="en-US" sz="1600" b="1" u="none" strike="noStrike" kern="1200" cap="none" spc="0" normalizeH="0" baseline="0" noProof="0">
              <a:ln>
                <a:noFill/>
              </a:ln>
              <a:solidFill>
                <a:srgbClr val="1CA64A"/>
              </a:solidFill>
              <a:effectLst/>
              <a:uLnTx/>
              <a:uFillTx/>
              <a:latin typeface="Calibri" panose="020F0502020204030204"/>
              <a:ea typeface="Calibri"/>
              <a:cs typeface="Calibri"/>
            </a:endParaRPr>
          </a:p>
          <a:p>
            <a:pPr marL="0" lvl="1">
              <a:defRPr/>
            </a:pP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banner</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t>
            </a:r>
            <a:r>
              <a:rPr lang="en-US" sz="1600">
                <a:solidFill>
                  <a:srgbClr val="000000"/>
                </a:solidFill>
                <a:latin typeface="Calibri" panose="020F0502020204030204"/>
                <a:cs typeface="Calibri"/>
              </a:rPr>
              <a: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Slides that are meant only for teacher viewing will feature a</a:t>
            </a:r>
            <a:r>
              <a:rPr lang="en-US" sz="1600">
                <a:solidFill>
                  <a:srgbClr val="000000"/>
                </a:solidFill>
                <a:latin typeface="Calibri" panose="020F0502020204030204"/>
                <a:cs typeface="Calibri"/>
              </a:rPr>
              <a:t> </a:t>
            </a:r>
            <a:endParaRPr lang="en-US" sz="1600" b="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a:ln>
                  <a:noFill/>
                </a:ln>
                <a:solidFill>
                  <a:srgbClr val="6D2C79"/>
                </a:solidFill>
                <a:effectLst/>
                <a:uLnTx/>
                <a:uFillTx/>
                <a:latin typeface="Calibri" panose="020F0502020204030204"/>
                <a:ea typeface="+mn-ea"/>
                <a:cs typeface="Calibri"/>
              </a:rPr>
              <a:t>purple top banner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and will appear hidden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when in "slide show" mode.</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Prompting Icons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Each student slide will include a prompting icon in the top right corner of the slide. These icons</a:t>
            </a:r>
            <a:r>
              <a:rPr lang="en-US" sz="1600">
                <a:solidFill>
                  <a:srgbClr val="000000"/>
                </a:solidFill>
                <a:latin typeface="Calibri" panose="020F0502020204030204"/>
                <a:cs typeface="Calibri"/>
              </a:rPr>
              <a:t> on each slide cue</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your students</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to the type of activity they will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be doing.</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D625AF32-1C6A-DD0A-6813-BC1079D6CC19}"/>
              </a:ext>
            </a:extLst>
          </p:cNvPr>
          <p:cNvSpPr txBox="1"/>
          <p:nvPr/>
        </p:nvSpPr>
        <p:spPr>
          <a:xfrm>
            <a:off x="671332" y="100711"/>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Teacher Guide - Using This Slide Deck</a:t>
            </a: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yanmar Text"/>
            </a:endParaRPr>
          </a:p>
        </p:txBody>
      </p:sp>
      <p:pic>
        <p:nvPicPr>
          <p:cNvPr id="5" name="Picture 4" descr="A close-up of a screen&#10;&#10;Description automatically generated">
            <a:extLst>
              <a:ext uri="{FF2B5EF4-FFF2-40B4-BE49-F238E27FC236}">
                <a16:creationId xmlns:a16="http://schemas.microsoft.com/office/drawing/2014/main" id="{8F00150D-F82A-0CD5-2228-F2487AA2C3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1220" y="1298214"/>
            <a:ext cx="4065273" cy="1086224"/>
          </a:xfrm>
          <a:prstGeom prst="rect">
            <a:avLst/>
          </a:prstGeom>
        </p:spPr>
      </p:pic>
      <p:pic>
        <p:nvPicPr>
          <p:cNvPr id="6" name="Picture 4" descr="Icon&#10;&#10;Description automatically generated">
            <a:extLst>
              <a:ext uri="{FF2B5EF4-FFF2-40B4-BE49-F238E27FC236}">
                <a16:creationId xmlns:a16="http://schemas.microsoft.com/office/drawing/2014/main" id="{75208178-7F76-6979-F571-9423ABA376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6021" y="3817736"/>
            <a:ext cx="100120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purple pencil in a white circle&#10;&#10;Description automatically generated">
            <a:extLst>
              <a:ext uri="{FF2B5EF4-FFF2-40B4-BE49-F238E27FC236}">
                <a16:creationId xmlns:a16="http://schemas.microsoft.com/office/drawing/2014/main" id="{7862C378-8E31-84DF-9FCF-33F7376C15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62559"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A purple and white head with a light bulb inside&#10;&#10;Description automatically generated">
            <a:extLst>
              <a:ext uri="{FF2B5EF4-FFF2-40B4-BE49-F238E27FC236}">
                <a16:creationId xmlns:a16="http://schemas.microsoft.com/office/drawing/2014/main" id="{284EE54F-3D9B-E542-CF5A-60F638E524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0749" y="3817736"/>
            <a:ext cx="101748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Icon&#10;&#10;Description automatically generated">
            <a:extLst>
              <a:ext uri="{FF2B5EF4-FFF2-40B4-BE49-F238E27FC236}">
                <a16:creationId xmlns:a16="http://schemas.microsoft.com/office/drawing/2014/main" id="{1B21B4C9-A626-2516-B104-24710AEDA3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6131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EE512517-1CDF-6860-2C6E-BF7A37D0BEF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6432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
            <a:extLst>
              <a:ext uri="{FF2B5EF4-FFF2-40B4-BE49-F238E27FC236}">
                <a16:creationId xmlns:a16="http://schemas.microsoft.com/office/drawing/2014/main" id="{4D7B9FDC-E68E-8BA1-473B-7F6BB8865C74}"/>
              </a:ext>
            </a:extLst>
          </p:cNvPr>
          <p:cNvSpPr txBox="1"/>
          <p:nvPr/>
        </p:nvSpPr>
        <p:spPr>
          <a:xfrm>
            <a:off x="2594352"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Write in your notebook</a:t>
            </a:r>
          </a:p>
        </p:txBody>
      </p:sp>
      <p:sp>
        <p:nvSpPr>
          <p:cNvPr id="12" name="TextBox 1">
            <a:extLst>
              <a:ext uri="{FF2B5EF4-FFF2-40B4-BE49-F238E27FC236}">
                <a16:creationId xmlns:a16="http://schemas.microsoft.com/office/drawing/2014/main" id="{EACE580B-3451-BF8B-7F22-324A847085FE}"/>
              </a:ext>
            </a:extLst>
          </p:cNvPr>
          <p:cNvSpPr txBox="1"/>
          <p:nvPr/>
        </p:nvSpPr>
        <p:spPr>
          <a:xfrm>
            <a:off x="440220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Quiet thinking time</a:t>
            </a:r>
          </a:p>
        </p:txBody>
      </p:sp>
      <p:sp>
        <p:nvSpPr>
          <p:cNvPr id="13" name="TextBox 1">
            <a:extLst>
              <a:ext uri="{FF2B5EF4-FFF2-40B4-BE49-F238E27FC236}">
                <a16:creationId xmlns:a16="http://schemas.microsoft.com/office/drawing/2014/main" id="{709772A2-BA2C-2473-BA35-65F567C1BC7D}"/>
              </a:ext>
            </a:extLst>
          </p:cNvPr>
          <p:cNvSpPr txBox="1"/>
          <p:nvPr/>
        </p:nvSpPr>
        <p:spPr>
          <a:xfrm>
            <a:off x="840401" y="4892805"/>
            <a:ext cx="1429692"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Turn and talk  discussion</a:t>
            </a:r>
          </a:p>
        </p:txBody>
      </p:sp>
      <p:sp>
        <p:nvSpPr>
          <p:cNvPr id="14" name="TextBox 1">
            <a:extLst>
              <a:ext uri="{FF2B5EF4-FFF2-40B4-BE49-F238E27FC236}">
                <a16:creationId xmlns:a16="http://schemas.microsoft.com/office/drawing/2014/main" id="{240E4726-2834-5029-0503-A8ED9C6ADED0}"/>
              </a:ext>
            </a:extLst>
          </p:cNvPr>
          <p:cNvSpPr txBox="1"/>
          <p:nvPr/>
        </p:nvSpPr>
        <p:spPr>
          <a:xfrm>
            <a:off x="781555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Physical modeling</a:t>
            </a:r>
          </a:p>
        </p:txBody>
      </p:sp>
      <p:sp>
        <p:nvSpPr>
          <p:cNvPr id="15" name="TextBox 1">
            <a:extLst>
              <a:ext uri="{FF2B5EF4-FFF2-40B4-BE49-F238E27FC236}">
                <a16:creationId xmlns:a16="http://schemas.microsoft.com/office/drawing/2014/main" id="{0147D30A-C5E4-B4CD-A84B-3DDAA34962D7}"/>
              </a:ext>
            </a:extLst>
          </p:cNvPr>
          <p:cNvSpPr txBox="1"/>
          <p:nvPr/>
        </p:nvSpPr>
        <p:spPr>
          <a:xfrm>
            <a:off x="6171322" y="4887589"/>
            <a:ext cx="105507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Digital modeling</a:t>
            </a:r>
          </a:p>
        </p:txBody>
      </p:sp>
      <p:sp>
        <p:nvSpPr>
          <p:cNvPr id="16" name="TextBox 15">
            <a:extLst>
              <a:ext uri="{FF2B5EF4-FFF2-40B4-BE49-F238E27FC236}">
                <a16:creationId xmlns:a16="http://schemas.microsoft.com/office/drawing/2014/main" id="{7A29AADB-E425-4770-8C51-2C39356942D3}"/>
              </a:ext>
            </a:extLst>
          </p:cNvPr>
          <p:cNvSpPr txBox="1"/>
          <p:nvPr/>
        </p:nvSpPr>
        <p:spPr>
          <a:xfrm>
            <a:off x="930104" y="5711063"/>
            <a:ext cx="10750187" cy="86177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Teacher Moves and Student Moves</a:t>
            </a:r>
          </a:p>
          <a:p>
            <a:pPr>
              <a:defRPr/>
            </a:pPr>
            <a:r>
              <a:rPr lang="en-US" sz="1600">
                <a:solidFill>
                  <a:prstClr val="black"/>
                </a:solidFill>
                <a:latin typeface="Calibri" panose="020F0502020204030204"/>
              </a:rPr>
              <a:t>Class</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slides </a:t>
            </a:r>
            <a:r>
              <a:rPr lang="en-US" sz="1600">
                <a:solidFill>
                  <a:prstClr val="black"/>
                </a:solidFill>
                <a:latin typeface="Calibri" panose="020F0502020204030204"/>
              </a:rPr>
              <a:t>provide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teacher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below</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the </a:t>
            </a:r>
            <a:r>
              <a:rPr lang="en-US" sz="1600">
                <a:solidFill>
                  <a:prstClr val="black"/>
                </a:solidFill>
                <a:latin typeface="Calibri" panose="020F0502020204030204"/>
              </a:rPr>
              <a:t>slide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with specific information to assist you in facilitating the activity</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using</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effective modeling and education practices.</a:t>
            </a:r>
            <a:r>
              <a:rPr lang="en-US" sz="1600">
                <a:solidFill>
                  <a:prstClr val="black"/>
                </a:solidFill>
                <a:latin typeface="Calibri" panose="020F0502020204030204"/>
              </a:rPr>
              <a:t> </a:t>
            </a:r>
            <a:endParaRPr lang="en-US" sz="1600" b="0" i="0" u="none" strike="noStrike" kern="1200" cap="none" spc="0" normalizeH="0" baseline="0" noProof="0">
              <a:ln>
                <a:noFill/>
              </a:ln>
              <a:solidFill>
                <a:prstClr val="black"/>
              </a:solidFill>
              <a:effectLst/>
              <a:uLnTx/>
              <a:uFillTx/>
              <a:latin typeface="Calibri" panose="020F0502020204030204"/>
              <a:cs typeface="Calibri"/>
            </a:endParaRPr>
          </a:p>
        </p:txBody>
      </p:sp>
    </p:spTree>
    <p:custDataLst>
      <p:tags r:id="rId1"/>
    </p:custDataLst>
    <p:extLst>
      <p:ext uri="{BB962C8B-B14F-4D97-AF65-F5344CB8AC3E}">
        <p14:creationId xmlns:p14="http://schemas.microsoft.com/office/powerpoint/2010/main" val="19705414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DD4F02AF-1E6C-0220-665E-D8975074548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E06F487-A78D-AA3E-2D59-A676EEC0C7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1D6F2F3-9B4B-85CA-00A4-2F134D962D63}"/>
              </a:ext>
            </a:extLst>
          </p:cNvPr>
          <p:cNvSpPr txBox="1"/>
          <p:nvPr/>
        </p:nvSpPr>
        <p:spPr>
          <a:xfrm>
            <a:off x="688421" y="1993490"/>
            <a:ext cx="6156089" cy="34470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2000" b="1" dirty="0">
                <a:solidFill>
                  <a:srgbClr val="FF0DE2"/>
                </a:solidFill>
              </a:rPr>
              <a:t>Serotonin</a:t>
            </a:r>
            <a:r>
              <a:rPr lang="en-US" sz="2000" dirty="0"/>
              <a:t>, a neurotransmitter, is released from nerve cells where it travels through the </a:t>
            </a:r>
            <a:r>
              <a:rPr lang="en-US" sz="2000" b="1" dirty="0">
                <a:solidFill>
                  <a:srgbClr val="FF0DE2"/>
                </a:solidFill>
              </a:rPr>
              <a:t>synapse</a:t>
            </a:r>
            <a:r>
              <a:rPr lang="en-US" sz="2000" dirty="0"/>
              <a:t> to bind to receptors, where the effects are coordinated.  </a:t>
            </a:r>
          </a:p>
          <a:p>
            <a:pPr rtl="0"/>
            <a:endParaRPr lang="en-US" sz="2000" dirty="0"/>
          </a:p>
          <a:p>
            <a:pPr rtl="0"/>
            <a:r>
              <a:rPr lang="en-US" sz="2000" dirty="0"/>
              <a:t>Chances are if you are feeling happy right now or like reaching for a snack, your neurons are receiving messages through receptors like these.   </a:t>
            </a:r>
          </a:p>
          <a:p>
            <a:pPr rtl="0"/>
            <a:endParaRPr lang="en-US" sz="2000" dirty="0"/>
          </a:p>
          <a:p>
            <a:pPr rtl="0"/>
            <a:r>
              <a:rPr lang="en-US" sz="2000" dirty="0"/>
              <a:t>Many medications act on receptors like these, like </a:t>
            </a:r>
            <a:r>
              <a:rPr lang="en-US" sz="2000" b="1" dirty="0">
                <a:solidFill>
                  <a:srgbClr val="FF0DE2"/>
                </a:solidFill>
              </a:rPr>
              <a:t>ergotamine,</a:t>
            </a:r>
            <a:r>
              <a:rPr lang="en-US" sz="2000" dirty="0"/>
              <a:t> which is used to treat migraines.</a:t>
            </a:r>
            <a:br>
              <a:rPr lang="en-US" dirty="0"/>
            </a:br>
            <a:endParaRPr lang="en-US" b="0" dirty="0">
              <a:effectLst/>
            </a:endParaRPr>
          </a:p>
        </p:txBody>
      </p:sp>
      <p:sp>
        <p:nvSpPr>
          <p:cNvPr id="6" name="Title 1">
            <a:extLst>
              <a:ext uri="{FF2B5EF4-FFF2-40B4-BE49-F238E27FC236}">
                <a16:creationId xmlns:a16="http://schemas.microsoft.com/office/drawing/2014/main" id="{A115AAC1-F5FF-66D9-EA0A-730169B0D960}"/>
              </a:ext>
            </a:extLst>
          </p:cNvPr>
          <p:cNvSpPr txBox="1">
            <a:spLocks/>
          </p:cNvSpPr>
          <p:nvPr/>
        </p:nvSpPr>
        <p:spPr>
          <a:xfrm>
            <a:off x="549511" y="49957"/>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Receptor Proteins</a:t>
            </a:r>
          </a:p>
        </p:txBody>
      </p:sp>
      <p:pic>
        <p:nvPicPr>
          <p:cNvPr id="2050" name="Picture 2" descr="Serotonin receptor with an antimigraine drug. The membrane is shown schematically in gray.">
            <a:extLst>
              <a:ext uri="{FF2B5EF4-FFF2-40B4-BE49-F238E27FC236}">
                <a16:creationId xmlns:a16="http://schemas.microsoft.com/office/drawing/2014/main" id="{26918AB9-2DA4-DF97-482F-3385AC96E53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55954" y="1417943"/>
            <a:ext cx="3663208" cy="44764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B52E09F-44E5-C8BC-68D0-20D765A82E7A}"/>
              </a:ext>
            </a:extLst>
          </p:cNvPr>
          <p:cNvSpPr txBox="1"/>
          <p:nvPr/>
        </p:nvSpPr>
        <p:spPr>
          <a:xfrm>
            <a:off x="7676043" y="5986361"/>
            <a:ext cx="3251037" cy="276999"/>
          </a:xfrm>
          <a:prstGeom prst="rect">
            <a:avLst/>
          </a:prstGeom>
          <a:noFill/>
        </p:spPr>
        <p:txBody>
          <a:bodyPr wrap="square">
            <a:spAutoFit/>
          </a:bodyPr>
          <a:lstStyle/>
          <a:p>
            <a:r>
              <a:rPr lang="en-US" sz="1200" dirty="0"/>
              <a:t>https://pdb101.rcsb.org/motm/164</a:t>
            </a:r>
          </a:p>
        </p:txBody>
      </p:sp>
    </p:spTree>
    <p:extLst>
      <p:ext uri="{BB962C8B-B14F-4D97-AF65-F5344CB8AC3E}">
        <p14:creationId xmlns:p14="http://schemas.microsoft.com/office/powerpoint/2010/main" val="4213359935"/>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9F63FBA5-42FD-8550-0545-A6D89FCF768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FD938C1-D1A9-6CA7-D2F6-BB780BCD10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4AA83A2-E7CB-21CE-56D0-F8416A39D0C1}"/>
              </a:ext>
            </a:extLst>
          </p:cNvPr>
          <p:cNvSpPr txBox="1"/>
          <p:nvPr/>
        </p:nvSpPr>
        <p:spPr>
          <a:xfrm>
            <a:off x="678533" y="1993490"/>
            <a:ext cx="4202077" cy="30777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2000" dirty="0">
                <a:effectLst/>
                <a:latin typeface="Aptos" panose="020B0004020202020204" pitchFamily="34" charset="0"/>
              </a:rPr>
              <a:t>This famous enzyme,  </a:t>
            </a:r>
            <a:r>
              <a:rPr lang="en-US" sz="2000" b="1" dirty="0">
                <a:solidFill>
                  <a:srgbClr val="FF0DE2"/>
                </a:solidFill>
                <a:effectLst/>
                <a:latin typeface="Aptos" panose="020B0004020202020204" pitchFamily="34" charset="0"/>
              </a:rPr>
              <a:t>ATP synthase</a:t>
            </a:r>
            <a:r>
              <a:rPr lang="en-US" sz="2000" b="1" dirty="0">
                <a:solidFill>
                  <a:srgbClr val="FF0DE2"/>
                </a:solidFill>
                <a:latin typeface="Aptos" panose="020B0004020202020204" pitchFamily="34" charset="0"/>
              </a:rPr>
              <a:t>,</a:t>
            </a:r>
            <a:r>
              <a:rPr lang="en-US" sz="2000" dirty="0">
                <a:effectLst/>
                <a:latin typeface="Aptos" panose="020B0004020202020204" pitchFamily="34" charset="0"/>
              </a:rPr>
              <a:t> synthesizes ATP - the universal currency of energy inside the cell.</a:t>
            </a:r>
          </a:p>
          <a:p>
            <a:pPr rtl="0"/>
            <a:endParaRPr lang="en-US" sz="2000" dirty="0">
              <a:latin typeface="Aptos" panose="020B0004020202020204" pitchFamily="34" charset="0"/>
            </a:endParaRPr>
          </a:p>
          <a:p>
            <a:pPr rtl="0"/>
            <a:r>
              <a:rPr lang="en-US" sz="2000" dirty="0"/>
              <a:t>The rotors embedded in the membranes (in gray) give this organelle the nickname, </a:t>
            </a:r>
            <a:r>
              <a:rPr lang="en-US" sz="2000" b="1" dirty="0">
                <a:solidFill>
                  <a:srgbClr val="FF0DE2"/>
                </a:solidFill>
              </a:rPr>
              <a:t>powerhouse</a:t>
            </a:r>
            <a:r>
              <a:rPr lang="en-US" sz="2000" dirty="0"/>
              <a:t>.</a:t>
            </a:r>
            <a:br>
              <a:rPr lang="en-US" sz="2000" b="1" dirty="0">
                <a:solidFill>
                  <a:srgbClr val="1CA64A"/>
                </a:solidFill>
              </a:rPr>
            </a:br>
            <a:br>
              <a:rPr lang="en-US" dirty="0"/>
            </a:br>
            <a:br>
              <a:rPr lang="en-US" dirty="0"/>
            </a:br>
            <a:endParaRPr lang="en-US" b="0" dirty="0">
              <a:effectLst/>
            </a:endParaRPr>
          </a:p>
        </p:txBody>
      </p:sp>
      <p:sp>
        <p:nvSpPr>
          <p:cNvPr id="6" name="Title 1">
            <a:extLst>
              <a:ext uri="{FF2B5EF4-FFF2-40B4-BE49-F238E27FC236}">
                <a16:creationId xmlns:a16="http://schemas.microsoft.com/office/drawing/2014/main" id="{520A8F2D-CAC6-9690-F335-E0F3655E62D8}"/>
              </a:ext>
            </a:extLst>
          </p:cNvPr>
          <p:cNvSpPr txBox="1">
            <a:spLocks/>
          </p:cNvSpPr>
          <p:nvPr/>
        </p:nvSpPr>
        <p:spPr>
          <a:xfrm>
            <a:off x="549511" y="51124"/>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Embedded Proteins</a:t>
            </a:r>
          </a:p>
        </p:txBody>
      </p:sp>
      <p:pic>
        <p:nvPicPr>
          <p:cNvPr id="3074" name="Picture 2" descr="ATP synthase. The membrane is shown schematically in gray.">
            <a:extLst>
              <a:ext uri="{FF2B5EF4-FFF2-40B4-BE49-F238E27FC236}">
                <a16:creationId xmlns:a16="http://schemas.microsoft.com/office/drawing/2014/main" id="{4B3D7D89-C9F6-E8DA-6549-499773067DD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1771720"/>
            <a:ext cx="3625244" cy="471832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6232102-7040-F746-219B-5981272E7FCE}"/>
              </a:ext>
            </a:extLst>
          </p:cNvPr>
          <p:cNvSpPr txBox="1"/>
          <p:nvPr/>
        </p:nvSpPr>
        <p:spPr>
          <a:xfrm>
            <a:off x="6096000" y="6490042"/>
            <a:ext cx="2588097" cy="276999"/>
          </a:xfrm>
          <a:prstGeom prst="rect">
            <a:avLst/>
          </a:prstGeom>
          <a:noFill/>
        </p:spPr>
        <p:txBody>
          <a:bodyPr wrap="square">
            <a:spAutoFit/>
          </a:bodyPr>
          <a:lstStyle/>
          <a:p>
            <a:r>
              <a:rPr lang="en-US" sz="1200" dirty="0"/>
              <a:t>https://pdb101.rcsb.org/motm/72</a:t>
            </a:r>
          </a:p>
        </p:txBody>
      </p:sp>
    </p:spTree>
    <p:extLst>
      <p:ext uri="{BB962C8B-B14F-4D97-AF65-F5344CB8AC3E}">
        <p14:creationId xmlns:p14="http://schemas.microsoft.com/office/powerpoint/2010/main" val="1834641075"/>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66319CBA-C4CE-EB0F-DFC9-28427D3516E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19A6ECA-D2F3-A8C1-0155-B0A82EA29B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BBF19C4-EF4F-814A-860B-9108A5C1A9AE}"/>
              </a:ext>
            </a:extLst>
          </p:cNvPr>
          <p:cNvSpPr txBox="1"/>
          <p:nvPr/>
        </p:nvSpPr>
        <p:spPr>
          <a:xfrm>
            <a:off x="675617" y="1993490"/>
            <a:ext cx="5336563"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2000" dirty="0"/>
              <a:t>Our cells are literally sugar-coated. Glycolipids are sugar chains that are attached to cell surfaces through interactions with lipids or proteins.  </a:t>
            </a:r>
          </a:p>
          <a:p>
            <a:pPr rtl="0"/>
            <a:endParaRPr lang="en-US" sz="2000" dirty="0"/>
          </a:p>
          <a:p>
            <a:pPr rtl="0"/>
            <a:r>
              <a:rPr lang="en-US" sz="2000" dirty="0"/>
              <a:t>These sticky molecules help cells interact and signal to the world their function. </a:t>
            </a:r>
          </a:p>
          <a:p>
            <a:pPr rtl="0"/>
            <a:endParaRPr lang="en-US" sz="2000" dirty="0"/>
          </a:p>
          <a:p>
            <a:pPr rtl="0"/>
            <a:r>
              <a:rPr lang="en-US" sz="2000" dirty="0"/>
              <a:t>Glycolipids in red blood cell membranes determine your blood type. </a:t>
            </a:r>
          </a:p>
          <a:p>
            <a:pPr rtl="0"/>
            <a:endParaRPr lang="en-US" sz="2000" dirty="0"/>
          </a:p>
          <a:p>
            <a:pPr rtl="0"/>
            <a:r>
              <a:rPr lang="en-US" sz="2000" dirty="0"/>
              <a:t>Cancer cells sometimes pretend to be “friendly" by wrapping themselves in glycans.</a:t>
            </a:r>
            <a:br>
              <a:rPr lang="en-US" dirty="0"/>
            </a:br>
            <a:endParaRPr lang="en-US" b="0" dirty="0">
              <a:effectLst/>
            </a:endParaRPr>
          </a:p>
        </p:txBody>
      </p:sp>
      <p:sp>
        <p:nvSpPr>
          <p:cNvPr id="6" name="Title 1">
            <a:extLst>
              <a:ext uri="{FF2B5EF4-FFF2-40B4-BE49-F238E27FC236}">
                <a16:creationId xmlns:a16="http://schemas.microsoft.com/office/drawing/2014/main" id="{7F5D2476-AD9F-EC80-B857-ECE9C92DCF35}"/>
              </a:ext>
            </a:extLst>
          </p:cNvPr>
          <p:cNvSpPr txBox="1">
            <a:spLocks/>
          </p:cNvSpPr>
          <p:nvPr/>
        </p:nvSpPr>
        <p:spPr>
          <a:xfrm>
            <a:off x="549511" y="41514"/>
            <a:ext cx="10014514"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Recognition Proteins</a:t>
            </a:r>
          </a:p>
        </p:txBody>
      </p:sp>
      <p:sp>
        <p:nvSpPr>
          <p:cNvPr id="7" name="TextBox 6">
            <a:extLst>
              <a:ext uri="{FF2B5EF4-FFF2-40B4-BE49-F238E27FC236}">
                <a16:creationId xmlns:a16="http://schemas.microsoft.com/office/drawing/2014/main" id="{A19C4BF2-1BA5-EA19-9BD9-A757C9752935}"/>
              </a:ext>
            </a:extLst>
          </p:cNvPr>
          <p:cNvSpPr txBox="1"/>
          <p:nvPr/>
        </p:nvSpPr>
        <p:spPr>
          <a:xfrm>
            <a:off x="7711998" y="5609451"/>
            <a:ext cx="2723457" cy="276999"/>
          </a:xfrm>
          <a:prstGeom prst="rect">
            <a:avLst/>
          </a:prstGeom>
          <a:noFill/>
        </p:spPr>
        <p:txBody>
          <a:bodyPr wrap="square">
            <a:spAutoFit/>
          </a:bodyPr>
          <a:lstStyle/>
          <a:p>
            <a:r>
              <a:rPr lang="en-US" sz="1200" dirty="0"/>
              <a:t>https://pdb101.rcsb.org/motm/302</a:t>
            </a:r>
          </a:p>
        </p:txBody>
      </p:sp>
      <p:pic>
        <p:nvPicPr>
          <p:cNvPr id="4098" name="Picture 2">
            <a:extLst>
              <a:ext uri="{FF2B5EF4-FFF2-40B4-BE49-F238E27FC236}">
                <a16:creationId xmlns:a16="http://schemas.microsoft.com/office/drawing/2014/main" id="{45FB052B-133F-7F0C-82BA-82B61ED5AA6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49390" y="2141200"/>
            <a:ext cx="4789170" cy="3285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197562"/>
      </p:ext>
    </p:extLst>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203CEB8E-6772-CB15-8D48-4D1FE67BCFF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C66514D-00C8-944A-D54D-E7852BC700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18915"/>
            <a:ext cx="1207034"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25D2FC8-489E-28DF-282E-F69F898104A3}"/>
              </a:ext>
            </a:extLst>
          </p:cNvPr>
          <p:cNvSpPr txBox="1"/>
          <p:nvPr/>
        </p:nvSpPr>
        <p:spPr>
          <a:xfrm>
            <a:off x="675617" y="1993490"/>
            <a:ext cx="6152503" cy="21852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2000" i="0" u="none" strike="noStrike" dirty="0">
                <a:effectLst/>
              </a:rPr>
              <a:t>Cells connect in networks to form tissues through membrane proteins like cadherin.   Connector proteins reach through the membrane (in gray) and grab onto the cytoskeleton inside of the cell.  </a:t>
            </a:r>
          </a:p>
          <a:p>
            <a:pPr rtl="0"/>
            <a:endParaRPr lang="en-US" sz="2400" b="1" dirty="0">
              <a:solidFill>
                <a:srgbClr val="1CA64A"/>
              </a:solidFill>
            </a:endParaRPr>
          </a:p>
          <a:p>
            <a:pPr rtl="0"/>
            <a:r>
              <a:rPr lang="en-US" sz="2000" b="1" i="0" u="none" strike="noStrike" dirty="0">
                <a:solidFill>
                  <a:srgbClr val="1CA64A"/>
                </a:solidFill>
                <a:effectLst/>
              </a:rPr>
              <a:t>Can you find the cytoskeleton on your physical model?  </a:t>
            </a:r>
          </a:p>
          <a:p>
            <a:pPr rtl="0"/>
            <a:endParaRPr lang="en-US" sz="1200" b="0" dirty="0">
              <a:effectLst/>
            </a:endParaRPr>
          </a:p>
        </p:txBody>
      </p:sp>
      <p:sp>
        <p:nvSpPr>
          <p:cNvPr id="6" name="Title 1">
            <a:extLst>
              <a:ext uri="{FF2B5EF4-FFF2-40B4-BE49-F238E27FC236}">
                <a16:creationId xmlns:a16="http://schemas.microsoft.com/office/drawing/2014/main" id="{75A1752B-2F48-0363-D123-02B5B79C6FA7}"/>
              </a:ext>
            </a:extLst>
          </p:cNvPr>
          <p:cNvSpPr txBox="1">
            <a:spLocks/>
          </p:cNvSpPr>
          <p:nvPr/>
        </p:nvSpPr>
        <p:spPr>
          <a:xfrm>
            <a:off x="549511" y="40725"/>
            <a:ext cx="10014514"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Connector Proteins</a:t>
            </a:r>
          </a:p>
        </p:txBody>
      </p:sp>
      <p:pic>
        <p:nvPicPr>
          <p:cNvPr id="5122" name="Picture 2">
            <a:extLst>
              <a:ext uri="{FF2B5EF4-FFF2-40B4-BE49-F238E27FC236}">
                <a16:creationId xmlns:a16="http://schemas.microsoft.com/office/drawing/2014/main" id="{4896A531-4798-7865-5255-49A07059234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68"/>
          <a:stretch/>
        </p:blipFill>
        <p:spPr bwMode="auto">
          <a:xfrm>
            <a:off x="7405964" y="1325950"/>
            <a:ext cx="3158061" cy="536167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FF8D5DB-5592-CAD8-C7BD-410D7071513E}"/>
              </a:ext>
            </a:extLst>
          </p:cNvPr>
          <p:cNvSpPr txBox="1"/>
          <p:nvPr/>
        </p:nvSpPr>
        <p:spPr>
          <a:xfrm>
            <a:off x="675617" y="4040204"/>
            <a:ext cx="6097772" cy="276999"/>
          </a:xfrm>
          <a:prstGeom prst="rect">
            <a:avLst/>
          </a:prstGeom>
          <a:noFill/>
        </p:spPr>
        <p:txBody>
          <a:bodyPr wrap="square">
            <a:spAutoFit/>
          </a:bodyPr>
          <a:lstStyle/>
          <a:p>
            <a:pPr rtl="0"/>
            <a:r>
              <a:rPr lang="en-US" sz="1200" dirty="0"/>
              <a:t>https://pdb101.rcsb.org/learn/structural-biology-highlights/alpha-catenin-connections</a:t>
            </a:r>
            <a:endParaRPr lang="en-US" sz="1200" b="0" dirty="0">
              <a:effectLst/>
            </a:endParaRPr>
          </a:p>
        </p:txBody>
      </p:sp>
    </p:spTree>
    <p:extLst>
      <p:ext uri="{BB962C8B-B14F-4D97-AF65-F5344CB8AC3E}">
        <p14:creationId xmlns:p14="http://schemas.microsoft.com/office/powerpoint/2010/main" val="1054665137"/>
      </p:ext>
    </p:extLst>
  </p:cSld>
  <p:clrMapOvr>
    <a:overrideClrMapping bg1="lt1" tx1="dk1" bg2="lt2" tx2="dk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B10D59B4-601F-6F3E-D52D-17704972AE82}"/>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1936169-BCB5-C543-3811-DFD134B454A3}"/>
              </a:ext>
            </a:extLst>
          </p:cNvPr>
          <p:cNvSpPr/>
          <p:nvPr/>
        </p:nvSpPr>
        <p:spPr>
          <a:xfrm>
            <a:off x="1108710" y="1335187"/>
            <a:ext cx="5326380" cy="38768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1">
            <a:extLst>
              <a:ext uri="{FF2B5EF4-FFF2-40B4-BE49-F238E27FC236}">
                <a16:creationId xmlns:a16="http://schemas.microsoft.com/office/drawing/2014/main" id="{3DD8CA53-80B7-49A9-F882-16CAAF1F3447}"/>
              </a:ext>
            </a:extLst>
          </p:cNvPr>
          <p:cNvSpPr>
            <a:spLocks noGrp="1"/>
          </p:cNvSpPr>
          <p:nvPr>
            <p:ph type="ftr" sz="quarter" idx="11"/>
          </p:nvPr>
        </p:nvSpPr>
        <p:spPr>
          <a:xfrm>
            <a:off x="4038600" y="6356350"/>
            <a:ext cx="4114800" cy="365125"/>
          </a:xfrm>
        </p:spPr>
        <p:txBody>
          <a:bodyPr/>
          <a:lstStyle/>
          <a:p>
            <a:r>
              <a:rPr lang="en-US">
                <a:solidFill>
                  <a:schemeClr val="tx1"/>
                </a:solidFill>
                <a:latin typeface="+mn-lt"/>
              </a:rPr>
              <a:t>© 2023 3D Molecular Designs. All Rights Reserved. </a:t>
            </a:r>
          </a:p>
        </p:txBody>
      </p:sp>
      <p:sp>
        <p:nvSpPr>
          <p:cNvPr id="4" name="TextBox 3">
            <a:extLst>
              <a:ext uri="{FF2B5EF4-FFF2-40B4-BE49-F238E27FC236}">
                <a16:creationId xmlns:a16="http://schemas.microsoft.com/office/drawing/2014/main" id="{525413FB-984D-6212-4A55-014E6030576E}"/>
              </a:ext>
            </a:extLst>
          </p:cNvPr>
          <p:cNvSpPr txBox="1"/>
          <p:nvPr/>
        </p:nvSpPr>
        <p:spPr>
          <a:xfrm>
            <a:off x="671332" y="96432"/>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applications</a:t>
            </a:r>
            <a:endParaRPr lang="en-US" sz="4000">
              <a:solidFill>
                <a:schemeClr val="bg1"/>
              </a:solidFill>
              <a:cs typeface="Myanmar Text"/>
            </a:endParaRPr>
          </a:p>
        </p:txBody>
      </p:sp>
      <p:sp>
        <p:nvSpPr>
          <p:cNvPr id="3" name="TextBox 2">
            <a:extLst>
              <a:ext uri="{FF2B5EF4-FFF2-40B4-BE49-F238E27FC236}">
                <a16:creationId xmlns:a16="http://schemas.microsoft.com/office/drawing/2014/main" id="{04139B2F-2C86-6022-B5BC-378B7FAC27EB}"/>
              </a:ext>
            </a:extLst>
          </p:cNvPr>
          <p:cNvSpPr txBox="1"/>
          <p:nvPr/>
        </p:nvSpPr>
        <p:spPr>
          <a:xfrm>
            <a:off x="6698513" y="1278037"/>
            <a:ext cx="4960088" cy="3762568"/>
          </a:xfrm>
          <a:prstGeom prst="rect">
            <a:avLst/>
          </a:prstGeom>
          <a:noFill/>
        </p:spPr>
        <p:txBody>
          <a:bodyPr wrap="square" rtlCol="0">
            <a:spAutoFit/>
          </a:bodyPr>
          <a:lstStyle/>
          <a:p>
            <a:r>
              <a:rPr lang="en-US" sz="1600" dirty="0"/>
              <a:t>Application: Have students generate a claim about how/why the cell types shown might perform their functions, given what they have learned about cell membranes.  This is a great option for a CER activity.</a:t>
            </a:r>
          </a:p>
          <a:p>
            <a:r>
              <a:rPr lang="en-US" sz="1050" dirty="0"/>
              <a:t>  </a:t>
            </a:r>
          </a:p>
          <a:p>
            <a:r>
              <a:rPr lang="en-US" sz="1600" dirty="0"/>
              <a:t>You could have students develop their own model diagrams to explore ideas related to the three questions below (or others that they may have come up with in their “I wonder” charts).</a:t>
            </a:r>
          </a:p>
          <a:p>
            <a:r>
              <a:rPr lang="en-US" sz="1000" dirty="0"/>
              <a:t>  </a:t>
            </a:r>
          </a:p>
          <a:p>
            <a:pPr marL="285750" indent="-285750">
              <a:lnSpc>
                <a:spcPct val="150000"/>
              </a:lnSpc>
              <a:buFont typeface="Arial" panose="020B0604020202020204" pitchFamily="34" charset="0"/>
              <a:buChar char="•"/>
            </a:pPr>
            <a:r>
              <a:rPr lang="en-US" sz="1600" b="1" dirty="0">
                <a:ea typeface="Aptos" panose="020B0004020202020204" pitchFamily="34" charset="0"/>
                <a:cs typeface="Calibri" panose="020F0502020204030204" pitchFamily="34" charset="0"/>
              </a:rPr>
              <a:t>How could a membrane hold its shape in water?</a:t>
            </a:r>
          </a:p>
          <a:p>
            <a:pPr marL="285750" indent="-285750">
              <a:lnSpc>
                <a:spcPct val="150000"/>
              </a:lnSpc>
              <a:buFont typeface="Arial" panose="020B0604020202020204" pitchFamily="34" charset="0"/>
              <a:buChar char="•"/>
            </a:pPr>
            <a:r>
              <a:rPr lang="en-US" sz="1600" b="1" dirty="0">
                <a:ea typeface="Aptos" panose="020B0004020202020204" pitchFamily="34" charset="0"/>
                <a:cs typeface="Calibri" panose="020F0502020204030204" pitchFamily="34" charset="0"/>
              </a:rPr>
              <a:t>How does a membrane hold everything inside a cell?</a:t>
            </a:r>
          </a:p>
          <a:p>
            <a:pPr marL="285750" indent="-285750">
              <a:lnSpc>
                <a:spcPct val="150000"/>
              </a:lnSpc>
              <a:buFont typeface="Arial" panose="020B0604020202020204" pitchFamily="34" charset="0"/>
              <a:buChar char="•"/>
            </a:pPr>
            <a:r>
              <a:rPr lang="en-US" sz="1600" b="1" dirty="0">
                <a:ea typeface="Aptos" panose="020B0004020202020204" pitchFamily="34" charset="0"/>
                <a:cs typeface="Calibri" panose="020F0502020204030204" pitchFamily="34" charset="0"/>
              </a:rPr>
              <a:t>Why does a membrane need to be flexible?</a:t>
            </a:r>
          </a:p>
          <a:p>
            <a:endParaRPr lang="en-US" dirty="0"/>
          </a:p>
        </p:txBody>
      </p:sp>
      <p:pic>
        <p:nvPicPr>
          <p:cNvPr id="6" name="Picture 5">
            <a:extLst>
              <a:ext uri="{FF2B5EF4-FFF2-40B4-BE49-F238E27FC236}">
                <a16:creationId xmlns:a16="http://schemas.microsoft.com/office/drawing/2014/main" id="{F812FA20-1C78-4041-60AD-6F4EED5E9AF3}"/>
              </a:ext>
            </a:extLst>
          </p:cNvPr>
          <p:cNvPicPr>
            <a:picLocks noChangeAspect="1"/>
          </p:cNvPicPr>
          <p:nvPr/>
        </p:nvPicPr>
        <p:blipFill>
          <a:blip r:embed="rId5"/>
          <a:srcRect r="8154"/>
          <a:stretch/>
        </p:blipFill>
        <p:spPr>
          <a:xfrm>
            <a:off x="1283059" y="1508735"/>
            <a:ext cx="5042505" cy="3531870"/>
          </a:xfrm>
          <a:prstGeom prst="rect">
            <a:avLst/>
          </a:prstGeom>
        </p:spPr>
      </p:pic>
    </p:spTree>
    <p:custDataLst>
      <p:tags r:id="rId1"/>
    </p:custDataLst>
    <p:extLst>
      <p:ext uri="{BB962C8B-B14F-4D97-AF65-F5344CB8AC3E}">
        <p14:creationId xmlns:p14="http://schemas.microsoft.com/office/powerpoint/2010/main" val="27081322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7E580C84-4C10-F4EE-10B2-E9307960D29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171B56B-9029-5249-054C-A906766AFB8F}"/>
              </a:ext>
            </a:extLst>
          </p:cNvPr>
          <p:cNvSpPr txBox="1">
            <a:spLocks/>
          </p:cNvSpPr>
          <p:nvPr/>
        </p:nvSpPr>
        <p:spPr>
          <a:xfrm>
            <a:off x="549511" y="52155"/>
            <a:ext cx="9631682" cy="997827"/>
          </a:xfrm>
          <a:prstGeom prst="rect">
            <a:avLst/>
          </a:prstGeom>
        </p:spPr>
        <p:txBody>
          <a:bodyPr vert="horz" lIns="91440" tIns="45720" rIns="91440" bIns="45720" rtlCol="0" anchor="ctr">
            <a:normAutofit fontScale="925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Why is it necessary for membranes to be fluid?</a:t>
            </a:r>
          </a:p>
        </p:txBody>
      </p:sp>
      <p:pic>
        <p:nvPicPr>
          <p:cNvPr id="1026" name="Picture 2">
            <a:extLst>
              <a:ext uri="{FF2B5EF4-FFF2-40B4-BE49-F238E27FC236}">
                <a16:creationId xmlns:a16="http://schemas.microsoft.com/office/drawing/2014/main" id="{C2D7EB63-0F22-A62D-FDBE-085B1701AC5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7953"/>
          <a:stretch/>
        </p:blipFill>
        <p:spPr bwMode="auto">
          <a:xfrm>
            <a:off x="6375615" y="2040278"/>
            <a:ext cx="5140768" cy="333599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1231842-B74B-1F50-B123-DAE0AFA619FC}"/>
              </a:ext>
            </a:extLst>
          </p:cNvPr>
          <p:cNvSpPr txBox="1"/>
          <p:nvPr/>
        </p:nvSpPr>
        <p:spPr>
          <a:xfrm>
            <a:off x="675617" y="1993490"/>
            <a:ext cx="5337222" cy="433965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effectLst/>
                <a:latin typeface="Aptos" panose="020B0004020202020204" pitchFamily="34" charset="0"/>
                <a:cs typeface="Arial" panose="020B0604020202020204" pitchFamily="34" charset="0"/>
              </a:rPr>
              <a:t>A colorized scanning electron micrograph of a human egg, which is the huge cell colored yellow at the bottom of this image. The follicle cells that surround it (top) send out long projections that penetrate through the tough outer coating (the zona pellucida) into the egg cell itself giving it the nourishment it needs to develop to maturity. Even when the egg is released from the ovary at ovulation it remains surrounded by a cloud of follicle cells that only gradually fall away as the egg progresses along the Fallopian tube.</a:t>
            </a:r>
          </a:p>
          <a:p>
            <a:pPr eaLnBrk="0" fontAlgn="base" hangingPunct="0">
              <a:spcBef>
                <a:spcPct val="0"/>
              </a:spcBef>
              <a:spcAft>
                <a:spcPct val="0"/>
              </a:spcAft>
            </a:pPr>
            <a:endParaRPr lang="en-US" sz="1600" b="1" i="0" u="none" strike="noStrike" dirty="0">
              <a:solidFill>
                <a:srgbClr val="1CA64A"/>
              </a:solidFill>
              <a:effectLst/>
            </a:endParaRPr>
          </a:p>
          <a:p>
            <a:pPr eaLnBrk="0" fontAlgn="base" hangingPunct="0">
              <a:spcBef>
                <a:spcPct val="0"/>
              </a:spcBef>
              <a:spcAft>
                <a:spcPct val="0"/>
              </a:spcAft>
            </a:pPr>
            <a:r>
              <a:rPr lang="en-US" sz="2000" b="1" i="0" u="none" strike="noStrike" dirty="0">
                <a:solidFill>
                  <a:srgbClr val="1CA64A"/>
                </a:solidFill>
                <a:effectLst/>
              </a:rPr>
              <a:t>Write your ideas in your notebook.</a:t>
            </a:r>
          </a:p>
        </p:txBody>
      </p:sp>
      <p:pic>
        <p:nvPicPr>
          <p:cNvPr id="8" name="Picture 6" descr="A purple and white head with a light bulb inside&#10;&#10;Description automatically generated">
            <a:extLst>
              <a:ext uri="{FF2B5EF4-FFF2-40B4-BE49-F238E27FC236}">
                <a16:creationId xmlns:a16="http://schemas.microsoft.com/office/drawing/2014/main" id="{F3B2F06F-DA96-3A15-3DB3-CF69597142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917" y="200012"/>
            <a:ext cx="1017480" cy="100934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6C63DD77-5819-40B2-6EF7-6E4721E3CCE9}"/>
              </a:ext>
            </a:extLst>
          </p:cNvPr>
          <p:cNvSpPr txBox="1"/>
          <p:nvPr/>
        </p:nvSpPr>
        <p:spPr>
          <a:xfrm>
            <a:off x="6375615" y="5376277"/>
            <a:ext cx="4342812" cy="276999"/>
          </a:xfrm>
          <a:prstGeom prst="rect">
            <a:avLst/>
          </a:prstGeom>
          <a:noFill/>
        </p:spPr>
        <p:txBody>
          <a:bodyPr wrap="square">
            <a:spAutoFit/>
          </a:bodyPr>
          <a:lstStyle/>
          <a:p>
            <a:r>
              <a:rPr lang="en-US" sz="1200" dirty="0"/>
              <a:t>https://www.cellimagelibrary.org/images/38957</a:t>
            </a:r>
          </a:p>
        </p:txBody>
      </p:sp>
    </p:spTree>
    <p:extLst>
      <p:ext uri="{BB962C8B-B14F-4D97-AF65-F5344CB8AC3E}">
        <p14:creationId xmlns:p14="http://schemas.microsoft.com/office/powerpoint/2010/main" val="698204000"/>
      </p:ext>
    </p:extLst>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003A57C5-BFCB-18A3-B27F-E79B9B37715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B0F8696-BC8D-7523-671B-73892E4D74EF}"/>
              </a:ext>
            </a:extLst>
          </p:cNvPr>
          <p:cNvSpPr txBox="1">
            <a:spLocks/>
          </p:cNvSpPr>
          <p:nvPr/>
        </p:nvSpPr>
        <p:spPr>
          <a:xfrm>
            <a:off x="549511" y="41514"/>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Reflection</a:t>
            </a:r>
          </a:p>
        </p:txBody>
      </p:sp>
      <p:pic>
        <p:nvPicPr>
          <p:cNvPr id="8" name="Picture 6" descr="A purple and white head with a light bulb inside&#10;&#10;Description automatically generated">
            <a:extLst>
              <a:ext uri="{FF2B5EF4-FFF2-40B4-BE49-F238E27FC236}">
                <a16:creationId xmlns:a16="http://schemas.microsoft.com/office/drawing/2014/main" id="{8399CF81-D300-CF2E-F442-DA5571B1B7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917" y="200012"/>
            <a:ext cx="1017480" cy="100934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0878B31-BB30-2D00-C54C-A359DDAFB2EF}"/>
              </a:ext>
            </a:extLst>
          </p:cNvPr>
          <p:cNvSpPr txBox="1"/>
          <p:nvPr/>
        </p:nvSpPr>
        <p:spPr>
          <a:xfrm>
            <a:off x="6375615" y="5376276"/>
            <a:ext cx="6096000" cy="276999"/>
          </a:xfrm>
          <a:prstGeom prst="rect">
            <a:avLst/>
          </a:prstGeom>
          <a:noFill/>
        </p:spPr>
        <p:txBody>
          <a:bodyPr wrap="square">
            <a:spAutoFit/>
          </a:bodyPr>
          <a:lstStyle/>
          <a:p>
            <a:r>
              <a:rPr lang="en-US" sz="1200" dirty="0"/>
              <a:t>https://www.cellimagelibrary.org/images/39049</a:t>
            </a:r>
          </a:p>
        </p:txBody>
      </p:sp>
      <p:sp>
        <p:nvSpPr>
          <p:cNvPr id="14" name="TextBox 13">
            <a:extLst>
              <a:ext uri="{FF2B5EF4-FFF2-40B4-BE49-F238E27FC236}">
                <a16:creationId xmlns:a16="http://schemas.microsoft.com/office/drawing/2014/main" id="{C4E23C63-67AE-5185-1333-A0E0A602F959}"/>
              </a:ext>
            </a:extLst>
          </p:cNvPr>
          <p:cNvSpPr txBox="1"/>
          <p:nvPr/>
        </p:nvSpPr>
        <p:spPr>
          <a:xfrm>
            <a:off x="654004" y="1993490"/>
            <a:ext cx="4249466" cy="2554545"/>
          </a:xfrm>
          <a:prstGeom prst="rect">
            <a:avLst/>
          </a:prstGeom>
          <a:noFill/>
        </p:spPr>
        <p:txBody>
          <a:bodyPr wrap="square">
            <a:spAutoFit/>
          </a:bodyPr>
          <a:lstStyle/>
          <a:p>
            <a:r>
              <a:rPr lang="en-US" sz="2000" b="1" dirty="0">
                <a:solidFill>
                  <a:srgbClr val="1CA64A"/>
                </a:solidFill>
                <a:latin typeface="Aptos" panose="020B0004020202020204" pitchFamily="34" charset="0"/>
                <a:cs typeface="Arial" panose="020B0604020202020204" pitchFamily="34" charset="0"/>
              </a:rPr>
              <a:t>How might a lung cancer cell interact with a surface in this way?  </a:t>
            </a:r>
          </a:p>
          <a:p>
            <a:endParaRPr lang="en-US" sz="2000" dirty="0">
              <a:latin typeface="Aptos" panose="020B0004020202020204" pitchFamily="34" charset="0"/>
              <a:cs typeface="Arial" panose="020B0604020202020204" pitchFamily="34" charset="0"/>
            </a:endParaRPr>
          </a:p>
          <a:p>
            <a:r>
              <a:rPr lang="en-US" sz="2000" dirty="0">
                <a:latin typeface="Aptos" panose="020B0004020202020204" pitchFamily="34" charset="0"/>
                <a:cs typeface="Arial" panose="020B0604020202020204" pitchFamily="34" charset="0"/>
              </a:rPr>
              <a:t>Use your knowledge of membrane structure and properties to brainstorm ideas.</a:t>
            </a:r>
          </a:p>
          <a:p>
            <a:endParaRPr lang="en-US" sz="2000" dirty="0">
              <a:latin typeface="Aptos" panose="020B0004020202020204" pitchFamily="34" charset="0"/>
              <a:cs typeface="Arial" panose="020B0604020202020204" pitchFamily="34" charset="0"/>
            </a:endParaRPr>
          </a:p>
          <a:p>
            <a:r>
              <a:rPr lang="en-US" sz="2000" b="1" i="0" u="none" strike="noStrike" dirty="0">
                <a:solidFill>
                  <a:srgbClr val="1CA64A"/>
                </a:solidFill>
                <a:effectLst/>
              </a:rPr>
              <a:t>Write your ideas in your notebook.</a:t>
            </a:r>
          </a:p>
        </p:txBody>
      </p:sp>
      <p:pic>
        <p:nvPicPr>
          <p:cNvPr id="5" name="Picture 4" descr="A close-up of a cell&#10;&#10;AI-generated content may be incorrect.">
            <a:extLst>
              <a:ext uri="{FF2B5EF4-FFF2-40B4-BE49-F238E27FC236}">
                <a16:creationId xmlns:a16="http://schemas.microsoft.com/office/drawing/2014/main" id="{99B2AB5A-AB8C-4090-D2EC-4055E71F6B5D}"/>
              </a:ext>
            </a:extLst>
          </p:cNvPr>
          <p:cNvPicPr>
            <a:picLocks noChangeAspect="1"/>
          </p:cNvPicPr>
          <p:nvPr/>
        </p:nvPicPr>
        <p:blipFill>
          <a:blip r:embed="rId6">
            <a:extLst>
              <a:ext uri="{28A0092B-C50C-407E-A947-70E740481C1C}">
                <a14:useLocalDpi xmlns:a14="http://schemas.microsoft.com/office/drawing/2010/main" val="0"/>
              </a:ext>
            </a:extLst>
          </a:blip>
          <a:srcRect b="17081"/>
          <a:stretch/>
        </p:blipFill>
        <p:spPr>
          <a:xfrm>
            <a:off x="6375615" y="2040277"/>
            <a:ext cx="5140768" cy="3335999"/>
          </a:xfrm>
          <a:prstGeom prst="rect">
            <a:avLst/>
          </a:prstGeom>
        </p:spPr>
      </p:pic>
    </p:spTree>
    <p:extLst>
      <p:ext uri="{BB962C8B-B14F-4D97-AF65-F5344CB8AC3E}">
        <p14:creationId xmlns:p14="http://schemas.microsoft.com/office/powerpoint/2010/main" val="2942275909"/>
      </p:ext>
    </p:extLst>
  </p:cSld>
  <p:clrMapOvr>
    <a:overrideClrMapping bg1="lt1" tx1="dk1" bg2="lt2" tx2="dk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959D22F5-EC55-8008-7973-AF3D8EB1202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3DCA432-A822-1A5C-AC2B-DD45F987E201}"/>
              </a:ext>
            </a:extLst>
          </p:cNvPr>
          <p:cNvSpPr txBox="1">
            <a:spLocks/>
          </p:cNvSpPr>
          <p:nvPr/>
        </p:nvSpPr>
        <p:spPr>
          <a:xfrm>
            <a:off x="549511" y="41514"/>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a typeface="HGSoeiKakugothicUB"/>
                <a:cs typeface="Myanmar Text"/>
              </a:rPr>
              <a:t>Reflection</a:t>
            </a:r>
          </a:p>
        </p:txBody>
      </p:sp>
      <p:pic>
        <p:nvPicPr>
          <p:cNvPr id="8" name="Picture 6" descr="A purple and white head with a light bulb inside&#10;&#10;Description automatically generated">
            <a:extLst>
              <a:ext uri="{FF2B5EF4-FFF2-40B4-BE49-F238E27FC236}">
                <a16:creationId xmlns:a16="http://schemas.microsoft.com/office/drawing/2014/main" id="{727D142F-D0CC-1D33-CC6D-0DC471699A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917" y="200012"/>
            <a:ext cx="1017480" cy="100934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7CC1FDE-5FD4-74C3-9768-6028C330DDA5}"/>
              </a:ext>
            </a:extLst>
          </p:cNvPr>
          <p:cNvSpPr txBox="1"/>
          <p:nvPr/>
        </p:nvSpPr>
        <p:spPr>
          <a:xfrm>
            <a:off x="6375615" y="5354569"/>
            <a:ext cx="6096000" cy="276999"/>
          </a:xfrm>
          <a:prstGeom prst="rect">
            <a:avLst/>
          </a:prstGeom>
          <a:noFill/>
        </p:spPr>
        <p:txBody>
          <a:bodyPr wrap="square">
            <a:spAutoFit/>
          </a:bodyPr>
          <a:lstStyle/>
          <a:p>
            <a:r>
              <a:rPr lang="en-US" sz="1200" dirty="0"/>
              <a:t>https://www.cellimagelibrary.org/images/39021</a:t>
            </a:r>
          </a:p>
        </p:txBody>
      </p:sp>
      <p:sp>
        <p:nvSpPr>
          <p:cNvPr id="14" name="TextBox 13">
            <a:extLst>
              <a:ext uri="{FF2B5EF4-FFF2-40B4-BE49-F238E27FC236}">
                <a16:creationId xmlns:a16="http://schemas.microsoft.com/office/drawing/2014/main" id="{6B57ACA1-6F40-04A4-EB08-894CBCE2339F}"/>
              </a:ext>
            </a:extLst>
          </p:cNvPr>
          <p:cNvSpPr txBox="1"/>
          <p:nvPr/>
        </p:nvSpPr>
        <p:spPr>
          <a:xfrm>
            <a:off x="675617" y="1993490"/>
            <a:ext cx="5433392" cy="3170099"/>
          </a:xfrm>
          <a:prstGeom prst="rect">
            <a:avLst/>
          </a:prstGeom>
          <a:noFill/>
        </p:spPr>
        <p:txBody>
          <a:bodyPr wrap="square">
            <a:spAutoFit/>
          </a:bodyPr>
          <a:lstStyle/>
          <a:p>
            <a:r>
              <a:rPr lang="en-US" sz="2000" b="1" dirty="0">
                <a:solidFill>
                  <a:srgbClr val="1CA64A"/>
                </a:solidFill>
                <a:latin typeface="Aptos" panose="020B0004020202020204" pitchFamily="34" charset="0"/>
                <a:cs typeface="Arial" panose="020B0604020202020204" pitchFamily="34" charset="0"/>
              </a:rPr>
              <a:t>How might a lung cancer cell interact with another cell in this way? </a:t>
            </a:r>
          </a:p>
          <a:p>
            <a:endParaRPr lang="en-US" sz="2000" b="1" dirty="0">
              <a:solidFill>
                <a:srgbClr val="1CA64A"/>
              </a:solidFill>
              <a:latin typeface="Aptos" panose="020B0004020202020204" pitchFamily="34" charset="0"/>
              <a:cs typeface="Arial" panose="020B0604020202020204" pitchFamily="34" charset="0"/>
            </a:endParaRPr>
          </a:p>
          <a:p>
            <a:r>
              <a:rPr lang="en-US" sz="2000" b="1" dirty="0">
                <a:solidFill>
                  <a:srgbClr val="1CA64A"/>
                </a:solidFill>
                <a:latin typeface="Aptos" panose="020B0004020202020204" pitchFamily="34" charset="0"/>
                <a:cs typeface="Arial" panose="020B0604020202020204" pitchFamily="34" charset="0"/>
              </a:rPr>
              <a:t>In what ways might these two cells differ? </a:t>
            </a:r>
          </a:p>
          <a:p>
            <a:endParaRPr lang="en-US" sz="2000" dirty="0">
              <a:latin typeface="Aptos" panose="020B0004020202020204" pitchFamily="34" charset="0"/>
              <a:cs typeface="Arial" panose="020B0604020202020204" pitchFamily="34" charset="0"/>
            </a:endParaRPr>
          </a:p>
          <a:p>
            <a:r>
              <a:rPr lang="en-US" sz="2000" dirty="0">
                <a:latin typeface="Aptos" panose="020B0004020202020204" pitchFamily="34" charset="0"/>
                <a:cs typeface="Arial" panose="020B0604020202020204" pitchFamily="34" charset="0"/>
              </a:rPr>
              <a:t>Use your knowledge of membrane structure and properties to brainstorm ideas.</a:t>
            </a:r>
          </a:p>
          <a:p>
            <a:endParaRPr lang="en-US" sz="2000" dirty="0">
              <a:latin typeface="Aptos" panose="020B0004020202020204" pitchFamily="34" charset="0"/>
              <a:cs typeface="Arial" panose="020B0604020202020204" pitchFamily="34" charset="0"/>
            </a:endParaRPr>
          </a:p>
          <a:p>
            <a:r>
              <a:rPr lang="en-US" sz="2000" b="1" i="0" u="none" strike="noStrike" dirty="0">
                <a:solidFill>
                  <a:srgbClr val="1CA64A"/>
                </a:solidFill>
                <a:effectLst/>
              </a:rPr>
              <a:t>Write your ideas in your notebook.</a:t>
            </a:r>
          </a:p>
          <a:p>
            <a:endParaRPr lang="en-US" sz="2000" dirty="0">
              <a:latin typeface="Aptos" panose="020B0004020202020204" pitchFamily="34" charset="0"/>
            </a:endParaRPr>
          </a:p>
        </p:txBody>
      </p:sp>
      <p:pic>
        <p:nvPicPr>
          <p:cNvPr id="12" name="Picture 11" descr="A close-up of several purple spheres&#10;&#10;AI-generated content may be incorrect.">
            <a:extLst>
              <a:ext uri="{FF2B5EF4-FFF2-40B4-BE49-F238E27FC236}">
                <a16:creationId xmlns:a16="http://schemas.microsoft.com/office/drawing/2014/main" id="{4D36B27D-B3A3-0125-6B31-893C80739F78}"/>
              </a:ext>
            </a:extLst>
          </p:cNvPr>
          <p:cNvPicPr>
            <a:picLocks noChangeAspect="1"/>
          </p:cNvPicPr>
          <p:nvPr/>
        </p:nvPicPr>
        <p:blipFill>
          <a:blip r:embed="rId6">
            <a:extLst>
              <a:ext uri="{28A0092B-C50C-407E-A947-70E740481C1C}">
                <a14:useLocalDpi xmlns:a14="http://schemas.microsoft.com/office/drawing/2010/main" val="0"/>
              </a:ext>
            </a:extLst>
          </a:blip>
          <a:srcRect t="9353" b="13640"/>
          <a:stretch/>
        </p:blipFill>
        <p:spPr>
          <a:xfrm>
            <a:off x="6375615" y="2040277"/>
            <a:ext cx="5140768" cy="3314292"/>
          </a:xfrm>
          <a:prstGeom prst="rect">
            <a:avLst/>
          </a:prstGeom>
        </p:spPr>
      </p:pic>
    </p:spTree>
    <p:extLst>
      <p:ext uri="{BB962C8B-B14F-4D97-AF65-F5344CB8AC3E}">
        <p14:creationId xmlns:p14="http://schemas.microsoft.com/office/powerpoint/2010/main" val="4021509730"/>
      </p:ext>
    </p:extLst>
  </p:cSld>
  <p:clrMapOvr>
    <a:overrideClrMapping bg1="lt1" tx1="dk1" bg2="lt2" tx2="dk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3311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4591DF14-25AD-3BFD-BBF9-304F1D4235A9}"/>
            </a:ext>
          </a:extLst>
        </p:cNvPr>
        <p:cNvGrpSpPr/>
        <p:nvPr/>
      </p:nvGrpSpPr>
      <p:grpSpPr>
        <a:xfrm>
          <a:off x="0" y="0"/>
          <a:ext cx="0" cy="0"/>
          <a:chOff x="0" y="0"/>
          <a:chExt cx="0" cy="0"/>
        </a:xfrm>
      </p:grpSpPr>
      <p:sp>
        <p:nvSpPr>
          <p:cNvPr id="3" name="Footer Placeholder 1">
            <a:extLst>
              <a:ext uri="{FF2B5EF4-FFF2-40B4-BE49-F238E27FC236}">
                <a16:creationId xmlns:a16="http://schemas.microsoft.com/office/drawing/2014/main" id="{2DAD342B-75C0-5C90-AD83-AF1B08FC29E8}"/>
              </a:ext>
            </a:extLst>
          </p:cNvPr>
          <p:cNvSpPr>
            <a:spLocks noGrp="1"/>
          </p:cNvSpPr>
          <p:nvPr>
            <p:ph type="ftr" sz="quarter" idx="11"/>
          </p:nvPr>
        </p:nvSpPr>
        <p:spPr>
          <a:xfrm>
            <a:off x="4038600" y="6356350"/>
            <a:ext cx="4114800" cy="365125"/>
          </a:xfrm>
        </p:spPr>
        <p:txBody>
          <a:bodyPr/>
          <a:lstStyle/>
          <a:p>
            <a:r>
              <a:rPr lang="en-US">
                <a:solidFill>
                  <a:srgbClr val="D3A3DD"/>
                </a:solidFill>
                <a:latin typeface="+mn-lt"/>
              </a:rPr>
              <a:t>© 2023 3D Molecular Designs. All Rights Reserved. </a:t>
            </a:r>
          </a:p>
        </p:txBody>
      </p:sp>
      <p:sp>
        <p:nvSpPr>
          <p:cNvPr id="6" name="TextBox 5">
            <a:extLst>
              <a:ext uri="{FF2B5EF4-FFF2-40B4-BE49-F238E27FC236}">
                <a16:creationId xmlns:a16="http://schemas.microsoft.com/office/drawing/2014/main" id="{815D6055-8ADB-3213-97E5-3C7DFA7DC717}"/>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dirty="0">
                <a:solidFill>
                  <a:schemeClr val="bg1"/>
                </a:solidFill>
                <a:cs typeface="Myanmar Text"/>
              </a:rPr>
              <a:t>Teacher Guide – NGSS Standards</a:t>
            </a:r>
            <a:endParaRPr lang="en-US" sz="4000" dirty="0">
              <a:solidFill>
                <a:schemeClr val="bg1"/>
              </a:solidFill>
              <a:cs typeface="Myanmar Text"/>
            </a:endParaRPr>
          </a:p>
        </p:txBody>
      </p:sp>
      <p:graphicFrame>
        <p:nvGraphicFramePr>
          <p:cNvPr id="7" name="Table 6">
            <a:extLst>
              <a:ext uri="{FF2B5EF4-FFF2-40B4-BE49-F238E27FC236}">
                <a16:creationId xmlns:a16="http://schemas.microsoft.com/office/drawing/2014/main" id="{A50F08D5-57C4-5837-6193-F15AC7E3EE6A}"/>
              </a:ext>
            </a:extLst>
          </p:cNvPr>
          <p:cNvGraphicFramePr>
            <a:graphicFrameLocks noGrp="1"/>
          </p:cNvGraphicFramePr>
          <p:nvPr>
            <p:extLst>
              <p:ext uri="{D42A27DB-BD31-4B8C-83A1-F6EECF244321}">
                <p14:modId xmlns:p14="http://schemas.microsoft.com/office/powerpoint/2010/main" val="1867882730"/>
              </p:ext>
            </p:extLst>
          </p:nvPr>
        </p:nvGraphicFramePr>
        <p:xfrm>
          <a:off x="1086827" y="1732263"/>
          <a:ext cx="10590415" cy="4321796"/>
        </p:xfrm>
        <a:graphic>
          <a:graphicData uri="http://schemas.openxmlformats.org/drawingml/2006/table">
            <a:tbl>
              <a:tblPr firstRow="1" firstCol="1" bandRow="1">
                <a:tableStyleId>{C4B1156A-380E-4F78-BDF5-A606A8083BF9}</a:tableStyleId>
              </a:tblPr>
              <a:tblGrid>
                <a:gridCol w="3409478">
                  <a:extLst>
                    <a:ext uri="{9D8B030D-6E8A-4147-A177-3AD203B41FA5}">
                      <a16:colId xmlns:a16="http://schemas.microsoft.com/office/drawing/2014/main" val="598079876"/>
                    </a:ext>
                  </a:extLst>
                </a:gridCol>
                <a:gridCol w="3722002">
                  <a:extLst>
                    <a:ext uri="{9D8B030D-6E8A-4147-A177-3AD203B41FA5}">
                      <a16:colId xmlns:a16="http://schemas.microsoft.com/office/drawing/2014/main" val="3881289360"/>
                    </a:ext>
                  </a:extLst>
                </a:gridCol>
                <a:gridCol w="3458935">
                  <a:extLst>
                    <a:ext uri="{9D8B030D-6E8A-4147-A177-3AD203B41FA5}">
                      <a16:colId xmlns:a16="http://schemas.microsoft.com/office/drawing/2014/main" val="2035052738"/>
                    </a:ext>
                  </a:extLst>
                </a:gridCol>
              </a:tblGrid>
              <a:tr h="755636">
                <a:tc>
                  <a:txBody>
                    <a:bodyPr/>
                    <a:lstStyle/>
                    <a:p>
                      <a:pPr marL="0" marR="0" algn="ctr">
                        <a:lnSpc>
                          <a:spcPct val="100000"/>
                        </a:lnSpc>
                        <a:spcBef>
                          <a:spcPts val="0"/>
                        </a:spcBef>
                        <a:spcAft>
                          <a:spcPts val="0"/>
                        </a:spcAft>
                      </a:pPr>
                      <a:r>
                        <a:rPr lang="en-US" sz="1700" b="1" dirty="0">
                          <a:solidFill>
                            <a:schemeClr val="bg1"/>
                          </a:solidFill>
                          <a:effectLst/>
                          <a:latin typeface="+mn-lt"/>
                          <a:cs typeface="Myanmar Text"/>
                        </a:rPr>
                        <a:t>Science and</a:t>
                      </a:r>
                    </a:p>
                    <a:p>
                      <a:pPr marL="0" marR="0" algn="ctr">
                        <a:lnSpc>
                          <a:spcPct val="100000"/>
                        </a:lnSpc>
                        <a:spcBef>
                          <a:spcPts val="0"/>
                        </a:spcBef>
                        <a:spcAft>
                          <a:spcPts val="0"/>
                        </a:spcAft>
                      </a:pPr>
                      <a:r>
                        <a:rPr lang="en-US" sz="1700" b="1" dirty="0">
                          <a:solidFill>
                            <a:schemeClr val="bg1"/>
                          </a:solidFill>
                          <a:effectLst/>
                          <a:latin typeface="+mn-lt"/>
                          <a:cs typeface="Myanmar Text"/>
                        </a:rPr>
                        <a:t>Engineering Practices</a:t>
                      </a:r>
                      <a:endParaRPr lang="en-US" sz="1700" b="1" dirty="0">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38ACF"/>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Cross Cutting</a:t>
                      </a:r>
                    </a:p>
                    <a:p>
                      <a:pPr marL="0" marR="0" algn="ctr">
                        <a:lnSpc>
                          <a:spcPct val="100000"/>
                        </a:lnSpc>
                        <a:spcBef>
                          <a:spcPts val="0"/>
                        </a:spcBef>
                        <a:spcAft>
                          <a:spcPts val="0"/>
                        </a:spcAft>
                      </a:pPr>
                      <a:r>
                        <a:rPr lang="en-US" sz="1700" b="1">
                          <a:solidFill>
                            <a:schemeClr val="bg1"/>
                          </a:solidFill>
                          <a:effectLst/>
                          <a:latin typeface="+mn-lt"/>
                          <a:cs typeface="Myanmar Text"/>
                        </a:rPr>
                        <a:t>Concepts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Disciplinary</a:t>
                      </a:r>
                    </a:p>
                    <a:p>
                      <a:pPr marL="0" marR="0" algn="ctr">
                        <a:lnSpc>
                          <a:spcPct val="100000"/>
                        </a:lnSpc>
                        <a:spcBef>
                          <a:spcPts val="0"/>
                        </a:spcBef>
                        <a:spcAft>
                          <a:spcPts val="0"/>
                        </a:spcAft>
                      </a:pPr>
                      <a:r>
                        <a:rPr lang="en-US" sz="1700" b="1">
                          <a:solidFill>
                            <a:schemeClr val="bg1"/>
                          </a:solidFill>
                          <a:effectLst/>
                          <a:latin typeface="+mn-lt"/>
                          <a:cs typeface="Myanmar Text"/>
                        </a:rPr>
                        <a:t>Core Ideas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031367682"/>
                  </a:ext>
                </a:extLst>
              </a:tr>
              <a:tr h="1025191">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US" sz="1600" b="1" i="0" u="none" kern="1200" dirty="0">
                          <a:solidFill>
                            <a:schemeClr val="dk1"/>
                          </a:solidFill>
                          <a:effectLst/>
                          <a:latin typeface="+mn-lt"/>
                          <a:ea typeface="+mn-ea"/>
                          <a:cs typeface="+mn-cs"/>
                        </a:rPr>
                        <a:t>Developing and Using Models</a:t>
                      </a:r>
                    </a:p>
                    <a:p>
                      <a:pPr marL="0" marR="0" lvl="0" indent="0" algn="l" defTabSz="914400" rtl="0" eaLnBrk="1" fontAlgn="auto" latinLnBrk="0" hangingPunct="1">
                        <a:lnSpc>
                          <a:spcPct val="100000"/>
                        </a:lnSpc>
                        <a:spcBef>
                          <a:spcPts val="0"/>
                        </a:spcBef>
                        <a:spcAft>
                          <a:spcPts val="1200"/>
                        </a:spcAft>
                        <a:buClrTx/>
                        <a:buSzTx/>
                        <a:buFontTx/>
                        <a:buNone/>
                        <a:tabLst/>
                        <a:defRPr/>
                      </a:pPr>
                      <a:r>
                        <a:rPr lang="en-US" sz="1600" b="0" i="0" u="none" strike="noStrike" kern="1200" dirty="0">
                          <a:solidFill>
                            <a:schemeClr val="dk1"/>
                          </a:solidFill>
                          <a:effectLst/>
                          <a:latin typeface="+mn-lt"/>
                          <a:ea typeface="+mn-ea"/>
                          <a:cs typeface="+mn-cs"/>
                        </a:rPr>
                        <a:t>Develop and use a model based on evidence to illustrate the relationships between systems or between components of a system. (HS-LS1-2)</a:t>
                      </a:r>
                      <a:endParaRPr lang="en-US" sz="1600" b="0" u="none" dirty="0">
                        <a:latin typeface="+mn-lt"/>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spcAft>
                          <a:spcPts val="1200"/>
                        </a:spcAft>
                      </a:pPr>
                      <a:endParaRPr lang="en-US" sz="1600" b="1" i="0" u="none" strike="noStrike" kern="1200" dirty="0">
                        <a:solidFill>
                          <a:schemeClr val="dk1"/>
                        </a:solidFill>
                        <a:effectLst/>
                        <a:latin typeface="+mn-lt"/>
                        <a:ea typeface="+mn-ea"/>
                        <a:cs typeface="+mn-cs"/>
                      </a:endParaRPr>
                    </a:p>
                    <a:p>
                      <a:pPr>
                        <a:spcAft>
                          <a:spcPts val="1200"/>
                        </a:spcAft>
                      </a:pPr>
                      <a:r>
                        <a:rPr lang="en-US" sz="1600" b="1" i="0" u="none" strike="noStrike" kern="1200" dirty="0">
                          <a:solidFill>
                            <a:schemeClr val="dk1"/>
                          </a:solidFill>
                          <a:effectLst/>
                          <a:latin typeface="+mn-lt"/>
                          <a:ea typeface="+mn-ea"/>
                          <a:cs typeface="+mn-cs"/>
                        </a:rPr>
                        <a:t>Structure and Function</a:t>
                      </a:r>
                      <a:endParaRPr lang="en-US" sz="1600" b="1" i="0" u="none" kern="1200" dirty="0">
                        <a:solidFill>
                          <a:schemeClr val="dk1"/>
                        </a:solidFill>
                        <a:effectLst/>
                        <a:latin typeface="+mn-lt"/>
                        <a:ea typeface="+mn-ea"/>
                        <a:cs typeface="+mn-cs"/>
                      </a:endParaRPr>
                    </a:p>
                    <a:p>
                      <a:pPr>
                        <a:spcAft>
                          <a:spcPts val="1200"/>
                        </a:spcAft>
                      </a:pPr>
                      <a:r>
                        <a:rPr lang="en-US" sz="1600" b="0" i="0" u="none" strike="noStrike" kern="1200" dirty="0">
                          <a:solidFill>
                            <a:schemeClr val="dk1"/>
                          </a:solidFill>
                          <a:effectLst/>
                          <a:latin typeface="+mn-lt"/>
                          <a:ea typeface="+mn-ea"/>
                          <a:cs typeface="+mn-cs"/>
                        </a:rPr>
                        <a:t>Investigating or designing new systems or structures requires a detailed examination of the properties of different materials, the structures of different components, and connections of components to reveal its function and/or solve a problem. (HS-LS1-1)</a:t>
                      </a:r>
                    </a:p>
                    <a:p>
                      <a:pPr>
                        <a:spcAft>
                          <a:spcPts val="1200"/>
                        </a:spcAft>
                      </a:pPr>
                      <a:endParaRPr lang="en-US" sz="1600" b="0" i="0" u="none" strike="noStrike" kern="1200" dirty="0">
                        <a:solidFill>
                          <a:schemeClr val="dk1"/>
                        </a:solidFill>
                        <a:effectLst/>
                        <a:latin typeface="+mn-lt"/>
                        <a:ea typeface="+mn-ea"/>
                        <a:cs typeface="+mn-cs"/>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a:spcAft>
                          <a:spcPts val="1200"/>
                        </a:spcAft>
                      </a:pPr>
                      <a:r>
                        <a:rPr lang="en-US" sz="1600" b="1" i="0" u="none" strike="noStrike" kern="1200" dirty="0">
                          <a:solidFill>
                            <a:schemeClr val="dk1"/>
                          </a:solidFill>
                          <a:effectLst/>
                          <a:latin typeface="+mn-lt"/>
                          <a:ea typeface="+mn-ea"/>
                          <a:cs typeface="+mn-cs"/>
                        </a:rPr>
                        <a:t>LS1.A: Structure and Function</a:t>
                      </a:r>
                      <a:endParaRPr lang="en-US" sz="1600" b="1" i="0" u="none" kern="1200" dirty="0">
                        <a:solidFill>
                          <a:schemeClr val="dk1"/>
                        </a:solidFill>
                        <a:effectLst/>
                        <a:latin typeface="+mn-lt"/>
                        <a:ea typeface="+mn-ea"/>
                        <a:cs typeface="+mn-cs"/>
                      </a:endParaRPr>
                    </a:p>
                    <a:p>
                      <a:pPr>
                        <a:spcAft>
                          <a:spcPts val="1200"/>
                        </a:spcAft>
                      </a:pPr>
                      <a:r>
                        <a:rPr lang="en-US" sz="1600" b="0" i="0" u="none" strike="noStrike" kern="1200" dirty="0">
                          <a:solidFill>
                            <a:schemeClr val="dk1"/>
                          </a:solidFill>
                          <a:effectLst/>
                          <a:latin typeface="+mn-lt"/>
                          <a:ea typeface="+mn-ea"/>
                          <a:cs typeface="+mn-cs"/>
                        </a:rPr>
                        <a:t>Systems of specialized cells within organisms help them perform the essential functions of life. (HS-LS1-1)</a:t>
                      </a:r>
                    </a:p>
                    <a:p>
                      <a:pPr marL="0" marR="0" lvl="0" indent="0" algn="l" defTabSz="914400" rtl="0" eaLnBrk="1" fontAlgn="auto" latinLnBrk="0" hangingPunct="1">
                        <a:lnSpc>
                          <a:spcPct val="100000"/>
                        </a:lnSpc>
                        <a:spcBef>
                          <a:spcPts val="0"/>
                        </a:spcBef>
                        <a:spcAft>
                          <a:spcPts val="1200"/>
                        </a:spcAft>
                        <a:buClrTx/>
                        <a:buSzTx/>
                        <a:buFontTx/>
                        <a:buNone/>
                        <a:tabLst/>
                        <a:defRPr/>
                      </a:pPr>
                      <a:r>
                        <a:rPr lang="en-US" sz="1600" b="1" i="0" u="none" strike="noStrike" kern="1200" dirty="0">
                          <a:solidFill>
                            <a:srgbClr val="000000"/>
                          </a:solidFill>
                          <a:effectLst/>
                        </a:rPr>
                        <a:t>HS-LS1-2: </a:t>
                      </a:r>
                      <a:r>
                        <a:rPr lang="en-US" sz="1600" i="0" u="none" strike="noStrike" kern="1200" dirty="0">
                          <a:solidFill>
                            <a:srgbClr val="000000"/>
                          </a:solidFill>
                          <a:effectLst/>
                        </a:rPr>
                        <a:t>Develop and use a model to illustrate the hierarchical organization of interacting systems that provide specific functions within multicellular organisms.</a:t>
                      </a:r>
                      <a:endParaRPr lang="en-US" sz="1600" i="0" u="none" strike="noStrike" dirty="0">
                        <a:effectLst/>
                      </a:endParaRPr>
                    </a:p>
                    <a:p>
                      <a:pPr>
                        <a:spcAft>
                          <a:spcPts val="1200"/>
                        </a:spcAft>
                      </a:pPr>
                      <a:endParaRPr lang="en-US" sz="1600" b="0" i="0" u="none" kern="1200" dirty="0">
                        <a:solidFill>
                          <a:schemeClr val="dk1"/>
                        </a:solidFill>
                        <a:effectLst/>
                        <a:latin typeface="+mn-lt"/>
                        <a:ea typeface="+mn-ea"/>
                        <a:cs typeface="+mn-cs"/>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84955307"/>
                  </a:ext>
                </a:extLst>
              </a:tr>
            </a:tbl>
          </a:graphicData>
        </a:graphic>
      </p:graphicFrame>
      <p:sp>
        <p:nvSpPr>
          <p:cNvPr id="4" name="TextBox 3">
            <a:extLst>
              <a:ext uri="{FF2B5EF4-FFF2-40B4-BE49-F238E27FC236}">
                <a16:creationId xmlns:a16="http://schemas.microsoft.com/office/drawing/2014/main" id="{16ED0265-E0AF-495F-8DE3-3CC8D93B4B7C}"/>
              </a:ext>
            </a:extLst>
          </p:cNvPr>
          <p:cNvSpPr txBox="1"/>
          <p:nvPr/>
        </p:nvSpPr>
        <p:spPr>
          <a:xfrm>
            <a:off x="1086827" y="1314450"/>
            <a:ext cx="7210150" cy="510396"/>
          </a:xfrm>
          <a:prstGeom prst="rect">
            <a:avLst/>
          </a:prstGeom>
          <a:noFill/>
        </p:spPr>
        <p:txBody>
          <a:bodyPr wrap="square" rtlCol="0">
            <a:spAutoFit/>
          </a:bodyPr>
          <a:lstStyle/>
          <a:p>
            <a:pPr marL="0" algn="l" rtl="0" eaLnBrk="1" fontAlgn="t" latinLnBrk="0" hangingPunct="1">
              <a:lnSpc>
                <a:spcPts val="1125"/>
              </a:lnSpc>
            </a:pPr>
            <a:r>
              <a:rPr lang="en-US" sz="1800" b="1" i="0" u="none" strike="noStrike" kern="1200" dirty="0">
                <a:solidFill>
                  <a:srgbClr val="000000"/>
                </a:solidFill>
                <a:effectLst/>
                <a:latin typeface="Calibri" panose="020F0502020204030204" pitchFamily="34" charset="0"/>
              </a:rPr>
              <a:t> </a:t>
            </a:r>
            <a:endParaRPr lang="en-US" sz="1800" b="0" i="0" u="none" strike="noStrike" dirty="0">
              <a:effectLst/>
              <a:latin typeface="Arial" panose="020B0604020202020204" pitchFamily="34" charset="0"/>
            </a:endParaRPr>
          </a:p>
          <a:p>
            <a:endParaRPr lang="en-US" dirty="0"/>
          </a:p>
        </p:txBody>
      </p:sp>
    </p:spTree>
    <p:custDataLst>
      <p:tags r:id="rId1"/>
    </p:custDataLst>
    <p:extLst>
      <p:ext uri="{BB962C8B-B14F-4D97-AF65-F5344CB8AC3E}">
        <p14:creationId xmlns:p14="http://schemas.microsoft.com/office/powerpoint/2010/main" val="2562392461"/>
      </p:ext>
    </p:extLst>
  </p:cSld>
  <p:clrMapOvr>
    <a:masterClrMapping/>
  </p:clrMapOvr>
  <p:extLst>
    <p:ext uri="{6950BFC3-D8DA-4A85-94F7-54DA5524770B}">
      <p188:commentRel xmlns:p188="http://schemas.microsoft.com/office/powerpoint/2018/8/main" r:id="rId4"/>
    </p:ext>
  </p:extLs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B05FD535-AA63-4178-7F63-A2AB234F28EA}"/>
            </a:ext>
          </a:extLst>
        </p:cNvPr>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6C390222-0C7F-42A2-9BC6-80BBDD9F6B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7" name="Title 1">
            <a:extLst>
              <a:ext uri="{FF2B5EF4-FFF2-40B4-BE49-F238E27FC236}">
                <a16:creationId xmlns:a16="http://schemas.microsoft.com/office/drawing/2014/main" id="{CDFC3EC8-547D-0D19-C354-250EBD762190}"/>
              </a:ext>
            </a:extLst>
          </p:cNvPr>
          <p:cNvSpPr txBox="1">
            <a:spLocks/>
          </p:cNvSpPr>
          <p:nvPr/>
        </p:nvSpPr>
        <p:spPr>
          <a:xfrm>
            <a:off x="549510" y="-3356"/>
            <a:ext cx="1001451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latin typeface="+mn-lt"/>
                <a:ea typeface="HGSoeiKakugothicUB"/>
                <a:cs typeface="Myanmar Text"/>
              </a:rPr>
              <a:t>Types of Cells</a:t>
            </a:r>
          </a:p>
        </p:txBody>
      </p:sp>
      <p:pic>
        <p:nvPicPr>
          <p:cNvPr id="8" name="Picture 7" descr="A close-up of a fabric&#10;&#10;AI-generated content may be incorrect.">
            <a:extLst>
              <a:ext uri="{FF2B5EF4-FFF2-40B4-BE49-F238E27FC236}">
                <a16:creationId xmlns:a16="http://schemas.microsoft.com/office/drawing/2014/main" id="{BDED1A1D-2021-68E3-FF09-19B32A6F2240}"/>
              </a:ext>
            </a:extLst>
          </p:cNvPr>
          <p:cNvPicPr>
            <a:picLocks noChangeAspect="1"/>
          </p:cNvPicPr>
          <p:nvPr/>
        </p:nvPicPr>
        <p:blipFill>
          <a:blip r:embed="rId6">
            <a:extLst>
              <a:ext uri="{28A0092B-C50C-407E-A947-70E740481C1C}">
                <a14:useLocalDpi xmlns:a14="http://schemas.microsoft.com/office/drawing/2010/main" val="0"/>
              </a:ext>
            </a:extLst>
          </a:blip>
          <a:srcRect t="4780" r="-2" b="530"/>
          <a:stretch/>
        </p:blipFill>
        <p:spPr>
          <a:xfrm>
            <a:off x="621845" y="2647950"/>
            <a:ext cx="2291085" cy="3023510"/>
          </a:xfrm>
          <a:prstGeom prst="rect">
            <a:avLst/>
          </a:prstGeom>
        </p:spPr>
      </p:pic>
      <p:pic>
        <p:nvPicPr>
          <p:cNvPr id="9" name="Picture 2">
            <a:extLst>
              <a:ext uri="{FF2B5EF4-FFF2-40B4-BE49-F238E27FC236}">
                <a16:creationId xmlns:a16="http://schemas.microsoft.com/office/drawing/2014/main" id="{1694292E-55E9-4C1E-FC4F-5D67D0B66F5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r="1911" b="3"/>
          <a:stretch/>
        </p:blipFill>
        <p:spPr bwMode="auto">
          <a:xfrm>
            <a:off x="3332030" y="2647950"/>
            <a:ext cx="2291085" cy="302351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up of red blood cells&#10;&#10;AI-generated content may be incorrect.">
            <a:extLst>
              <a:ext uri="{FF2B5EF4-FFF2-40B4-BE49-F238E27FC236}">
                <a16:creationId xmlns:a16="http://schemas.microsoft.com/office/drawing/2014/main" id="{A155DAAF-1228-BEA6-1A62-7C0484AB9B08}"/>
              </a:ext>
            </a:extLst>
          </p:cNvPr>
          <p:cNvPicPr>
            <a:picLocks noChangeAspect="1"/>
          </p:cNvPicPr>
          <p:nvPr/>
        </p:nvPicPr>
        <p:blipFill>
          <a:blip r:embed="rId8">
            <a:extLst>
              <a:ext uri="{28A0092B-C50C-407E-A947-70E740481C1C}">
                <a14:useLocalDpi xmlns:a14="http://schemas.microsoft.com/office/drawing/2010/main" val="0"/>
              </a:ext>
            </a:extLst>
          </a:blip>
          <a:srcRect l="24630" r="22186" b="4834"/>
          <a:stretch/>
        </p:blipFill>
        <p:spPr>
          <a:xfrm>
            <a:off x="6071430" y="2647950"/>
            <a:ext cx="2291085" cy="3023510"/>
          </a:xfrm>
          <a:prstGeom prst="rect">
            <a:avLst/>
          </a:prstGeom>
        </p:spPr>
      </p:pic>
      <p:pic>
        <p:nvPicPr>
          <p:cNvPr id="11" name="Picture 10" descr="A green glowing nerve cell&#10;&#10;AI-generated content may be incorrect.">
            <a:extLst>
              <a:ext uri="{FF2B5EF4-FFF2-40B4-BE49-F238E27FC236}">
                <a16:creationId xmlns:a16="http://schemas.microsoft.com/office/drawing/2014/main" id="{0362DF66-87DA-7E99-412F-A475CD240FD3}"/>
              </a:ext>
            </a:extLst>
          </p:cNvPr>
          <p:cNvPicPr>
            <a:picLocks noChangeAspect="1"/>
          </p:cNvPicPr>
          <p:nvPr/>
        </p:nvPicPr>
        <p:blipFill>
          <a:blip r:embed="rId9">
            <a:extLst>
              <a:ext uri="{28A0092B-C50C-407E-A947-70E740481C1C}">
                <a14:useLocalDpi xmlns:a14="http://schemas.microsoft.com/office/drawing/2010/main" val="0"/>
              </a:ext>
            </a:extLst>
          </a:blip>
          <a:srcRect l="8866" r="23124" b="-2"/>
          <a:stretch/>
        </p:blipFill>
        <p:spPr>
          <a:xfrm>
            <a:off x="8810830" y="2647950"/>
            <a:ext cx="2291085" cy="3023510"/>
          </a:xfrm>
          <a:prstGeom prst="rect">
            <a:avLst/>
          </a:prstGeom>
        </p:spPr>
      </p:pic>
      <p:sp>
        <p:nvSpPr>
          <p:cNvPr id="6" name="TextBox 5">
            <a:extLst>
              <a:ext uri="{FF2B5EF4-FFF2-40B4-BE49-F238E27FC236}">
                <a16:creationId xmlns:a16="http://schemas.microsoft.com/office/drawing/2014/main" id="{8CF63D79-BBD8-CFAF-517B-39A708332D27}"/>
              </a:ext>
            </a:extLst>
          </p:cNvPr>
          <p:cNvSpPr txBox="1"/>
          <p:nvPr/>
        </p:nvSpPr>
        <p:spPr>
          <a:xfrm>
            <a:off x="549510" y="5638308"/>
            <a:ext cx="6097712" cy="283154"/>
          </a:xfrm>
          <a:prstGeom prst="rect">
            <a:avLst/>
          </a:prstGeom>
          <a:noFill/>
        </p:spPr>
        <p:txBody>
          <a:bodyPr wrap="square">
            <a:spAutoFit/>
          </a:bodyPr>
          <a:lstStyle/>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All images from www.cellimagelibrary.org</a:t>
            </a:r>
          </a:p>
        </p:txBody>
      </p:sp>
      <p:sp>
        <p:nvSpPr>
          <p:cNvPr id="4" name="TextBox 3">
            <a:extLst>
              <a:ext uri="{FF2B5EF4-FFF2-40B4-BE49-F238E27FC236}">
                <a16:creationId xmlns:a16="http://schemas.microsoft.com/office/drawing/2014/main" id="{5BFBE338-75C3-E5CB-F195-4DE39C7AC2DE}"/>
              </a:ext>
            </a:extLst>
          </p:cNvPr>
          <p:cNvSpPr txBox="1"/>
          <p:nvPr/>
        </p:nvSpPr>
        <p:spPr>
          <a:xfrm>
            <a:off x="621845" y="1936283"/>
            <a:ext cx="685527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1CA64A"/>
                </a:solidFill>
                <a:latin typeface="Aptos" panose="020B0004020202020204" pitchFamily="34" charset="0"/>
                <a:ea typeface="Aptos" panose="020B0004020202020204" pitchFamily="34" charset="0"/>
                <a:cs typeface="Times New Roman" panose="02020603050405020304" pitchFamily="18" charset="0"/>
              </a:rPr>
              <a:t>List as many different types of cells as possible</a:t>
            </a:r>
          </a:p>
        </p:txBody>
      </p:sp>
    </p:spTree>
    <p:extLst>
      <p:ext uri="{BB962C8B-B14F-4D97-AF65-F5344CB8AC3E}">
        <p14:creationId xmlns:p14="http://schemas.microsoft.com/office/powerpoint/2010/main" val="3141777097"/>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E626671B-01D5-053C-A9F6-ECB2C2B11FFC}"/>
            </a:ext>
          </a:extLst>
        </p:cNvPr>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55117A5A-21DA-8F5B-AB03-6C1E8AB33D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20469"/>
            <a:ext cx="1207035" cy="1207035"/>
          </a:xfrm>
          <a:prstGeom prst="rect">
            <a:avLst/>
          </a:prstGeom>
        </p:spPr>
      </p:pic>
      <p:sp>
        <p:nvSpPr>
          <p:cNvPr id="7" name="Title 1">
            <a:extLst>
              <a:ext uri="{FF2B5EF4-FFF2-40B4-BE49-F238E27FC236}">
                <a16:creationId xmlns:a16="http://schemas.microsoft.com/office/drawing/2014/main" id="{9A8FA50F-7F3E-0560-3CD0-F0DC9D88C796}"/>
              </a:ext>
            </a:extLst>
          </p:cNvPr>
          <p:cNvSpPr txBox="1">
            <a:spLocks/>
          </p:cNvSpPr>
          <p:nvPr/>
        </p:nvSpPr>
        <p:spPr>
          <a:xfrm>
            <a:off x="549510" y="-3356"/>
            <a:ext cx="10014515"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latin typeface="+mn-lt"/>
                <a:ea typeface="HGSoeiKakugothicUB"/>
                <a:cs typeface="Myanmar Text"/>
              </a:rPr>
              <a:t>Cell Structures</a:t>
            </a:r>
          </a:p>
        </p:txBody>
      </p:sp>
      <p:pic>
        <p:nvPicPr>
          <p:cNvPr id="8" name="Picture 7" descr="A close-up of a fabric&#10;&#10;AI-generated content may be incorrect.">
            <a:extLst>
              <a:ext uri="{FF2B5EF4-FFF2-40B4-BE49-F238E27FC236}">
                <a16:creationId xmlns:a16="http://schemas.microsoft.com/office/drawing/2014/main" id="{13A7DCA5-64D5-5309-22F7-EDA5FDCC2DD0}"/>
              </a:ext>
            </a:extLst>
          </p:cNvPr>
          <p:cNvPicPr>
            <a:picLocks noChangeAspect="1"/>
          </p:cNvPicPr>
          <p:nvPr/>
        </p:nvPicPr>
        <p:blipFill>
          <a:blip r:embed="rId6">
            <a:extLst>
              <a:ext uri="{28A0092B-C50C-407E-A947-70E740481C1C}">
                <a14:useLocalDpi xmlns:a14="http://schemas.microsoft.com/office/drawing/2010/main" val="0"/>
              </a:ext>
            </a:extLst>
          </a:blip>
          <a:srcRect t="4780" r="-2" b="530"/>
          <a:stretch/>
        </p:blipFill>
        <p:spPr>
          <a:xfrm>
            <a:off x="621845" y="2647950"/>
            <a:ext cx="2291085" cy="3023510"/>
          </a:xfrm>
          <a:prstGeom prst="rect">
            <a:avLst/>
          </a:prstGeom>
        </p:spPr>
      </p:pic>
      <p:pic>
        <p:nvPicPr>
          <p:cNvPr id="9" name="Picture 2">
            <a:extLst>
              <a:ext uri="{FF2B5EF4-FFF2-40B4-BE49-F238E27FC236}">
                <a16:creationId xmlns:a16="http://schemas.microsoft.com/office/drawing/2014/main" id="{B667E3E6-0A40-CC6B-A0B4-37F47977F64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r="1911" b="3"/>
          <a:stretch/>
        </p:blipFill>
        <p:spPr bwMode="auto">
          <a:xfrm>
            <a:off x="3332030" y="2647950"/>
            <a:ext cx="2291085" cy="302351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up of red blood cells&#10;&#10;AI-generated content may be incorrect.">
            <a:extLst>
              <a:ext uri="{FF2B5EF4-FFF2-40B4-BE49-F238E27FC236}">
                <a16:creationId xmlns:a16="http://schemas.microsoft.com/office/drawing/2014/main" id="{D381BBD3-F868-F965-7D3A-1BC991361DA7}"/>
              </a:ext>
            </a:extLst>
          </p:cNvPr>
          <p:cNvPicPr>
            <a:picLocks noChangeAspect="1"/>
          </p:cNvPicPr>
          <p:nvPr/>
        </p:nvPicPr>
        <p:blipFill>
          <a:blip r:embed="rId8">
            <a:extLst>
              <a:ext uri="{28A0092B-C50C-407E-A947-70E740481C1C}">
                <a14:useLocalDpi xmlns:a14="http://schemas.microsoft.com/office/drawing/2010/main" val="0"/>
              </a:ext>
            </a:extLst>
          </a:blip>
          <a:srcRect l="24630" r="22186" b="4834"/>
          <a:stretch/>
        </p:blipFill>
        <p:spPr>
          <a:xfrm>
            <a:off x="6071430" y="2647950"/>
            <a:ext cx="2291085" cy="3023510"/>
          </a:xfrm>
          <a:prstGeom prst="rect">
            <a:avLst/>
          </a:prstGeom>
        </p:spPr>
      </p:pic>
      <p:pic>
        <p:nvPicPr>
          <p:cNvPr id="11" name="Picture 10" descr="A green glowing nerve cell&#10;&#10;AI-generated content may be incorrect.">
            <a:extLst>
              <a:ext uri="{FF2B5EF4-FFF2-40B4-BE49-F238E27FC236}">
                <a16:creationId xmlns:a16="http://schemas.microsoft.com/office/drawing/2014/main" id="{31D38B64-EAE6-708A-FBC4-CD607CC4B74A}"/>
              </a:ext>
            </a:extLst>
          </p:cNvPr>
          <p:cNvPicPr>
            <a:picLocks noChangeAspect="1"/>
          </p:cNvPicPr>
          <p:nvPr/>
        </p:nvPicPr>
        <p:blipFill>
          <a:blip r:embed="rId9">
            <a:extLst>
              <a:ext uri="{28A0092B-C50C-407E-A947-70E740481C1C}">
                <a14:useLocalDpi xmlns:a14="http://schemas.microsoft.com/office/drawing/2010/main" val="0"/>
              </a:ext>
            </a:extLst>
          </a:blip>
          <a:srcRect l="8866" r="23124" b="-2"/>
          <a:stretch/>
        </p:blipFill>
        <p:spPr>
          <a:xfrm>
            <a:off x="8810830" y="2647950"/>
            <a:ext cx="2291085" cy="3023510"/>
          </a:xfrm>
          <a:prstGeom prst="rect">
            <a:avLst/>
          </a:prstGeom>
        </p:spPr>
      </p:pic>
      <p:sp>
        <p:nvSpPr>
          <p:cNvPr id="6" name="TextBox 5">
            <a:extLst>
              <a:ext uri="{FF2B5EF4-FFF2-40B4-BE49-F238E27FC236}">
                <a16:creationId xmlns:a16="http://schemas.microsoft.com/office/drawing/2014/main" id="{CF050246-362D-2D1D-A44B-01BCE12B33BC}"/>
              </a:ext>
            </a:extLst>
          </p:cNvPr>
          <p:cNvSpPr txBox="1"/>
          <p:nvPr/>
        </p:nvSpPr>
        <p:spPr>
          <a:xfrm>
            <a:off x="621845" y="5638308"/>
            <a:ext cx="6097712" cy="283154"/>
          </a:xfrm>
          <a:prstGeom prst="rect">
            <a:avLst/>
          </a:prstGeom>
          <a:noFill/>
        </p:spPr>
        <p:txBody>
          <a:bodyPr wrap="square">
            <a:spAutoFit/>
          </a:bodyPr>
          <a:lstStyle/>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All images from www.cellimagelibrary.org</a:t>
            </a:r>
          </a:p>
        </p:txBody>
      </p:sp>
      <p:sp>
        <p:nvSpPr>
          <p:cNvPr id="4" name="TextBox 3">
            <a:extLst>
              <a:ext uri="{FF2B5EF4-FFF2-40B4-BE49-F238E27FC236}">
                <a16:creationId xmlns:a16="http://schemas.microsoft.com/office/drawing/2014/main" id="{7CD56C69-8AFB-858E-F95D-6E36CAF7A793}"/>
              </a:ext>
            </a:extLst>
          </p:cNvPr>
          <p:cNvSpPr txBox="1"/>
          <p:nvPr/>
        </p:nvSpPr>
        <p:spPr>
          <a:xfrm>
            <a:off x="621845" y="1936283"/>
            <a:ext cx="797351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1CA64A"/>
                </a:solidFill>
                <a:latin typeface="Aptos" panose="020B0004020202020204" pitchFamily="34" charset="0"/>
                <a:ea typeface="Aptos" panose="020B0004020202020204" pitchFamily="34" charset="0"/>
                <a:cs typeface="Times New Roman" panose="02020603050405020304" pitchFamily="18" charset="0"/>
              </a:rPr>
              <a:t>What structures do all these cells have in common?</a:t>
            </a:r>
          </a:p>
        </p:txBody>
      </p:sp>
    </p:spTree>
    <p:extLst>
      <p:ext uri="{BB962C8B-B14F-4D97-AF65-F5344CB8AC3E}">
        <p14:creationId xmlns:p14="http://schemas.microsoft.com/office/powerpoint/2010/main" val="868731084"/>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7341E46D-5CA1-E4D9-ECAC-DD0F8904662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B421F4D-9D8E-76A3-6CC8-742B253C0E53}"/>
              </a:ext>
            </a:extLst>
          </p:cNvPr>
          <p:cNvPicPr>
            <a:picLocks noChangeAspect="1"/>
          </p:cNvPicPr>
          <p:nvPr/>
        </p:nvPicPr>
        <p:blipFill>
          <a:blip r:embed="rId5"/>
          <a:stretch>
            <a:fillRect/>
          </a:stretch>
        </p:blipFill>
        <p:spPr>
          <a:xfrm>
            <a:off x="4681607" y="1608402"/>
            <a:ext cx="6295636" cy="4774314"/>
          </a:xfrm>
          <a:prstGeom prst="rect">
            <a:avLst/>
          </a:prstGeom>
        </p:spPr>
      </p:pic>
      <p:sp>
        <p:nvSpPr>
          <p:cNvPr id="4" name="TextBox 3">
            <a:extLst>
              <a:ext uri="{FF2B5EF4-FFF2-40B4-BE49-F238E27FC236}">
                <a16:creationId xmlns:a16="http://schemas.microsoft.com/office/drawing/2014/main" id="{31CAB079-A113-0E0C-56EC-35F4392B1425}"/>
              </a:ext>
            </a:extLst>
          </p:cNvPr>
          <p:cNvSpPr txBox="1"/>
          <p:nvPr/>
        </p:nvSpPr>
        <p:spPr>
          <a:xfrm>
            <a:off x="665661" y="1963347"/>
            <a:ext cx="3757749"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Aptos" panose="020B0004020202020204" pitchFamily="34" charset="0"/>
                <a:cs typeface="Times New Roman" panose="02020603050405020304" pitchFamily="18" charset="0"/>
              </a:rPr>
              <a:t>Select 4 cell types and record their function in your notebook.</a:t>
            </a:r>
          </a:p>
          <a:p>
            <a:endParaRPr lang="en-US" sz="2000" dirty="0">
              <a:latin typeface="Aptos" panose="020B0004020202020204" pitchFamily="34" charset="0"/>
              <a:cs typeface="Times New Roman" panose="02020603050405020304" pitchFamily="18" charset="0"/>
            </a:endParaRPr>
          </a:p>
          <a:p>
            <a:r>
              <a:rPr lang="en-US" sz="2000" dirty="0">
                <a:latin typeface="Aptos" panose="020B0004020202020204" pitchFamily="34" charset="0"/>
                <a:cs typeface="Times New Roman" panose="02020603050405020304" pitchFamily="18" charset="0"/>
              </a:rPr>
              <a:t>Leave room for more columns.</a:t>
            </a:r>
          </a:p>
          <a:p>
            <a:endParaRPr lang="en-US" sz="2000" b="1" i="1" dirty="0">
              <a:solidFill>
                <a:srgbClr val="1CA64A"/>
              </a:solidFill>
              <a:latin typeface="Aptos" panose="020B0004020202020204" pitchFamily="34" charset="0"/>
              <a:cs typeface="Times New Roman" panose="02020603050405020304" pitchFamily="18" charset="0"/>
            </a:endParaRPr>
          </a:p>
          <a:p>
            <a:r>
              <a:rPr lang="en-US" sz="2000" b="1" dirty="0">
                <a:solidFill>
                  <a:srgbClr val="1CA64A"/>
                </a:solidFill>
                <a:latin typeface="Aptos" panose="020B0004020202020204" pitchFamily="34" charset="0"/>
                <a:cs typeface="Times New Roman" panose="02020603050405020304" pitchFamily="18" charset="0"/>
              </a:rPr>
              <a:t>Do you think that the cell membrane in each of these cells functions the same way?</a:t>
            </a:r>
          </a:p>
          <a:p>
            <a:endParaRPr lang="en-US" b="1" i="1" dirty="0">
              <a:solidFill>
                <a:srgbClr val="1CA64A"/>
              </a:solidFill>
              <a:latin typeface="Aptos" panose="020B0004020202020204" pitchFamily="34" charset="0"/>
              <a:cs typeface="Times New Roman" panose="02020603050405020304" pitchFamily="18" charset="0"/>
            </a:endParaRPr>
          </a:p>
          <a:p>
            <a:endParaRPr lang="en-US" b="1" i="1" dirty="0">
              <a:solidFill>
                <a:srgbClr val="1CA64A"/>
              </a:solidFill>
              <a:latin typeface="Aptos" panose="020B0004020202020204" pitchFamily="34" charset="0"/>
              <a:cs typeface="Times New Roman" panose="02020603050405020304" pitchFamily="18" charset="0"/>
            </a:endParaRPr>
          </a:p>
          <a:p>
            <a:endParaRPr lang="en-US" b="1" i="1" dirty="0">
              <a:solidFill>
                <a:srgbClr val="1CA64A"/>
              </a:solidFill>
              <a:latin typeface="Aptos" panose="020B0004020202020204" pitchFamily="34" charset="0"/>
              <a:cs typeface="Times New Roman" panose="02020603050405020304" pitchFamily="18" charset="0"/>
            </a:endParaRPr>
          </a:p>
          <a:p>
            <a:endParaRPr lang="en-US" i="0" dirty="0">
              <a:latin typeface="Aptos" panose="020B0004020202020204" pitchFamily="34" charset="0"/>
              <a:cs typeface="Times New Roman" panose="02020603050405020304" pitchFamily="18" charset="0"/>
            </a:endParaRPr>
          </a:p>
        </p:txBody>
      </p:sp>
      <p:sp>
        <p:nvSpPr>
          <p:cNvPr id="5" name="Title 1">
            <a:extLst>
              <a:ext uri="{FF2B5EF4-FFF2-40B4-BE49-F238E27FC236}">
                <a16:creationId xmlns:a16="http://schemas.microsoft.com/office/drawing/2014/main" id="{59B9940D-E88A-D100-2F9B-61B4C82081E0}"/>
              </a:ext>
            </a:extLst>
          </p:cNvPr>
          <p:cNvSpPr txBox="1">
            <a:spLocks/>
          </p:cNvSpPr>
          <p:nvPr/>
        </p:nvSpPr>
        <p:spPr>
          <a:xfrm>
            <a:off x="636998" y="-3356"/>
            <a:ext cx="9927027"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Cell Functions</a:t>
            </a:r>
            <a:endParaRPr lang="en-US" sz="4000" b="1">
              <a:solidFill>
                <a:schemeClr val="bg1"/>
              </a:solidFill>
              <a:latin typeface="+mn-lt"/>
              <a:ea typeface="HGSoeiKakugothicUB"/>
              <a:cs typeface="Myanmar Text"/>
            </a:endParaRPr>
          </a:p>
        </p:txBody>
      </p:sp>
      <p:graphicFrame>
        <p:nvGraphicFramePr>
          <p:cNvPr id="8" name="Table 7">
            <a:extLst>
              <a:ext uri="{FF2B5EF4-FFF2-40B4-BE49-F238E27FC236}">
                <a16:creationId xmlns:a16="http://schemas.microsoft.com/office/drawing/2014/main" id="{62916C12-FD88-6737-A32F-5B867CA9F43C}"/>
              </a:ext>
            </a:extLst>
          </p:cNvPr>
          <p:cNvGraphicFramePr>
            <a:graphicFrameLocks noGrp="1"/>
          </p:cNvGraphicFramePr>
          <p:nvPr>
            <p:extLst>
              <p:ext uri="{D42A27DB-BD31-4B8C-83A1-F6EECF244321}">
                <p14:modId xmlns:p14="http://schemas.microsoft.com/office/powerpoint/2010/main" val="3490407671"/>
              </p:ext>
            </p:extLst>
          </p:nvPr>
        </p:nvGraphicFramePr>
        <p:xfrm>
          <a:off x="5207443" y="2412826"/>
          <a:ext cx="5373691" cy="3321805"/>
        </p:xfrm>
        <a:graphic>
          <a:graphicData uri="http://schemas.openxmlformats.org/drawingml/2006/table">
            <a:tbl>
              <a:tblPr firstRow="1">
                <a:tableStyleId>{073A0DAA-6AF3-43AB-8588-CEC1D06C72B9}</a:tableStyleId>
              </a:tblPr>
              <a:tblGrid>
                <a:gridCol w="786353">
                  <a:extLst>
                    <a:ext uri="{9D8B030D-6E8A-4147-A177-3AD203B41FA5}">
                      <a16:colId xmlns:a16="http://schemas.microsoft.com/office/drawing/2014/main" val="1855409307"/>
                    </a:ext>
                  </a:extLst>
                </a:gridCol>
                <a:gridCol w="1250888">
                  <a:extLst>
                    <a:ext uri="{9D8B030D-6E8A-4147-A177-3AD203B41FA5}">
                      <a16:colId xmlns:a16="http://schemas.microsoft.com/office/drawing/2014/main" val="2781662262"/>
                    </a:ext>
                  </a:extLst>
                </a:gridCol>
                <a:gridCol w="556075">
                  <a:extLst>
                    <a:ext uri="{9D8B030D-6E8A-4147-A177-3AD203B41FA5}">
                      <a16:colId xmlns:a16="http://schemas.microsoft.com/office/drawing/2014/main" val="1210147344"/>
                    </a:ext>
                  </a:extLst>
                </a:gridCol>
                <a:gridCol w="556075">
                  <a:extLst>
                    <a:ext uri="{9D8B030D-6E8A-4147-A177-3AD203B41FA5}">
                      <a16:colId xmlns:a16="http://schemas.microsoft.com/office/drawing/2014/main" val="2937090960"/>
                    </a:ext>
                  </a:extLst>
                </a:gridCol>
                <a:gridCol w="556075">
                  <a:extLst>
                    <a:ext uri="{9D8B030D-6E8A-4147-A177-3AD203B41FA5}">
                      <a16:colId xmlns:a16="http://schemas.microsoft.com/office/drawing/2014/main" val="3536203128"/>
                    </a:ext>
                  </a:extLst>
                </a:gridCol>
                <a:gridCol w="556075">
                  <a:extLst>
                    <a:ext uri="{9D8B030D-6E8A-4147-A177-3AD203B41FA5}">
                      <a16:colId xmlns:a16="http://schemas.microsoft.com/office/drawing/2014/main" val="2860320163"/>
                    </a:ext>
                  </a:extLst>
                </a:gridCol>
                <a:gridCol w="556075">
                  <a:extLst>
                    <a:ext uri="{9D8B030D-6E8A-4147-A177-3AD203B41FA5}">
                      <a16:colId xmlns:a16="http://schemas.microsoft.com/office/drawing/2014/main" val="2477133461"/>
                    </a:ext>
                  </a:extLst>
                </a:gridCol>
                <a:gridCol w="556075">
                  <a:extLst>
                    <a:ext uri="{9D8B030D-6E8A-4147-A177-3AD203B41FA5}">
                      <a16:colId xmlns:a16="http://schemas.microsoft.com/office/drawing/2014/main" val="2202132236"/>
                    </a:ext>
                  </a:extLst>
                </a:gridCol>
              </a:tblGrid>
              <a:tr h="742105">
                <a:tc>
                  <a:txBody>
                    <a:bodyPr/>
                    <a:lstStyle/>
                    <a:p>
                      <a:r>
                        <a:rPr lang="en-US" sz="1700" b="1">
                          <a:solidFill>
                            <a:schemeClr val="tx1"/>
                          </a:solidFill>
                          <a:latin typeface="Ink Free" panose="03080402000500000000" pitchFamily="66" charset="0"/>
                        </a:rPr>
                        <a:t>Cell Type</a:t>
                      </a:r>
                      <a:endParaRPr lang="en-US" sz="1700" b="1" dirty="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700">
                          <a:solidFill>
                            <a:schemeClr val="tx1"/>
                          </a:solidFill>
                          <a:latin typeface="Ink Free" panose="03080402000500000000" pitchFamily="66" charset="0"/>
                        </a:rPr>
                        <a:t>Function</a:t>
                      </a: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a:solidFill>
                          <a:schemeClr val="tx1"/>
                        </a:solidFill>
                        <a:latin typeface="Ink Free" panose="03080402000500000000" pitchFamily="66" charset="0"/>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1771518"/>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dirty="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1072113"/>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dirty="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2844216"/>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5680139"/>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759822"/>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6709747"/>
                  </a:ext>
                </a:extLst>
              </a:tr>
              <a:tr h="429950">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700" dirty="0">
                        <a:solidFill>
                          <a:schemeClr val="tx1"/>
                        </a:solidFill>
                      </a:endParaRPr>
                    </a:p>
                  </a:txBody>
                  <a:tcPr marL="88077" marR="88077" marT="44039" marB="440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7426436"/>
                  </a:ext>
                </a:extLst>
              </a:tr>
            </a:tbl>
          </a:graphicData>
        </a:graphic>
      </p:graphicFrame>
      <p:pic>
        <p:nvPicPr>
          <p:cNvPr id="2" name="Picture 5" descr="A purple pencil in a white circle&#10;&#10;Description automatically generated">
            <a:extLst>
              <a:ext uri="{FF2B5EF4-FFF2-40B4-BE49-F238E27FC236}">
                <a16:creationId xmlns:a16="http://schemas.microsoft.com/office/drawing/2014/main" id="{CCBCB579-6C3E-CA6F-BBE2-8E2ED70543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455" y="120469"/>
            <a:ext cx="1207034" cy="1207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3892514"/>
      </p:ext>
    </p:extLst>
  </p:cSld>
  <p:clrMapOvr>
    <a:overrideClrMapping bg1="lt1" tx1="dk1" bg2="lt2" tx2="dk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gzbbjs5x"/>
  <p:tag name="ARTICULATE_DESIGN_ID_1_OFFICE THEME" val="7VXFSlAN"/>
  <p:tag name="ARTICULATE_DESIGN_ID_1_NO_NUMB" val="svFKetjs"/>
  <p:tag name="ARTICULATE_DESIGN_ID_TEACHER_NO_NUMB" val="BZ7mW2XK"/>
  <p:tag name="ARTICULATE_DESIGN_ID_NO_NUMB" val="TPwoSc1c"/>
  <p:tag name="ARTICULATE_DESIGN_ID_MAIN_THEME" val="KBAyya7v"/>
  <p:tag name="TAG_BACKING_FORM_KEY" val="790602-c:\krisf_workfolder\graphic design\powerpoint_template\education_slidedeck_template_v1.0.pptx"/>
  <p:tag name="ARTICULATE_PRESENTER_VERSION" val="8"/>
  <p:tag name="ARTICULATE_SLIDE_THUMBNAIL_REFRESH" val="1"/>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in_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acher_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F30016848ECA4D8C32F5EEF57AB254" ma:contentTypeVersion="15" ma:contentTypeDescription="Create a new document." ma:contentTypeScope="" ma:versionID="ba782b9e6c89981fb4456e1dd901da07">
  <xsd:schema xmlns:xsd="http://www.w3.org/2001/XMLSchema" xmlns:xs="http://www.w3.org/2001/XMLSchema" xmlns:p="http://schemas.microsoft.com/office/2006/metadata/properties" xmlns:ns2="68b5b436-c221-4126-930b-0387bddd4008" xmlns:ns3="256d1f37-a5bf-40ea-9e3b-df9e783b5a8c" targetNamespace="http://schemas.microsoft.com/office/2006/metadata/properties" ma:root="true" ma:fieldsID="10aa5b10c9b4c7bde0c6e1afbf015f6d" ns2:_="" ns3:_="">
    <xsd:import namespace="68b5b436-c221-4126-930b-0387bddd4008"/>
    <xsd:import namespace="256d1f37-a5bf-40ea-9e3b-df9e783b5a8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b5b436-c221-4126-930b-0387bddd40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f552e05-c177-46a8-98f1-f1cdb6faf096}"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lcf76f155ced4ddcb4097134ff3c332f xmlns="68b5b436-c221-4126-930b-0387bddd400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ED07DCB-63D3-469C-9A5B-44C071C96BAA}">
  <ds:schemaRefs>
    <ds:schemaRef ds:uri="256d1f37-a5bf-40ea-9e3b-df9e783b5a8c"/>
    <ds:schemaRef ds:uri="68b5b436-c221-4126-930b-0387bddd400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92FCC4D-41CD-402B-AE5C-900FD772F1F5}">
  <ds:schemaRefs>
    <ds:schemaRef ds:uri="http://schemas.microsoft.com/sharepoint/v3/contenttype/forms"/>
  </ds:schemaRefs>
</ds:datastoreItem>
</file>

<file path=customXml/itemProps3.xml><?xml version="1.0" encoding="utf-8"?>
<ds:datastoreItem xmlns:ds="http://schemas.openxmlformats.org/officeDocument/2006/customXml" ds:itemID="{EC156103-A01A-4A2D-B7C0-DD22F955C052}">
  <ds:schemaRefs>
    <ds:schemaRef ds:uri="http://www.w3.org/XML/1998/namespace"/>
    <ds:schemaRef ds:uri="68b5b436-c221-4126-930b-0387bddd4008"/>
    <ds:schemaRef ds:uri="http://purl.org/dc/dcmitype/"/>
    <ds:schemaRef ds:uri="http://schemas.microsoft.com/office/2006/documentManagement/types"/>
    <ds:schemaRef ds:uri="256d1f37-a5bf-40ea-9e3b-df9e783b5a8c"/>
    <ds:schemaRef ds:uri="http://purl.org/dc/elements/1.1/"/>
    <ds:schemaRef ds:uri="http://purl.org/dc/terms/"/>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202</TotalTime>
  <Words>5493</Words>
  <Application>Microsoft Office PowerPoint</Application>
  <PresentationFormat>Widescreen</PresentationFormat>
  <Paragraphs>530</Paragraphs>
  <Slides>58</Slides>
  <Notes>57</Notes>
  <HiddenSlides>10</HiddenSlides>
  <MMClips>3</MMClips>
  <ScaleCrop>false</ScaleCrop>
  <HeadingPairs>
    <vt:vector size="4" baseType="variant">
      <vt:variant>
        <vt:lpstr>Theme</vt:lpstr>
      </vt:variant>
      <vt:variant>
        <vt:i4>4</vt:i4>
      </vt:variant>
      <vt:variant>
        <vt:lpstr>Slide Titles</vt:lpstr>
      </vt:variant>
      <vt:variant>
        <vt:i4>58</vt:i4>
      </vt:variant>
    </vt:vector>
  </HeadingPairs>
  <TitlesOfParts>
    <vt:vector size="62" baseType="lpstr">
      <vt:lpstr>Main_Theme</vt:lpstr>
      <vt:lpstr>No_Numb</vt:lpstr>
      <vt:lpstr>Teacher_No_Numb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Hoelzer</dc:creator>
  <cp:lastModifiedBy>Heather Ryan</cp:lastModifiedBy>
  <cp:revision>15</cp:revision>
  <dcterms:created xsi:type="dcterms:W3CDTF">2023-03-12T04:10:58Z</dcterms:created>
  <dcterms:modified xsi:type="dcterms:W3CDTF">2025-03-21T19:11:17Z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ArticulateGUID">
    <vt:lpwstr>5072417B-48E2-46BA-8EFD-6E3B28D2A771</vt:lpwstr>
  </property>
  <property fmtid="{D5CDD505-2E9C-101B-9397-08002B2CF9AE}" pid="4" name="ArticulatePath">
    <vt:lpwstr>https://3dmd.sharepoint.com/sites/MaterialDevelopmentTeam/Shared Documents/Templates/studentSlideDeck/documentStyles3</vt:lpwstr>
  </property>
  <property fmtid="{D5CDD505-2E9C-101B-9397-08002B2CF9AE}" pid="5" name="ArticulateUseProject">
    <vt:lpwstr>1</vt:lpwstr>
  </property>
  <property fmtid="{D5CDD505-2E9C-101B-9397-08002B2CF9AE}" pid="6" name="ArticulateProjectFull">
    <vt:lpwstr>C:\KrisF_Workfolder\Graphic Design\Powerpoint_Template\Education_Slidedeck_Template_V1.0.ppta</vt:lpwstr>
  </property>
  <property fmtid="{D5CDD505-2E9C-101B-9397-08002B2CF9AE}" pid="7" name="ArticulateProjectVersion">
    <vt:lpwstr>8</vt:lpwstr>
  </property>
  <property fmtid="{D5CDD505-2E9C-101B-9397-08002B2CF9AE}" pid="8" name="ContentTypeId">
    <vt:lpwstr>0x01010007F30016848ECA4D8C32F5EEF57AB254</vt:lpwstr>
  </property>
</Properties>
</file>