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comments/modernComment_112_FD99B43B.xml" ContentType="application/vnd.ms-powerpoint.comment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notesSlides/notesSlide8.xml" ContentType="application/vnd.openxmlformats-officedocument.presentationml.notesSlide+xml"/>
  <Override PartName="/ppt/theme/themeOverride5.xml" ContentType="application/vnd.openxmlformats-officedocument.themeOverride+xml"/>
  <Override PartName="/ppt/notesSlides/notesSlide9.xml" ContentType="application/vnd.openxmlformats-officedocument.presentationml.notesSlide+xml"/>
  <Override PartName="/ppt/theme/themeOverride6.xml" ContentType="application/vnd.openxmlformats-officedocument.themeOverride+xml"/>
  <Override PartName="/ppt/notesSlides/notesSlide10.xml" ContentType="application/vnd.openxmlformats-officedocument.presentationml.notesSlide+xml"/>
  <Override PartName="/ppt/theme/themeOverride7.xml" ContentType="application/vnd.openxmlformats-officedocument.themeOverride+xml"/>
  <Override PartName="/ppt/notesSlides/notesSlide11.xml" ContentType="application/vnd.openxmlformats-officedocument.presentationml.notesSlide+xml"/>
  <Override PartName="/ppt/theme/themeOverride8.xml" ContentType="application/vnd.openxmlformats-officedocument.themeOverride+xml"/>
  <Override PartName="/ppt/notesSlides/notesSlide12.xml" ContentType="application/vnd.openxmlformats-officedocument.presentationml.notesSlide+xml"/>
  <Override PartName="/ppt/theme/themeOverride9.xml" ContentType="application/vnd.openxmlformats-officedocument.themeOverride+xml"/>
  <Override PartName="/ppt/notesSlides/notesSlide13.xml" ContentType="application/vnd.openxmlformats-officedocument.presentationml.notesSlide+xml"/>
  <Override PartName="/ppt/theme/themeOverride10.xml" ContentType="application/vnd.openxmlformats-officedocument.themeOverride+xml"/>
  <Override PartName="/ppt/notesSlides/notesSlide14.xml" ContentType="application/vnd.openxmlformats-officedocument.presentationml.notesSlide+xml"/>
  <Override PartName="/ppt/theme/themeOverride11.xml" ContentType="application/vnd.openxmlformats-officedocument.themeOverride+xml"/>
  <Override PartName="/ppt/notesSlides/notesSlide15.xml" ContentType="application/vnd.openxmlformats-officedocument.presentationml.notesSlide+xml"/>
  <Override PartName="/ppt/theme/themeOverride12.xml" ContentType="application/vnd.openxmlformats-officedocument.themeOverride+xml"/>
  <Override PartName="/ppt/notesSlides/notesSlide16.xml" ContentType="application/vnd.openxmlformats-officedocument.presentationml.notesSlide+xml"/>
  <Override PartName="/ppt/theme/themeOverride13.xml" ContentType="application/vnd.openxmlformats-officedocument.themeOverride+xml"/>
  <Override PartName="/ppt/notesSlides/notesSlide17.xml" ContentType="application/vnd.openxmlformats-officedocument.presentationml.notesSlide+xml"/>
  <Override PartName="/ppt/theme/themeOverride14.xml" ContentType="application/vnd.openxmlformats-officedocument.themeOverride+xml"/>
  <Override PartName="/ppt/notesSlides/notesSlide18.xml" ContentType="application/vnd.openxmlformats-officedocument.presentationml.notesSlide+xml"/>
  <Override PartName="/ppt/theme/themeOverride15.xml" ContentType="application/vnd.openxmlformats-officedocument.themeOverride+xml"/>
  <Override PartName="/ppt/notesSlides/notesSlide19.xml" ContentType="application/vnd.openxmlformats-officedocument.presentationml.notesSlide+xml"/>
  <Override PartName="/ppt/theme/themeOverride16.xml" ContentType="application/vnd.openxmlformats-officedocument.themeOverride+xml"/>
  <Override PartName="/ppt/notesSlides/notesSlide20.xml" ContentType="application/vnd.openxmlformats-officedocument.presentationml.notesSlide+xml"/>
  <Override PartName="/ppt/theme/themeOverride17.xml" ContentType="application/vnd.openxmlformats-officedocument.themeOverride+xml"/>
  <Override PartName="/ppt/notesSlides/notesSlide21.xml" ContentType="application/vnd.openxmlformats-officedocument.presentationml.notesSlide+xml"/>
  <Override PartName="/ppt/tags/tag34.xml" ContentType="application/vnd.openxmlformats-officedocument.presentationml.tags+xml"/>
  <Override PartName="/ppt/notesSlides/notesSlide22.xml" ContentType="application/vnd.openxmlformats-officedocument.presentationml.notesSlide+xml"/>
  <Override PartName="/ppt/tags/tag35.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33"/>
  </p:notesMasterIdLst>
  <p:sldIdLst>
    <p:sldId id="274" r:id="rId8"/>
    <p:sldId id="305" r:id="rId9"/>
    <p:sldId id="289" r:id="rId10"/>
    <p:sldId id="361" r:id="rId11"/>
    <p:sldId id="260" r:id="rId12"/>
    <p:sldId id="362" r:id="rId13"/>
    <p:sldId id="411" r:id="rId14"/>
    <p:sldId id="388" r:id="rId15"/>
    <p:sldId id="397" r:id="rId16"/>
    <p:sldId id="404" r:id="rId17"/>
    <p:sldId id="400" r:id="rId18"/>
    <p:sldId id="403" r:id="rId19"/>
    <p:sldId id="412" r:id="rId20"/>
    <p:sldId id="390" r:id="rId21"/>
    <p:sldId id="399" r:id="rId22"/>
    <p:sldId id="398" r:id="rId23"/>
    <p:sldId id="405" r:id="rId24"/>
    <p:sldId id="408" r:id="rId25"/>
    <p:sldId id="409" r:id="rId26"/>
    <p:sldId id="410" r:id="rId27"/>
    <p:sldId id="393" r:id="rId28"/>
    <p:sldId id="395" r:id="rId29"/>
    <p:sldId id="264" r:id="rId30"/>
    <p:sldId id="413" r:id="rId31"/>
    <p:sldId id="387" r:id="rId32"/>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D200B9"/>
    <a:srgbClr val="FF0DE2"/>
    <a:srgbClr val="FEFEFE"/>
    <a:srgbClr val="E6E6E6"/>
    <a:srgbClr val="E0BBE7"/>
    <a:srgbClr val="E6CAEC"/>
    <a:srgbClr val="D3A3DD"/>
    <a:srgbClr val="CCCCFF"/>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C4AA93-0A42-D688-734C-4F0D69B664DA}" v="22" dt="2025-02-10T16:25:52.298"/>
    <p1510:client id="{E09FA8DF-3636-B385-0200-3A0215E2C983}" v="516" dt="2025-02-10T20:34:51.6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899" autoAdjust="0"/>
  </p:normalViewPr>
  <p:slideViewPr>
    <p:cSldViewPr snapToGrid="0">
      <p:cViewPr varScale="1">
        <p:scale>
          <a:sx n="65" d="100"/>
          <a:sy n="65" d="100"/>
        </p:scale>
        <p:origin x="141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5/10/relationships/revisionInfo" Target="revisionInfo.xml"/><Relationship Id="rId21" Type="http://schemas.openxmlformats.org/officeDocument/2006/relationships/slide" Target="slides/slide14.xml"/><Relationship Id="rId34"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comments/modernComment_112_FD99B43B.xml><?xml version="1.0" encoding="utf-8"?>
<p188:cmLst xmlns:a="http://schemas.openxmlformats.org/drawingml/2006/main" xmlns:r="http://schemas.openxmlformats.org/officeDocument/2006/relationships" xmlns:p188="http://schemas.microsoft.com/office/powerpoint/2018/8/main">
  <p188:cm id="{394F6F45-3EDD-436A-99FB-C237DA2F94FC}" authorId="{30EDFC38-6880-4735-4258-1E57024FD2C6}" created="2025-02-10T20:34:51.667" startDate="2025-02-10T20:34:51.667" dueDate="2025-02-10T20:34:51.667" assignedTo="{F6CE7366-A3CC-03E8-3F6E-FDED2B899CAC}" title="@Heather Ryan Completed-">
    <pc:sldMkLst xmlns:pc="http://schemas.microsoft.com/office/powerpoint/2013/main/command">
      <pc:docMk/>
      <pc:sldMk cId="4254708795" sldId="274"/>
    </pc:sldMkLst>
    <p188:txBody>
      <a:bodyPr/>
      <a:lstStyle/>
      <a:p>
        <a:r>
          <a:rPr lang="en-US"/>
          <a:t>[@Heather Ryan] Completed-</a:t>
        </a:r>
      </a:p>
    </p188:txBody>
    <p188:extLst>
      <p:ext xmlns:p="http://schemas.openxmlformats.org/presentationml/2006/main" uri="{5BB2D875-25FF-4072-B9AC-8F64D62656EB}">
        <p228:taskDetails xmlns:p228="http://schemas.microsoft.com/office/powerpoint/2022/08/main">
          <p228:history>
            <p228:event time="2025-02-10T20:34:51.667" id="{EFDCAC38-25FB-4AB1-BAA7-54A87FF56420}">
              <p228:atrbtn authorId="{30EDFC38-6880-4735-4258-1E57024FD2C6}"/>
              <p228:anchr>
                <p228:comment id="{394F6F45-3EDD-436A-99FB-C237DA2F94FC}"/>
              </p228:anchr>
              <p228:add/>
            </p228:event>
            <p228:event time="2025-02-10T20:34:51.667" id="{65652589-D2CF-415C-8EA9-72E5BD570E6D}">
              <p228:atrbtn authorId="{30EDFC38-6880-4735-4258-1E57024FD2C6}"/>
              <p228:anchr>
                <p228:comment id="{394F6F45-3EDD-436A-99FB-C237DA2F94FC}"/>
              </p228:anchr>
              <p228:asgn authorId="{F6CE7366-A3CC-03E8-3F6E-FDED2B899CAC}"/>
            </p228:event>
            <p228:event time="2025-02-10T20:34:51.667" id="{3F35949F-C06B-4A9D-965B-772E2CDAD0A5}">
              <p228:atrbtn authorId="{30EDFC38-6880-4735-4258-1E57024FD2C6}"/>
              <p228:anchr>
                <p228:comment id="{394F6F45-3EDD-436A-99FB-C237DA2F94FC}"/>
              </p228:anchr>
              <p228:title val="@Heather Ryan Completed-"/>
            </p228:event>
            <p228:event time="2025-02-10T20:34:51.667" id="{4027BFA0-4A17-42B4-ACCF-FED25A956035}">
              <p228:atrbtn authorId="{30EDFC38-6880-4735-4258-1E57024FD2C6}"/>
              <p228:anchr>
                <p228:comment id="{394F6F45-3EDD-436A-99FB-C237DA2F94FC}"/>
              </p228:anchr>
              <p228:date stDt="2025-02-10T20:34:51.667" endDt="2025-02-10T20:34:51.667"/>
            </p228:event>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9C9CA-9581-3F06-9AA9-75BF68396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3B5D6-C9F7-8D86-F4EC-961E05FB29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F93A0C-F721-9971-80F8-9FC3D4352BA1}"/>
              </a:ext>
            </a:extLst>
          </p:cNvPr>
          <p:cNvSpPr>
            <a:spLocks noGrp="1"/>
          </p:cNvSpPr>
          <p:nvPr>
            <p:ph type="body" idx="1"/>
          </p:nvPr>
        </p:nvSpPr>
        <p:spPr/>
        <p:txBody>
          <a:bodyPr/>
          <a:lstStyle/>
          <a:p>
            <a:r>
              <a:rPr lang="en-US" dirty="0"/>
              <a:t>Teacher: Give students an appropriate amount of time to analyze the data – This is an amino acid sequence for ACHE. </a:t>
            </a:r>
          </a:p>
          <a:p>
            <a:r>
              <a:rPr lang="en-US" b="1" dirty="0"/>
              <a:t>NOTE: </a:t>
            </a:r>
            <a:r>
              <a:rPr lang="en-US" dirty="0"/>
              <a:t>It may be easier for students to analyze the data if this slide is printed off for them in advance.</a:t>
            </a:r>
            <a:endParaRPr lang="en-US" dirty="0">
              <a:ea typeface="Calibri"/>
              <a:cs typeface="Calibri"/>
            </a:endParaRPr>
          </a:p>
          <a:p>
            <a:endParaRPr lang="en-US" dirty="0"/>
          </a:p>
          <a:p>
            <a:r>
              <a:rPr lang="en" dirty="0"/>
              <a:t>Student: Look for a difference in the sequences of the Amino Acids</a:t>
            </a:r>
            <a:endParaRPr lang="en-US" dirty="0"/>
          </a:p>
          <a:p>
            <a:endParaRPr lang="en-US" dirty="0">
              <a:ea typeface="Calibri"/>
              <a:cs typeface="Calibri"/>
            </a:endParaRPr>
          </a:p>
        </p:txBody>
      </p:sp>
      <p:sp>
        <p:nvSpPr>
          <p:cNvPr id="4" name="Slide Number Placeholder 3">
            <a:extLst>
              <a:ext uri="{FF2B5EF4-FFF2-40B4-BE49-F238E27FC236}">
                <a16:creationId xmlns:a16="http://schemas.microsoft.com/office/drawing/2014/main" id="{3198140D-A799-409D-482B-CEB586E11768}"/>
              </a:ext>
            </a:extLst>
          </p:cNvPr>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2874708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A954-333C-3823-244E-D97F529577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048BB-AB12-6DF9-4F11-0C95A7DF6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F27AF-5360-AE84-E1F9-43B81C8EF00D}"/>
              </a:ext>
            </a:extLst>
          </p:cNvPr>
          <p:cNvSpPr>
            <a:spLocks noGrp="1"/>
          </p:cNvSpPr>
          <p:nvPr>
            <p:ph type="body" idx="1"/>
          </p:nvPr>
        </p:nvSpPr>
        <p:spPr/>
        <p:txBody>
          <a:bodyPr/>
          <a:lstStyle/>
          <a:p>
            <a:r>
              <a:rPr lang="en-US" dirty="0"/>
              <a:t>Teacher: Position 151 in the amino acid sequence – </a:t>
            </a:r>
            <a:endParaRPr lang="en-US"/>
          </a:p>
          <a:p>
            <a:r>
              <a:rPr lang="en-US" dirty="0"/>
              <a:t>Ask students if they can identify a possible mutation for this change in AA sequence by examining a codon chart-</a:t>
            </a:r>
            <a:endParaRPr lang="en-US" dirty="0">
              <a:ea typeface="Calibri"/>
              <a:cs typeface="Calibri"/>
            </a:endParaRPr>
          </a:p>
          <a:p>
            <a:pPr marL="171450" indent="-171450">
              <a:buFont typeface="Arial"/>
              <a:buChar char="•"/>
            </a:pPr>
            <a:r>
              <a:rPr lang="en-US" dirty="0"/>
              <a:t>Multiple potential responses, including a single base mutation (GGC -&gt; AGC codon) or SNP (Single Nucleotide Polymorphism)</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r>
              <a:rPr lang="en-US" dirty="0">
                <a:ea typeface="Calibri" panose="020F0502020204030204"/>
                <a:cs typeface="Calibri" panose="020F0502020204030204"/>
              </a:rPr>
              <a:t>NOTE: The Amino acid sequence is used to avoid confusion. Many silent mutations exist in these mosquitos, but this single amino acid difference at location 151 gives a high resistance to the insecticide</a:t>
            </a:r>
          </a:p>
          <a:p>
            <a:endParaRPr lang="en-US" dirty="0"/>
          </a:p>
          <a:p>
            <a:r>
              <a:rPr lang="en" dirty="0"/>
              <a:t>Student: Confirm the difference found in analysis</a:t>
            </a:r>
            <a:endParaRPr lang="en" dirty="0">
              <a:ea typeface="Calibri"/>
              <a:cs typeface="Calibri"/>
            </a:endParaRPr>
          </a:p>
          <a:p>
            <a:r>
              <a:rPr lang="en" dirty="0">
                <a:ea typeface="Calibri"/>
                <a:cs typeface="Calibri"/>
              </a:rPr>
              <a:t>Extension – determine the mutation</a:t>
            </a:r>
          </a:p>
        </p:txBody>
      </p:sp>
      <p:sp>
        <p:nvSpPr>
          <p:cNvPr id="4" name="Slide Number Placeholder 3">
            <a:extLst>
              <a:ext uri="{FF2B5EF4-FFF2-40B4-BE49-F238E27FC236}">
                <a16:creationId xmlns:a16="http://schemas.microsoft.com/office/drawing/2014/main" id="{134B3C26-B9E8-D0C6-EB81-AFE933C77959}"/>
              </a:ext>
            </a:extLst>
          </p:cNvPr>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751801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25242-C41C-C7C2-E8C4-2BEA21EEC9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951A3-A233-51F4-13E2-168343D9CF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205107-B738-3738-BA37-C87391D74E05}"/>
              </a:ext>
            </a:extLst>
          </p:cNvPr>
          <p:cNvSpPr>
            <a:spLocks noGrp="1"/>
          </p:cNvSpPr>
          <p:nvPr>
            <p:ph type="body" idx="1"/>
          </p:nvPr>
        </p:nvSpPr>
        <p:spPr/>
        <p:txBody>
          <a:bodyPr/>
          <a:lstStyle/>
          <a:p>
            <a:r>
              <a:rPr lang="en-US" dirty="0"/>
              <a:t>Teacher: Teacher: Give students an appropriate amount of time to look at the difference between Serine and Glycine and revise their prediction.</a:t>
            </a:r>
          </a:p>
          <a:p>
            <a:endParaRPr lang="en" dirty="0"/>
          </a:p>
          <a:p>
            <a:r>
              <a:rPr lang="en" dirty="0"/>
              <a:t>Student: Look at Serine and glycine. Revise your prediction in your notebook.</a:t>
            </a:r>
            <a:endParaRPr lang="en-US" dirty="0">
              <a:ea typeface="Calibri"/>
              <a:cs typeface="Calibri"/>
            </a:endParaRPr>
          </a:p>
        </p:txBody>
      </p:sp>
      <p:sp>
        <p:nvSpPr>
          <p:cNvPr id="4" name="Slide Number Placeholder 3">
            <a:extLst>
              <a:ext uri="{FF2B5EF4-FFF2-40B4-BE49-F238E27FC236}">
                <a16:creationId xmlns:a16="http://schemas.microsoft.com/office/drawing/2014/main" id="{1C02191E-9EB2-7AAB-5D43-06E7FBC120DF}"/>
              </a:ext>
            </a:extLst>
          </p:cNvPr>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2214432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F8750-265F-88C8-4CEC-B54BED705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F4514-0542-D94B-DE5E-F9A3D647A8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6AA3D-FBC3-60DC-B454-799DCC814E08}"/>
              </a:ext>
            </a:extLst>
          </p:cNvPr>
          <p:cNvSpPr>
            <a:spLocks noGrp="1"/>
          </p:cNvSpPr>
          <p:nvPr>
            <p:ph type="body" idx="1"/>
          </p:nvPr>
        </p:nvSpPr>
        <p:spPr/>
        <p:txBody>
          <a:bodyPr/>
          <a:lstStyle/>
          <a:p>
            <a:r>
              <a:rPr lang="en-US" dirty="0"/>
              <a:t>Teacher: Assist students in finding Gly151</a:t>
            </a:r>
          </a:p>
          <a:p>
            <a:endParaRPr lang="en-US" dirty="0"/>
          </a:p>
          <a:p>
            <a:r>
              <a:rPr lang="en" dirty="0"/>
              <a:t>Student: Follow the onscreen prompts to locate GLY 151</a:t>
            </a:r>
            <a:endParaRPr lang="en-US" dirty="0"/>
          </a:p>
        </p:txBody>
      </p:sp>
      <p:sp>
        <p:nvSpPr>
          <p:cNvPr id="4" name="Slide Number Placeholder 3">
            <a:extLst>
              <a:ext uri="{FF2B5EF4-FFF2-40B4-BE49-F238E27FC236}">
                <a16:creationId xmlns:a16="http://schemas.microsoft.com/office/drawing/2014/main" id="{95277A45-8990-8612-7F3B-39B7604DBD18}"/>
              </a:ext>
            </a:extLst>
          </p:cNvPr>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31392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AB606-94AE-E213-652A-5470C9943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D95E1-31D6-596C-B6F5-7CC1FF9D0B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61C71B-CFCE-AC30-CC97-91A58F6AE336}"/>
              </a:ext>
            </a:extLst>
          </p:cNvPr>
          <p:cNvSpPr>
            <a:spLocks noGrp="1"/>
          </p:cNvSpPr>
          <p:nvPr>
            <p:ph type="body" idx="1"/>
          </p:nvPr>
        </p:nvSpPr>
        <p:spPr/>
        <p:txBody>
          <a:bodyPr/>
          <a:lstStyle/>
          <a:p>
            <a:r>
              <a:rPr lang="en-US" dirty="0"/>
              <a:t>Teacher: Assist students in docking ACH substrate to SER 238. Note the proximity of GLY 151 to the active site.</a:t>
            </a:r>
          </a:p>
          <a:p>
            <a:endParaRPr lang="en-US" dirty="0"/>
          </a:p>
          <a:p>
            <a:r>
              <a:rPr lang="en" dirty="0"/>
              <a:t>Student: Follow the onscreen prompts to dock ACH into the active site.</a:t>
            </a:r>
            <a:endParaRPr lang="en-US" dirty="0"/>
          </a:p>
        </p:txBody>
      </p:sp>
      <p:sp>
        <p:nvSpPr>
          <p:cNvPr id="4" name="Slide Number Placeholder 3">
            <a:extLst>
              <a:ext uri="{FF2B5EF4-FFF2-40B4-BE49-F238E27FC236}">
                <a16:creationId xmlns:a16="http://schemas.microsoft.com/office/drawing/2014/main" id="{E16EC62E-74D8-9E7F-DEF6-46E730C5C337}"/>
              </a:ext>
            </a:extLst>
          </p:cNvPr>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1185983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0F4BE-86FF-F9DD-B7CC-38922C7AF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947123-CAB2-1C56-F3FF-85C6D24E7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EE1770-873A-4CBB-FD8E-73B4AED4CB2A}"/>
              </a:ext>
            </a:extLst>
          </p:cNvPr>
          <p:cNvSpPr>
            <a:spLocks noGrp="1"/>
          </p:cNvSpPr>
          <p:nvPr>
            <p:ph type="body" idx="1"/>
          </p:nvPr>
        </p:nvSpPr>
        <p:spPr/>
        <p:txBody>
          <a:bodyPr/>
          <a:lstStyle/>
          <a:p>
            <a:r>
              <a:rPr lang="en-US" dirty="0"/>
              <a:t>Teacher: Assist students as they add the carbonyl (CO) group onto GLY 151 to mutate it into SER 151.</a:t>
            </a:r>
          </a:p>
          <a:p>
            <a:endParaRPr lang="en-US" dirty="0"/>
          </a:p>
          <a:p>
            <a:r>
              <a:rPr lang="en" dirty="0"/>
              <a:t>Student: </a:t>
            </a:r>
            <a:r>
              <a:rPr lang="en-US" dirty="0"/>
              <a:t>Add the carbonyl (CO) group onto GLY 151 to mutate it into SER 151.</a:t>
            </a:r>
          </a:p>
        </p:txBody>
      </p:sp>
      <p:sp>
        <p:nvSpPr>
          <p:cNvPr id="4" name="Slide Number Placeholder 3">
            <a:extLst>
              <a:ext uri="{FF2B5EF4-FFF2-40B4-BE49-F238E27FC236}">
                <a16:creationId xmlns:a16="http://schemas.microsoft.com/office/drawing/2014/main" id="{1C8EC3B1-186F-C54C-BC56-611D6741FACC}"/>
              </a:ext>
            </a:extLst>
          </p:cNvPr>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160817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0B525-4F69-3894-1386-621BFD5C1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4307A-743D-0AC7-4164-4AB499C25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4DC411-F898-AB6A-630F-7492E01972AC}"/>
              </a:ext>
            </a:extLst>
          </p:cNvPr>
          <p:cNvSpPr>
            <a:spLocks noGrp="1"/>
          </p:cNvSpPr>
          <p:nvPr>
            <p:ph type="body" idx="1"/>
          </p:nvPr>
        </p:nvSpPr>
        <p:spPr/>
        <p:txBody>
          <a:bodyPr/>
          <a:lstStyle/>
          <a:p>
            <a:r>
              <a:rPr lang="en-US" dirty="0"/>
              <a:t>Teacher: Assist students as they get the two substrates to interact with the ACHE cube. </a:t>
            </a:r>
          </a:p>
          <a:p>
            <a:endParaRPr lang="en-US" dirty="0"/>
          </a:p>
          <a:p>
            <a:r>
              <a:rPr lang="en" dirty="0"/>
              <a:t>Student: PLAY! Try to get both substrates (ACH and the insecticide) to interact with the enzyme. Write a response to the prompt based upon your observations in your notebook.</a:t>
            </a:r>
            <a:endParaRPr lang="en-US" dirty="0"/>
          </a:p>
        </p:txBody>
      </p:sp>
      <p:sp>
        <p:nvSpPr>
          <p:cNvPr id="4" name="Slide Number Placeholder 3">
            <a:extLst>
              <a:ext uri="{FF2B5EF4-FFF2-40B4-BE49-F238E27FC236}">
                <a16:creationId xmlns:a16="http://schemas.microsoft.com/office/drawing/2014/main" id="{5D995584-CC0A-BC31-29C9-FF5593206333}"/>
              </a:ext>
            </a:extLst>
          </p:cNvPr>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4055625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E60DB-0E7F-57EB-2380-DACD7BC2F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B9C9B1-24AC-B3FF-85FC-DD52B48C7B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720A7E-077E-FFBF-01A1-3B0E2CA54A4C}"/>
              </a:ext>
            </a:extLst>
          </p:cNvPr>
          <p:cNvSpPr>
            <a:spLocks noGrp="1"/>
          </p:cNvSpPr>
          <p:nvPr>
            <p:ph type="body" idx="1"/>
          </p:nvPr>
        </p:nvSpPr>
        <p:spPr/>
        <p:txBody>
          <a:bodyPr/>
          <a:lstStyle/>
          <a:p>
            <a:r>
              <a:rPr lang="en-US" dirty="0"/>
              <a:t>Teacher: Facilitate </a:t>
            </a:r>
            <a:r>
              <a:rPr lang="en-US"/>
              <a:t>discussion</a:t>
            </a:r>
            <a:r>
              <a:rPr lang="en-US" dirty="0"/>
              <a:t> with your students – did their observations align with this confirmation slide?</a:t>
            </a:r>
          </a:p>
          <a:p>
            <a:endParaRPr lang="en-US" dirty="0"/>
          </a:p>
          <a:p>
            <a:r>
              <a:rPr lang="en" dirty="0"/>
              <a:t>Student: Contribute to classroom discussion. Revise your model in your notebook.</a:t>
            </a:r>
            <a:endParaRPr lang="en-US" dirty="0"/>
          </a:p>
        </p:txBody>
      </p:sp>
      <p:sp>
        <p:nvSpPr>
          <p:cNvPr id="4" name="Slide Number Placeholder 3">
            <a:extLst>
              <a:ext uri="{FF2B5EF4-FFF2-40B4-BE49-F238E27FC236}">
                <a16:creationId xmlns:a16="http://schemas.microsoft.com/office/drawing/2014/main" id="{3B5B0C25-F27E-3079-F885-F9AF9B5EA52A}"/>
              </a:ext>
            </a:extLst>
          </p:cNvPr>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3121633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8D038-F7BC-3F3A-C14A-16911B614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F0428-6604-BAA5-3F4B-EF09D6D556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5FE8D0-4D6D-A0DD-6FAB-6D469319EC6B}"/>
              </a:ext>
            </a:extLst>
          </p:cNvPr>
          <p:cNvSpPr>
            <a:spLocks noGrp="1"/>
          </p:cNvSpPr>
          <p:nvPr>
            <p:ph type="body" idx="1"/>
          </p:nvPr>
        </p:nvSpPr>
        <p:spPr/>
        <p:txBody>
          <a:bodyPr/>
          <a:lstStyle/>
          <a:p>
            <a:r>
              <a:rPr lang="en-US" dirty="0"/>
              <a:t>Teacher: Give students an appropriate amount of time to look at the data and write responses to the prompt</a:t>
            </a:r>
          </a:p>
          <a:p>
            <a:endParaRPr lang="en-US" dirty="0"/>
          </a:p>
          <a:p>
            <a:r>
              <a:rPr lang="en" dirty="0"/>
              <a:t>Student: Write responses to the two prompts in your notebook.</a:t>
            </a:r>
            <a:endParaRPr lang="en-US" dirty="0"/>
          </a:p>
          <a:p>
            <a:endParaRPr lang="en-US" dirty="0">
              <a:ea typeface="Calibri"/>
              <a:cs typeface="Calibri"/>
            </a:endParaRPr>
          </a:p>
        </p:txBody>
      </p:sp>
      <p:sp>
        <p:nvSpPr>
          <p:cNvPr id="4" name="Slide Number Placeholder 3">
            <a:extLst>
              <a:ext uri="{FF2B5EF4-FFF2-40B4-BE49-F238E27FC236}">
                <a16:creationId xmlns:a16="http://schemas.microsoft.com/office/drawing/2014/main" id="{C564CA71-625C-49F4-4417-A9C2523CA258}"/>
              </a:ext>
            </a:extLst>
          </p:cNvPr>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31737417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0BD9-5302-C452-D019-38DEBD2F5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C3CC5-33DF-A73E-AC5F-ED48D3A9BE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3E2B5-A06C-2A07-9E98-4EA4AC51088F}"/>
              </a:ext>
            </a:extLst>
          </p:cNvPr>
          <p:cNvSpPr>
            <a:spLocks noGrp="1"/>
          </p:cNvSpPr>
          <p:nvPr>
            <p:ph type="body" idx="1"/>
          </p:nvPr>
        </p:nvSpPr>
        <p:spPr/>
        <p:txBody>
          <a:bodyPr/>
          <a:lstStyle/>
          <a:p>
            <a:r>
              <a:rPr lang="en-US" dirty="0"/>
              <a:t>Teacher: Discuss how this mutation at position 151 gave the mutants a beneficial variation due to the presence of an environmental pressure (the insecticide). This graph demonstrates natural selection in action at a molecular level!</a:t>
            </a:r>
            <a:endParaRPr lang="en" dirty="0"/>
          </a:p>
          <a:p>
            <a:endParaRPr lang="en"/>
          </a:p>
          <a:p>
            <a:r>
              <a:rPr lang="en" dirty="0"/>
              <a:t>Student:  Contribute to discussion. Revise your response if necessary.</a:t>
            </a:r>
            <a:endParaRPr lang="en-US" dirty="0"/>
          </a:p>
        </p:txBody>
      </p:sp>
      <p:sp>
        <p:nvSpPr>
          <p:cNvPr id="4" name="Slide Number Placeholder 3">
            <a:extLst>
              <a:ext uri="{FF2B5EF4-FFF2-40B4-BE49-F238E27FC236}">
                <a16:creationId xmlns:a16="http://schemas.microsoft.com/office/drawing/2014/main" id="{5087F41C-D8D3-87F5-F616-DB533EBEADE7}"/>
              </a:ext>
            </a:extLst>
          </p:cNvPr>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2846219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CC6F0-BD2B-B51C-4598-F5430A73B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5FE35-6803-58C3-B087-1AC8CBD837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738304-B8B7-C92C-E6E7-03348F23C7EF}"/>
              </a:ext>
            </a:extLst>
          </p:cNvPr>
          <p:cNvSpPr>
            <a:spLocks noGrp="1"/>
          </p:cNvSpPr>
          <p:nvPr>
            <p:ph type="body" idx="1"/>
          </p:nvPr>
        </p:nvSpPr>
        <p:spPr/>
        <p:txBody>
          <a:bodyPr/>
          <a:lstStyle/>
          <a:p>
            <a:r>
              <a:rPr lang="en-US" dirty="0"/>
              <a:t>Teacher: Facilitate discussion</a:t>
            </a:r>
          </a:p>
          <a:p>
            <a:endParaRPr lang="en-US" dirty="0"/>
          </a:p>
          <a:p>
            <a:r>
              <a:rPr lang="en" dirty="0"/>
              <a:t>Student: Look at the data. Write a response to the prompt.</a:t>
            </a:r>
            <a:endParaRPr lang="en-US" dirty="0"/>
          </a:p>
        </p:txBody>
      </p:sp>
      <p:sp>
        <p:nvSpPr>
          <p:cNvPr id="4" name="Slide Number Placeholder 3">
            <a:extLst>
              <a:ext uri="{FF2B5EF4-FFF2-40B4-BE49-F238E27FC236}">
                <a16:creationId xmlns:a16="http://schemas.microsoft.com/office/drawing/2014/main" id="{CB521B35-672F-C989-C2A8-0A4393CD9E40}"/>
              </a:ext>
            </a:extLst>
          </p:cNvPr>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1980098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2F668-0917-6433-5DA1-87C5E2800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A3B646-3F6B-AEF8-FE66-9DCB8282BF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1F9A7B-704D-DE5C-DD02-81223E63704F}"/>
              </a:ext>
            </a:extLst>
          </p:cNvPr>
          <p:cNvSpPr>
            <a:spLocks noGrp="1"/>
          </p:cNvSpPr>
          <p:nvPr>
            <p:ph type="body" idx="1"/>
          </p:nvPr>
        </p:nvSpPr>
        <p:spPr/>
        <p:txBody>
          <a:bodyPr/>
          <a:lstStyle/>
          <a:p>
            <a:r>
              <a:rPr lang="en-US" dirty="0"/>
              <a:t>Teacher: Facilitate discussion</a:t>
            </a:r>
          </a:p>
          <a:p>
            <a:endParaRPr lang="en-US" dirty="0">
              <a:ea typeface="Calibri"/>
              <a:cs typeface="Calibri"/>
            </a:endParaRPr>
          </a:p>
          <a:p>
            <a:endParaRPr lang="en-US" dirty="0"/>
          </a:p>
          <a:p>
            <a:r>
              <a:rPr lang="en" dirty="0"/>
              <a:t>Student: Contribute to discussion</a:t>
            </a:r>
            <a:endParaRPr lang="en-US" dirty="0"/>
          </a:p>
        </p:txBody>
      </p:sp>
      <p:sp>
        <p:nvSpPr>
          <p:cNvPr id="4" name="Slide Number Placeholder 3">
            <a:extLst>
              <a:ext uri="{FF2B5EF4-FFF2-40B4-BE49-F238E27FC236}">
                <a16:creationId xmlns:a16="http://schemas.microsoft.com/office/drawing/2014/main" id="{1F1465F2-30F9-5E90-DC2E-03518B8053D6}"/>
              </a:ext>
            </a:extLst>
          </p:cNvPr>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20752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Summary slide- the big take aways from this lesson.</a:t>
            </a:r>
            <a:endParaRPr lang="en-US" dirty="0"/>
          </a:p>
          <a:p>
            <a:endParaRPr lang="en-US" dirty="0"/>
          </a:p>
          <a:p>
            <a:r>
              <a:rPr lang="en" dirty="0"/>
              <a:t>Student: Review / revise your thoughts in your notebook</a:t>
            </a:r>
            <a:endParaRPr lang="en"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A review of the Inhibiting movement lesson (ACHE Active Site Pt. II).</a:t>
            </a:r>
          </a:p>
          <a:p>
            <a:endParaRPr lang="en-US" dirty="0"/>
          </a:p>
          <a:p>
            <a:r>
              <a:rPr lang="en" dirty="0"/>
              <a:t>Student: Review the lesson</a:t>
            </a:r>
            <a:endParaRPr lang="en-US" dirty="0"/>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1433658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0A7BE-4D1B-F3FF-6817-8664F3E56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4470C-B350-185B-A92D-61E251A842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8C47F2-985D-7141-4315-8F2F886899F4}"/>
              </a:ext>
            </a:extLst>
          </p:cNvPr>
          <p:cNvSpPr>
            <a:spLocks noGrp="1"/>
          </p:cNvSpPr>
          <p:nvPr>
            <p:ph type="body" idx="1"/>
          </p:nvPr>
        </p:nvSpPr>
        <p:spPr/>
        <p:txBody>
          <a:bodyPr/>
          <a:lstStyle/>
          <a:p>
            <a:r>
              <a:rPr lang="en-US" dirty="0"/>
              <a:t>Teacher: Give students time to interpret the data in the graph. Think-pair-share or alternative strategies can be used to facilitate a discussion.</a:t>
            </a:r>
          </a:p>
          <a:p>
            <a:endParaRPr lang="en-US" dirty="0"/>
          </a:p>
          <a:p>
            <a:r>
              <a:rPr lang="en" dirty="0"/>
              <a:t>Student: Analyze the data and write to the prompts in your notebook. </a:t>
            </a:r>
            <a:endParaRPr lang="en-US" dirty="0"/>
          </a:p>
        </p:txBody>
      </p:sp>
      <p:sp>
        <p:nvSpPr>
          <p:cNvPr id="4" name="Slide Number Placeholder 3">
            <a:extLst>
              <a:ext uri="{FF2B5EF4-FFF2-40B4-BE49-F238E27FC236}">
                <a16:creationId xmlns:a16="http://schemas.microsoft.com/office/drawing/2014/main" id="{B893FC6D-B502-30F6-9C18-547E35CCC410}"/>
              </a:ext>
            </a:extLst>
          </p:cNvPr>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3603051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A1F5B-BF73-D6B6-919B-F85736445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DD469-ED26-2B96-2AF6-F596334D2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C28CA-EB15-816F-14CB-CC3B97891D16}"/>
              </a:ext>
            </a:extLst>
          </p:cNvPr>
          <p:cNvSpPr>
            <a:spLocks noGrp="1"/>
          </p:cNvSpPr>
          <p:nvPr>
            <p:ph type="body" idx="1"/>
          </p:nvPr>
        </p:nvSpPr>
        <p:spPr/>
        <p:txBody>
          <a:bodyPr/>
          <a:lstStyle/>
          <a:p>
            <a:r>
              <a:rPr lang="en-US" dirty="0"/>
              <a:t>Teacher: Facilitate discussion. </a:t>
            </a:r>
          </a:p>
          <a:p>
            <a:endParaRPr lang="en-US" dirty="0"/>
          </a:p>
          <a:p>
            <a:r>
              <a:rPr lang="en" dirty="0"/>
              <a:t>Student: Contribute to classroom discussion</a:t>
            </a:r>
            <a:endParaRPr lang="en-US" dirty="0"/>
          </a:p>
          <a:p>
            <a:endParaRPr lang="en-US" dirty="0">
              <a:ea typeface="Calibri"/>
              <a:cs typeface="Calibri"/>
            </a:endParaRPr>
          </a:p>
        </p:txBody>
      </p:sp>
      <p:sp>
        <p:nvSpPr>
          <p:cNvPr id="4" name="Slide Number Placeholder 3">
            <a:extLst>
              <a:ext uri="{FF2B5EF4-FFF2-40B4-BE49-F238E27FC236}">
                <a16:creationId xmlns:a16="http://schemas.microsoft.com/office/drawing/2014/main" id="{3B4582F7-63C8-1F5E-EE98-B2F43B9BD3E5}"/>
              </a:ext>
            </a:extLst>
          </p:cNvPr>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1103172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3FA6E-8A2B-4765-3E03-65BE52DC6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3C0042-0C9E-EAA4-63C4-D8DBF3301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E7DECC-E815-7566-AF20-A07A75C5C095}"/>
              </a:ext>
            </a:extLst>
          </p:cNvPr>
          <p:cNvSpPr>
            <a:spLocks noGrp="1"/>
          </p:cNvSpPr>
          <p:nvPr>
            <p:ph type="body" idx="1"/>
          </p:nvPr>
        </p:nvSpPr>
        <p:spPr/>
        <p:txBody>
          <a:bodyPr/>
          <a:lstStyle/>
          <a:p>
            <a:r>
              <a:rPr lang="en-US" dirty="0"/>
              <a:t>Teacher: Give students an appropriate amount of time to think, sketch, and make a prediction</a:t>
            </a:r>
          </a:p>
          <a:p>
            <a:endParaRPr lang="en-US" dirty="0"/>
          </a:p>
          <a:p>
            <a:r>
              <a:rPr lang="en" dirty="0"/>
              <a:t>Student: Sketch or write your prediction in your notebook</a:t>
            </a:r>
            <a:endParaRPr lang="en-US" dirty="0"/>
          </a:p>
        </p:txBody>
      </p:sp>
      <p:sp>
        <p:nvSpPr>
          <p:cNvPr id="4" name="Slide Number Placeholder 3">
            <a:extLst>
              <a:ext uri="{FF2B5EF4-FFF2-40B4-BE49-F238E27FC236}">
                <a16:creationId xmlns:a16="http://schemas.microsoft.com/office/drawing/2014/main" id="{E6505969-8617-7479-DFD6-073898BF886F}"/>
              </a:ext>
            </a:extLst>
          </p:cNvPr>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3427921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6A0E5-17B5-BC87-931F-799203A1A5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C65EBD-07C0-A24B-6A1C-0D34958DC5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E8703E-7AC5-3525-098C-EF47239B9F63}"/>
              </a:ext>
            </a:extLst>
          </p:cNvPr>
          <p:cNvSpPr>
            <a:spLocks noGrp="1"/>
          </p:cNvSpPr>
          <p:nvPr>
            <p:ph type="body" idx="1"/>
          </p:nvPr>
        </p:nvSpPr>
        <p:spPr/>
        <p:txBody>
          <a:bodyPr/>
          <a:lstStyle/>
          <a:p>
            <a:r>
              <a:rPr lang="en-US" dirty="0"/>
              <a:t>Teacher: Facilitate discussion. </a:t>
            </a:r>
          </a:p>
          <a:p>
            <a:endParaRPr lang="en-US" dirty="0"/>
          </a:p>
          <a:p>
            <a:r>
              <a:rPr lang="en" dirty="0"/>
              <a:t>Student: Contribute to classroom discussion. Respond to the writing prompts in your notebook.</a:t>
            </a:r>
            <a:endParaRPr lang="en-US" dirty="0"/>
          </a:p>
          <a:p>
            <a:endParaRPr lang="en-US" dirty="0"/>
          </a:p>
          <a:p>
            <a:endParaRPr lang="en-US" dirty="0">
              <a:ea typeface="Calibri"/>
              <a:cs typeface="Calibri"/>
            </a:endParaRPr>
          </a:p>
        </p:txBody>
      </p:sp>
      <p:sp>
        <p:nvSpPr>
          <p:cNvPr id="4" name="Slide Number Placeholder 3">
            <a:extLst>
              <a:ext uri="{FF2B5EF4-FFF2-40B4-BE49-F238E27FC236}">
                <a16:creationId xmlns:a16="http://schemas.microsoft.com/office/drawing/2014/main" id="{2FF790B6-9DDD-06EB-EE12-5580764630DA}"/>
              </a:ext>
            </a:extLst>
          </p:cNvPr>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11740867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2/11/2025</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2/11/2025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2/11/2025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2/11/2025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2/11/2025</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2/11/2025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2/11/2025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2/11/2025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2/11/2025</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xml"/><Relationship Id="rId7" Type="http://schemas.openxmlformats.org/officeDocument/2006/relationships/image" Target="../media/image21.jp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0.png"/><Relationship Id="rId5" Type="http://schemas.openxmlformats.org/officeDocument/2006/relationships/image" Target="../media/image19.png"/><Relationship Id="rId4" Type="http://schemas.microsoft.com/office/2018/10/relationships/comments" Target="../comments/modernComment_112_FD99B43B.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40.png"/><Relationship Id="rId5" Type="http://schemas.openxmlformats.org/officeDocument/2006/relationships/image" Target="../media/image30.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30.png"/><Relationship Id="rId5" Type="http://schemas.openxmlformats.org/officeDocument/2006/relationships/image" Target="../media/image40.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41.png"/><Relationship Id="rId5" Type="http://schemas.openxmlformats.org/officeDocument/2006/relationships/image" Target="../media/image29.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42.png"/><Relationship Id="rId5" Type="http://schemas.openxmlformats.org/officeDocument/2006/relationships/image" Target="../media/image32.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42.png"/><Relationship Id="rId5" Type="http://schemas.openxmlformats.org/officeDocument/2006/relationships/image" Target="../media/image32.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5.xml"/><Relationship Id="rId7"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4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6.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22.png"/><Relationship Id="rId5" Type="http://schemas.openxmlformats.org/officeDocument/2006/relationships/image" Target="../media/image34.png"/><Relationship Id="rId10" Type="http://schemas.openxmlformats.org/officeDocument/2006/relationships/image" Target="../media/image47.png"/><Relationship Id="rId4" Type="http://schemas.openxmlformats.org/officeDocument/2006/relationships/image" Target="../media/image33.png"/><Relationship Id="rId9"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29.png"/><Relationship Id="rId5" Type="http://schemas.openxmlformats.org/officeDocument/2006/relationships/image" Target="../media/image48.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49.png"/><Relationship Id="rId5" Type="http://schemas.openxmlformats.org/officeDocument/2006/relationships/image" Target="../media/image30.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2.xml"/><Relationship Id="rId7" Type="http://schemas.openxmlformats.org/officeDocument/2006/relationships/image" Target="../media/image22.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49.png"/><Relationship Id="rId5" Type="http://schemas.openxmlformats.org/officeDocument/2006/relationships/image" Target="../media/image38.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29.png"/><Relationship Id="rId5" Type="http://schemas.openxmlformats.org/officeDocument/2006/relationships/image" Target="../media/image39.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21.xml"/><Relationship Id="rId7"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51.jpeg"/><Relationship Id="rId5" Type="http://schemas.openxmlformats.org/officeDocument/2006/relationships/image" Target="../media/image38.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notesSlide" Target="../notesSlides/notesSlide22.xml"/><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55.png"/><Relationship Id="rId5" Type="http://schemas.openxmlformats.org/officeDocument/2006/relationships/image" Target="../media/image25.png"/><Relationship Id="rId4" Type="http://schemas.openxmlformats.org/officeDocument/2006/relationships/image" Target="../media/image54.png"/><Relationship Id="rId9"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5" Type="http://schemas.openxmlformats.org/officeDocument/2006/relationships/hyperlink" Target="https://doi.org/10.1038/423136b" TargetMode="Externa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4.xml"/><Relationship Id="rId7" Type="http://schemas.openxmlformats.org/officeDocument/2006/relationships/image" Target="../media/image29.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5.xml"/><Relationship Id="rId7"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25.png"/><Relationship Id="rId5" Type="http://schemas.openxmlformats.org/officeDocument/2006/relationships/image" Target="../media/image37.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621" y="5368483"/>
            <a:ext cx="3508951" cy="1260754"/>
          </a:xfrm>
          <a:prstGeom prst="rect">
            <a:avLst/>
          </a:prstGeom>
        </p:spPr>
      </p:pic>
      <p:pic>
        <p:nvPicPr>
          <p:cNvPr id="2" name="Picture 1">
            <a:extLst>
              <a:ext uri="{FF2B5EF4-FFF2-40B4-BE49-F238E27FC236}">
                <a16:creationId xmlns:a16="http://schemas.microsoft.com/office/drawing/2014/main" id="{CD483256-4F0C-AD30-F2E0-909991FE795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763616" y="1922032"/>
            <a:ext cx="3917355" cy="3959653"/>
          </a:xfrm>
          <a:prstGeom prst="rect">
            <a:avLst/>
          </a:prstGeom>
        </p:spPr>
      </p:pic>
      <p:sp>
        <p:nvSpPr>
          <p:cNvPr id="4" name="Oval 3">
            <a:extLst>
              <a:ext uri="{FF2B5EF4-FFF2-40B4-BE49-F238E27FC236}">
                <a16:creationId xmlns:a16="http://schemas.microsoft.com/office/drawing/2014/main" id="{4A94B612-BFA2-B686-741B-5E13983735AF}"/>
              </a:ext>
            </a:extLst>
          </p:cNvPr>
          <p:cNvSpPr/>
          <p:nvPr/>
        </p:nvSpPr>
        <p:spPr>
          <a:xfrm>
            <a:off x="6475835" y="4148016"/>
            <a:ext cx="1970049" cy="1951464"/>
          </a:xfrm>
          <a:prstGeom prst="ellipse">
            <a:avLst/>
          </a:prstGeom>
          <a:solidFill>
            <a:schemeClr val="accent6">
              <a:lumMod val="20000"/>
              <a:lumOff val="80000"/>
            </a:schemeClr>
          </a:solid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55B7BEA4-2588-982A-10B4-660E354406C8}"/>
              </a:ext>
            </a:extLst>
          </p:cNvPr>
          <p:cNvSpPr txBox="1"/>
          <p:nvPr/>
        </p:nvSpPr>
        <p:spPr>
          <a:xfrm>
            <a:off x="383724" y="2294675"/>
            <a:ext cx="7236823" cy="923330"/>
          </a:xfrm>
          <a:prstGeom prst="rect">
            <a:avLst/>
          </a:prstGeom>
          <a:noFill/>
        </p:spPr>
        <p:txBody>
          <a:bodyPr wrap="square" lIns="91440" tIns="45720" rIns="91440" bIns="45720" rtlCol="0" anchor="t">
            <a:spAutoFit/>
          </a:bodyPr>
          <a:lstStyle/>
          <a:p>
            <a:pPr algn="ctr"/>
            <a:r>
              <a:rPr lang="en-US" sz="5400" b="1" dirty="0">
                <a:solidFill>
                  <a:srgbClr val="006838"/>
                </a:solidFill>
                <a:cs typeface="Myanmar Text"/>
              </a:rPr>
              <a:t>Diversity and Survival</a:t>
            </a:r>
            <a:endParaRPr lang="en-US" sz="5400" dirty="0">
              <a:solidFill>
                <a:srgbClr val="000000"/>
              </a:solidFill>
              <a:cs typeface="Calibri"/>
            </a:endParaRPr>
          </a:p>
        </p:txBody>
      </p:sp>
      <p:sp>
        <p:nvSpPr>
          <p:cNvPr id="9" name="TextBox 8">
            <a:extLst>
              <a:ext uri="{FF2B5EF4-FFF2-40B4-BE49-F238E27FC236}">
                <a16:creationId xmlns:a16="http://schemas.microsoft.com/office/drawing/2014/main" id="{9F6C6B39-1C1E-3C12-02A4-AEC39CA78B72}"/>
              </a:ext>
            </a:extLst>
          </p:cNvPr>
          <p:cNvSpPr txBox="1"/>
          <p:nvPr/>
        </p:nvSpPr>
        <p:spPr>
          <a:xfrm>
            <a:off x="1811383" y="3397380"/>
            <a:ext cx="4284617" cy="1107996"/>
          </a:xfrm>
          <a:prstGeom prst="rect">
            <a:avLst/>
          </a:prstGeom>
          <a:noFill/>
        </p:spPr>
        <p:txBody>
          <a:bodyPr wrap="square" lIns="91440" tIns="45720" rIns="91440" bIns="45720" rtlCol="0" anchor="t">
            <a:spAutoFit/>
          </a:bodyPr>
          <a:lstStyle/>
          <a:p>
            <a:pPr algn="ctr">
              <a:spcAft>
                <a:spcPts val="1200"/>
              </a:spcAft>
            </a:pPr>
            <a:r>
              <a:rPr lang="en-US" sz="2000" i="1" dirty="0">
                <a:solidFill>
                  <a:srgbClr val="6D2C79"/>
                </a:solidFill>
                <a:ea typeface="+mn-lt"/>
                <a:cs typeface="+mn-lt"/>
              </a:rPr>
              <a:t>“</a:t>
            </a:r>
            <a:r>
              <a:rPr lang="en-US" sz="2000" b="0" i="0" dirty="0">
                <a:solidFill>
                  <a:srgbClr val="6D2C79"/>
                </a:solidFill>
                <a:effectLst/>
              </a:rPr>
              <a:t>Uniformity is not nature's way. Diversity is nature's way.</a:t>
            </a:r>
            <a:r>
              <a:rPr lang="en-US" sz="2000" i="1" dirty="0">
                <a:solidFill>
                  <a:srgbClr val="6D2C79"/>
                </a:solidFill>
                <a:ea typeface="+mn-lt"/>
                <a:cs typeface="+mn-lt"/>
              </a:rPr>
              <a:t>”</a:t>
            </a:r>
          </a:p>
          <a:p>
            <a:pPr algn="ctr"/>
            <a:r>
              <a:rPr lang="en-US" sz="1600" i="1" dirty="0">
                <a:solidFill>
                  <a:srgbClr val="6D2C79"/>
                </a:solidFill>
                <a:latin typeface="Calibri"/>
                <a:ea typeface="+mn-lt"/>
                <a:cs typeface="+mn-lt"/>
              </a:rPr>
              <a:t> – Vandana Shiva</a:t>
            </a:r>
            <a:endParaRPr lang="en-US" sz="1050" b="1" dirty="0">
              <a:solidFill>
                <a:srgbClr val="0000AA"/>
              </a:solidFill>
              <a:latin typeface="Calibri"/>
              <a:cs typeface="Calibri"/>
            </a:endParaRPr>
          </a:p>
        </p:txBody>
      </p:sp>
      <p:sp>
        <p:nvSpPr>
          <p:cNvPr id="10" name="TextBox 9">
            <a:extLst>
              <a:ext uri="{FF2B5EF4-FFF2-40B4-BE49-F238E27FC236}">
                <a16:creationId xmlns:a16="http://schemas.microsoft.com/office/drawing/2014/main" id="{3B3763EA-F7C3-469C-C8A7-0F3C7AED801B}"/>
              </a:ext>
            </a:extLst>
          </p:cNvPr>
          <p:cNvSpPr txBox="1"/>
          <p:nvPr/>
        </p:nvSpPr>
        <p:spPr>
          <a:xfrm>
            <a:off x="1105044" y="1922032"/>
            <a:ext cx="6093822" cy="954107"/>
          </a:xfrm>
          <a:prstGeom prst="rect">
            <a:avLst/>
          </a:prstGeom>
          <a:noFill/>
        </p:spPr>
        <p:txBody>
          <a:bodyPr wrap="square">
            <a:spAutoFit/>
          </a:bodyPr>
          <a:lstStyle/>
          <a:p>
            <a:r>
              <a:rPr lang="en-US" sz="2800" b="1" dirty="0">
                <a:solidFill>
                  <a:srgbClr val="006838"/>
                </a:solidFill>
                <a:cs typeface="Myanmar Text"/>
              </a:rPr>
              <a:t>Acetylcholinesterase Active Site - Part 3</a:t>
            </a:r>
            <a:br>
              <a:rPr lang="en-US" sz="2800" b="1" dirty="0">
                <a:solidFill>
                  <a:srgbClr val="006838"/>
                </a:solidFill>
                <a:cs typeface="Myanmar Text"/>
              </a:rPr>
            </a:br>
            <a:endParaRPr lang="en-US" sz="2800" dirty="0"/>
          </a:p>
        </p:txBody>
      </p:sp>
      <p:pic>
        <p:nvPicPr>
          <p:cNvPr id="13" name="Picture 12" descr="A red and grey sphere&#10;&#10;Description automatically generated">
            <a:extLst>
              <a:ext uri="{FF2B5EF4-FFF2-40B4-BE49-F238E27FC236}">
                <a16:creationId xmlns:a16="http://schemas.microsoft.com/office/drawing/2014/main" id="{B83FEEB8-5098-01BD-8D3A-D76CD8F96B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02143" y="4380909"/>
            <a:ext cx="1754364" cy="1485678"/>
          </a:xfrm>
          <a:prstGeom prst="rect">
            <a:avLst/>
          </a:prstGeom>
        </p:spPr>
      </p:pic>
    </p:spTree>
    <p:custDataLst>
      <p:tags r:id="rId1"/>
    </p:custDataLst>
    <p:extLst>
      <p:ext uri="{BB962C8B-B14F-4D97-AF65-F5344CB8AC3E}">
        <p14:creationId xmlns:p14="http://schemas.microsoft.com/office/powerpoint/2010/main" val="4254708795"/>
      </p:ext>
    </p:extLst>
  </p:cSld>
  <p:clrMapOvr>
    <a:masterClrMapping/>
  </p:clrMapOvr>
  <p:extLst>
    <p:ext uri="{6950BFC3-D8DA-4A85-94F7-54DA5524770B}">
      <p188:commentRel xmlns:p188="http://schemas.microsoft.com/office/powerpoint/2018/8/main" r:id="rId4"/>
    </p:ext>
  </p:extLs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DE197F9-B546-44A3-2CED-C72351F3299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9DB5B90-388C-4DA4-935E-32D750B442CD}"/>
              </a:ext>
            </a:extLst>
          </p:cNvPr>
          <p:cNvPicPr>
            <a:picLocks noChangeAspect="1"/>
          </p:cNvPicPr>
          <p:nvPr/>
        </p:nvPicPr>
        <p:blipFill>
          <a:blip r:embed="rId5"/>
          <a:stretch>
            <a:fillRect/>
          </a:stretch>
        </p:blipFill>
        <p:spPr>
          <a:xfrm>
            <a:off x="5644909" y="1719494"/>
            <a:ext cx="5697960" cy="4485364"/>
          </a:xfrm>
          <a:prstGeom prst="rect">
            <a:avLst/>
          </a:prstGeom>
        </p:spPr>
      </p:pic>
      <p:sp>
        <p:nvSpPr>
          <p:cNvPr id="6" name="Title 1">
            <a:extLst>
              <a:ext uri="{FF2B5EF4-FFF2-40B4-BE49-F238E27FC236}">
                <a16:creationId xmlns:a16="http://schemas.microsoft.com/office/drawing/2014/main" id="{16BBF51A-B29E-B180-698D-A79501576443}"/>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Resistance Over Time</a:t>
            </a:r>
          </a:p>
        </p:txBody>
      </p:sp>
      <p:pic>
        <p:nvPicPr>
          <p:cNvPr id="11" name="Picture 10" descr="Icon&#10;&#10;Description automatically generated">
            <a:extLst>
              <a:ext uri="{FF2B5EF4-FFF2-40B4-BE49-F238E27FC236}">
                <a16:creationId xmlns:a16="http://schemas.microsoft.com/office/drawing/2014/main" id="{59537EE7-59A1-0A1C-64C6-6EBD611C5C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12" name="Rectangle 11">
            <a:extLst>
              <a:ext uri="{FF2B5EF4-FFF2-40B4-BE49-F238E27FC236}">
                <a16:creationId xmlns:a16="http://schemas.microsoft.com/office/drawing/2014/main" id="{AB9E142A-F454-1BEE-FCCB-D42967B64BAB}"/>
              </a:ext>
            </a:extLst>
          </p:cNvPr>
          <p:cNvSpPr/>
          <p:nvPr/>
        </p:nvSpPr>
        <p:spPr>
          <a:xfrm>
            <a:off x="6075053" y="4598126"/>
            <a:ext cx="5267816" cy="548640"/>
          </a:xfrm>
          <a:prstGeom prst="rect">
            <a:avLst/>
          </a:prstGeom>
          <a:solidFill>
            <a:srgbClr val="FEF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5E4DDB0-533C-E6C7-1672-743968B0B639}"/>
              </a:ext>
            </a:extLst>
          </p:cNvPr>
          <p:cNvSpPr txBox="1"/>
          <p:nvPr/>
        </p:nvSpPr>
        <p:spPr>
          <a:xfrm>
            <a:off x="932344" y="1963437"/>
            <a:ext cx="3745674" cy="3638560"/>
          </a:xfrm>
          <a:prstGeom prst="rect">
            <a:avLst/>
          </a:prstGeom>
          <a:noFill/>
        </p:spPr>
        <p:txBody>
          <a:bodyPr wrap="square">
            <a:spAutoFit/>
          </a:bodyPr>
          <a:lstStyle/>
          <a:p>
            <a:pPr marL="0" marR="0">
              <a:lnSpc>
                <a:spcPct val="107000"/>
              </a:lnSpc>
            </a:pPr>
            <a:r>
              <a:rPr lang="en-US" dirty="0">
                <a:latin typeface="Aptos" panose="020B0004020202020204" pitchFamily="34" charset="0"/>
                <a:ea typeface="Aptos" panose="020B0004020202020204" pitchFamily="34" charset="0"/>
                <a:cs typeface="Times New Roman" panose="02020603050405020304" pitchFamily="18" charset="0"/>
              </a:rPr>
              <a:t>When the impact of the insecticide is tracked over multiple generations, </a:t>
            </a:r>
            <a:r>
              <a:rPr lang="en-US" b="1" dirty="0">
                <a:latin typeface="Aptos" panose="020B0004020202020204" pitchFamily="34" charset="0"/>
                <a:ea typeface="Aptos" panose="020B0004020202020204" pitchFamily="34" charset="0"/>
                <a:cs typeface="Times New Roman" panose="02020603050405020304" pitchFamily="18" charset="0"/>
              </a:rPr>
              <a:t>an alarming trend emerges</a:t>
            </a:r>
            <a:r>
              <a:rPr lang="en-US" dirty="0">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are the different ways that a mosquito could be resistant to an insecticide?</a:t>
            </a:r>
          </a:p>
          <a:p>
            <a:pPr marL="0" marR="0">
              <a:lnSpc>
                <a:spcPct val="107000"/>
              </a:lnSpc>
            </a:pPr>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data do you need to determine what is happening?</a:t>
            </a:r>
          </a:p>
          <a:p>
            <a:pPr marL="0" marR="0">
              <a:lnSpc>
                <a:spcPct val="107000"/>
              </a:lnSpc>
            </a:pPr>
            <a:r>
              <a:rPr lang="en-US" dirty="0">
                <a:latin typeface="Aptos" panose="020B0004020202020204" pitchFamily="34" charset="0"/>
                <a:ea typeface="Aptos" panose="020B000402020202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362E7785-F12D-55F9-6225-4489FDBA8BDA}"/>
              </a:ext>
            </a:extLst>
          </p:cNvPr>
          <p:cNvPicPr>
            <a:picLocks noChangeAspect="1"/>
          </p:cNvPicPr>
          <p:nvPr/>
        </p:nvPicPr>
        <p:blipFill>
          <a:blip r:embed="rId7">
            <a:extLst>
              <a:ext uri="{28A0092B-C50C-407E-A947-70E740481C1C}">
                <a14:useLocalDpi xmlns:a14="http://schemas.microsoft.com/office/drawing/2010/main" val="0"/>
              </a:ext>
            </a:extLst>
          </a:blip>
          <a:srcRect t="16" b="16"/>
          <a:stretch/>
        </p:blipFill>
        <p:spPr>
          <a:xfrm>
            <a:off x="5644909" y="1719494"/>
            <a:ext cx="6321804" cy="4485364"/>
          </a:xfrm>
          <a:prstGeom prst="rect">
            <a:avLst/>
          </a:prstGeom>
        </p:spPr>
      </p:pic>
    </p:spTree>
    <p:extLst>
      <p:ext uri="{BB962C8B-B14F-4D97-AF65-F5344CB8AC3E}">
        <p14:creationId xmlns:p14="http://schemas.microsoft.com/office/powerpoint/2010/main" val="395642589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6251C46-C318-940C-5AAA-1D02376983AA}"/>
            </a:ext>
          </a:extLst>
        </p:cNvPr>
        <p:cNvGrpSpPr/>
        <p:nvPr/>
      </p:nvGrpSpPr>
      <p:grpSpPr>
        <a:xfrm>
          <a:off x="0" y="0"/>
          <a:ext cx="0" cy="0"/>
          <a:chOff x="0" y="0"/>
          <a:chExt cx="0" cy="0"/>
        </a:xfrm>
      </p:grpSpPr>
      <p:pic>
        <p:nvPicPr>
          <p:cNvPr id="4" name="Picture 6" descr="A purple and white head with a light bulb inside&#10;&#10;Description automatically generated">
            <a:extLst>
              <a:ext uri="{FF2B5EF4-FFF2-40B4-BE49-F238E27FC236}">
                <a16:creationId xmlns:a16="http://schemas.microsoft.com/office/drawing/2014/main" id="{616926CA-34A9-FAAF-9CEA-B101332919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E9B1CB1-D0E1-E767-1286-7E2992C5A3AD}"/>
              </a:ext>
            </a:extLst>
          </p:cNvPr>
          <p:cNvSpPr txBox="1"/>
          <p:nvPr/>
        </p:nvSpPr>
        <p:spPr>
          <a:xfrm>
            <a:off x="932343" y="1963347"/>
            <a:ext cx="10557292" cy="12055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dirty="0">
                <a:latin typeface="Aptos" panose="020B0004020202020204" pitchFamily="34" charset="0"/>
                <a:ea typeface="Aptos" panose="020B0004020202020204" pitchFamily="34" charset="0"/>
                <a:cs typeface="Times New Roman" panose="02020603050405020304" pitchFamily="18" charset="0"/>
              </a:rPr>
              <a:t>But when </a:t>
            </a:r>
            <a:r>
              <a:rPr lang="en-US" sz="1800" dirty="0">
                <a:effectLst/>
                <a:latin typeface="Aptos" panose="020B0004020202020204" pitchFamily="34" charset="0"/>
                <a:ea typeface="Aptos" panose="020B0004020202020204" pitchFamily="34" charset="0"/>
                <a:cs typeface="Times New Roman" panose="02020603050405020304" pitchFamily="18" charset="0"/>
              </a:rPr>
              <a:t>comparing the sequence of amino acids that make up the ACHE enzyme in a sample of ten mosquitoes from the population, </a:t>
            </a:r>
            <a:r>
              <a:rPr lang="en-US" sz="1800" b="1" dirty="0">
                <a:effectLst/>
                <a:latin typeface="Aptos" panose="020B0004020202020204" pitchFamily="34" charset="0"/>
                <a:ea typeface="Aptos" panose="020B0004020202020204" pitchFamily="34" charset="0"/>
                <a:cs typeface="Times New Roman" panose="02020603050405020304" pitchFamily="18" charset="0"/>
              </a:rPr>
              <a:t>something interesting was noticed. </a:t>
            </a:r>
          </a:p>
          <a:p>
            <a:pPr marL="0" marR="0">
              <a:lnSpc>
                <a:spcPct val="107000"/>
              </a:lnSpc>
              <a:spcAft>
                <a:spcPts val="800"/>
              </a:spcAft>
            </a:pPr>
            <a:r>
              <a:rPr lang="en-US" sz="800" b="1" dirty="0">
                <a:latin typeface="Aptos" panose="020B0004020202020204" pitchFamily="34" charset="0"/>
                <a:ea typeface="Aptos" panose="020B0004020202020204" pitchFamily="34" charset="0"/>
                <a:cs typeface="Times New Roman" panose="02020603050405020304" pitchFamily="18" charset="0"/>
              </a:rPr>
              <a:t>  </a:t>
            </a:r>
            <a:br>
              <a:rPr lang="en-US" sz="1800" dirty="0">
                <a:effectLst/>
                <a:latin typeface="Aptos" panose="020B0004020202020204" pitchFamily="34" charset="0"/>
                <a:ea typeface="Aptos" panose="020B0004020202020204" pitchFamily="34" charset="0"/>
                <a:cs typeface="Times New Roman" panose="02020603050405020304" pitchFamily="18" charset="0"/>
              </a:rPr>
            </a:b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Study the amino acid sequences below</a:t>
            </a:r>
            <a:r>
              <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rPr>
              <a:t>.  </a:t>
            </a: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Do you notice anything?</a:t>
            </a:r>
            <a:endParaRPr lang="en-US" sz="1800" b="1" kern="100" dirty="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686914F9-6C06-7300-2845-CD2925D5023C}"/>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Amino Acid Sequence of the ACHE Enzyme</a:t>
            </a:r>
            <a:endParaRPr lang="en-US" sz="4000" b="1" dirty="0">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26CC8C23-C651-68ED-2057-55A1FFE07A17}"/>
              </a:ext>
            </a:extLst>
          </p:cNvPr>
          <p:cNvPicPr>
            <a:picLocks noChangeAspect="1"/>
          </p:cNvPicPr>
          <p:nvPr/>
        </p:nvPicPr>
        <p:blipFill>
          <a:blip r:embed="rId6"/>
          <a:stretch>
            <a:fillRect/>
          </a:stretch>
        </p:blipFill>
        <p:spPr>
          <a:xfrm>
            <a:off x="932343" y="3644804"/>
            <a:ext cx="9667166" cy="2905539"/>
          </a:xfrm>
          <a:prstGeom prst="rect">
            <a:avLst/>
          </a:prstGeom>
        </p:spPr>
      </p:pic>
    </p:spTree>
    <p:extLst>
      <p:ext uri="{BB962C8B-B14F-4D97-AF65-F5344CB8AC3E}">
        <p14:creationId xmlns:p14="http://schemas.microsoft.com/office/powerpoint/2010/main" val="591882061"/>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320D0C4-9182-B1A9-E717-A99708B3E9A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C8A44F5-F52F-CF8F-CC99-4F81677D6443}"/>
              </a:ext>
            </a:extLst>
          </p:cNvPr>
          <p:cNvPicPr>
            <a:picLocks noChangeAspect="1"/>
          </p:cNvPicPr>
          <p:nvPr/>
        </p:nvPicPr>
        <p:blipFill>
          <a:blip r:embed="rId5"/>
          <a:stretch>
            <a:fillRect/>
          </a:stretch>
        </p:blipFill>
        <p:spPr>
          <a:xfrm>
            <a:off x="932343" y="3644804"/>
            <a:ext cx="9667166" cy="2905539"/>
          </a:xfrm>
          <a:prstGeom prst="rect">
            <a:avLst/>
          </a:prstGeom>
        </p:spPr>
      </p:pic>
      <p:sp>
        <p:nvSpPr>
          <p:cNvPr id="8" name="Rectangle 7">
            <a:extLst>
              <a:ext uri="{FF2B5EF4-FFF2-40B4-BE49-F238E27FC236}">
                <a16:creationId xmlns:a16="http://schemas.microsoft.com/office/drawing/2014/main" id="{CAEA7FB6-BF00-EE3B-899C-34F148F99296}"/>
              </a:ext>
            </a:extLst>
          </p:cNvPr>
          <p:cNvSpPr/>
          <p:nvPr/>
        </p:nvSpPr>
        <p:spPr>
          <a:xfrm>
            <a:off x="932343" y="4320209"/>
            <a:ext cx="9815170" cy="278295"/>
          </a:xfrm>
          <a:prstGeom prst="rect">
            <a:avLst/>
          </a:prstGeom>
          <a:solidFill>
            <a:srgbClr val="1CA64A">
              <a:alpha val="1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F10CFB8-8EC9-6B34-0972-C60346C8EDD8}"/>
              </a:ext>
            </a:extLst>
          </p:cNvPr>
          <p:cNvSpPr txBox="1"/>
          <p:nvPr/>
        </p:nvSpPr>
        <p:spPr>
          <a:xfrm>
            <a:off x="932343" y="1963347"/>
            <a:ext cx="10557292" cy="9383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sz="1800" dirty="0">
                <a:effectLst/>
                <a:latin typeface="Aptos" panose="020B0004020202020204" pitchFamily="34" charset="0"/>
                <a:ea typeface="Aptos" panose="020B0004020202020204" pitchFamily="34" charset="0"/>
                <a:cs typeface="Times New Roman" panose="02020603050405020304" pitchFamily="18" charset="0"/>
              </a:rPr>
              <a:t>The </a:t>
            </a:r>
            <a:r>
              <a:rPr lang="en-US" sz="1800" b="1" dirty="0">
                <a:effectLst/>
                <a:latin typeface="Aptos" panose="020B0004020202020204" pitchFamily="34" charset="0"/>
                <a:ea typeface="Aptos" panose="020B0004020202020204" pitchFamily="34" charset="0"/>
                <a:cs typeface="Times New Roman" panose="02020603050405020304" pitchFamily="18" charset="0"/>
              </a:rPr>
              <a:t>vast majority </a:t>
            </a:r>
            <a:r>
              <a:rPr lang="en-US" sz="1800" dirty="0">
                <a:effectLst/>
                <a:latin typeface="Aptos" panose="020B0004020202020204" pitchFamily="34" charset="0"/>
                <a:ea typeface="Aptos" panose="020B0004020202020204" pitchFamily="34" charset="0"/>
                <a:cs typeface="Times New Roman" panose="02020603050405020304" pitchFamily="18" charset="0"/>
              </a:rPr>
              <a:t>of</a:t>
            </a:r>
            <a:r>
              <a:rPr lang="en-US" dirty="0">
                <a:latin typeface="Aptos" panose="020B0004020202020204" pitchFamily="34" charset="0"/>
                <a:ea typeface="Aptos" panose="020B0004020202020204" pitchFamily="34" charset="0"/>
                <a:cs typeface="Times New Roman" panose="02020603050405020304" pitchFamily="18" charset="0"/>
              </a:rPr>
              <a:t> the</a:t>
            </a:r>
            <a:r>
              <a:rPr lang="en-US" sz="1800" dirty="0">
                <a:effectLst/>
                <a:latin typeface="Aptos" panose="020B0004020202020204" pitchFamily="34" charset="0"/>
                <a:ea typeface="Aptos" panose="020B0004020202020204" pitchFamily="34" charset="0"/>
                <a:cs typeface="Times New Roman" panose="02020603050405020304" pitchFamily="18" charset="0"/>
              </a:rPr>
              <a:t> mosquitoes sampled had a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glycine amino acid </a:t>
            </a:r>
            <a:r>
              <a:rPr lang="en-US" sz="1800" dirty="0">
                <a:effectLst/>
                <a:latin typeface="Aptos" panose="020B0004020202020204" pitchFamily="34" charset="0"/>
                <a:ea typeface="Aptos" panose="020B0004020202020204" pitchFamily="34" charset="0"/>
                <a:cs typeface="Times New Roman" panose="02020603050405020304" pitchFamily="18" charset="0"/>
              </a:rPr>
              <a:t>in </a:t>
            </a:r>
            <a:r>
              <a:rPr lang="en-US" sz="1800" b="1" dirty="0">
                <a:effectLst/>
                <a:latin typeface="Aptos" panose="020B0004020202020204" pitchFamily="34" charset="0"/>
                <a:ea typeface="Aptos" panose="020B0004020202020204" pitchFamily="34" charset="0"/>
                <a:cs typeface="Times New Roman" panose="02020603050405020304" pitchFamily="18" charset="0"/>
              </a:rPr>
              <a:t>position 151</a:t>
            </a:r>
            <a:r>
              <a:rPr lang="en-US" sz="1800" dirty="0">
                <a:effectLst/>
                <a:latin typeface="Aptos" panose="020B0004020202020204" pitchFamily="34" charset="0"/>
                <a:ea typeface="Aptos" panose="020B0004020202020204" pitchFamily="34" charset="0"/>
                <a:cs typeface="Times New Roman" panose="02020603050405020304" pitchFamily="18" charset="0"/>
              </a:rPr>
              <a:t>. . .</a:t>
            </a:r>
          </a:p>
          <a:p>
            <a:pPr marL="0" marR="0">
              <a:lnSpc>
                <a:spcPct val="107000"/>
              </a:lnSpc>
            </a:pPr>
            <a:endParaRPr lang="en-US" sz="1600" b="1" kern="100"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 .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But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 small percentage had a </a:t>
            </a:r>
            <a:r>
              <a:rPr lang="en-US" sz="1800" b="1" kern="100"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serine amino acid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in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position 151</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not a glycine amino acid!</a:t>
            </a:r>
          </a:p>
        </p:txBody>
      </p:sp>
      <p:sp>
        <p:nvSpPr>
          <p:cNvPr id="6" name="Title 1">
            <a:extLst>
              <a:ext uri="{FF2B5EF4-FFF2-40B4-BE49-F238E27FC236}">
                <a16:creationId xmlns:a16="http://schemas.microsoft.com/office/drawing/2014/main" id="{DB8E888E-A6E8-3003-B2EC-F1D0439E5133}"/>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Amino Acid Sequence of the ACHE Enzyme</a:t>
            </a:r>
            <a:endParaRPr lang="en-US" sz="4000" b="1" dirty="0">
              <a:solidFill>
                <a:schemeClr val="bg1"/>
              </a:solidFill>
              <a:latin typeface="+mn-lt"/>
              <a:ea typeface="HGSoeiKakugothicUB"/>
              <a:cs typeface="Myanmar Text"/>
            </a:endParaRPr>
          </a:p>
        </p:txBody>
      </p:sp>
      <p:sp>
        <p:nvSpPr>
          <p:cNvPr id="4" name="Rectangle 3">
            <a:extLst>
              <a:ext uri="{FF2B5EF4-FFF2-40B4-BE49-F238E27FC236}">
                <a16:creationId xmlns:a16="http://schemas.microsoft.com/office/drawing/2014/main" id="{D43D920D-08A8-820B-1A52-6829C22BFB50}"/>
              </a:ext>
            </a:extLst>
          </p:cNvPr>
          <p:cNvSpPr/>
          <p:nvPr/>
        </p:nvSpPr>
        <p:spPr>
          <a:xfrm>
            <a:off x="3299792" y="3429000"/>
            <a:ext cx="278295" cy="2786270"/>
          </a:xfrm>
          <a:prstGeom prst="rect">
            <a:avLst/>
          </a:prstGeom>
          <a:noFill/>
          <a:ln w="117475">
            <a:solidFill>
              <a:srgbClr val="FF0D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8AFD51E-8156-CE32-28B9-B58FECC0EDF6}"/>
              </a:ext>
            </a:extLst>
          </p:cNvPr>
          <p:cNvSpPr/>
          <p:nvPr/>
        </p:nvSpPr>
        <p:spPr>
          <a:xfrm>
            <a:off x="3273286" y="4280453"/>
            <a:ext cx="318053" cy="371060"/>
          </a:xfrm>
          <a:prstGeom prst="ellipse">
            <a:avLst/>
          </a:prstGeom>
          <a:noFill/>
          <a:ln w="1238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6" descr="A purple and white head with a light bulb inside&#10;&#10;Description automatically generated">
            <a:extLst>
              <a:ext uri="{FF2B5EF4-FFF2-40B4-BE49-F238E27FC236}">
                <a16:creationId xmlns:a16="http://schemas.microsoft.com/office/drawing/2014/main" id="{48328C5E-3B06-6DE3-C480-EFFE382D2F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19775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AF347E7-4DD5-C69E-6434-ADB834325D7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1A76F19-DF5F-0BB9-0DF7-91DF3AA5635B}"/>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Amino Acid Side Chains</a:t>
            </a:r>
            <a:endParaRPr lang="en-US" sz="4000" b="1" dirty="0">
              <a:solidFill>
                <a:schemeClr val="bg1"/>
              </a:solidFill>
              <a:latin typeface="+mn-lt"/>
              <a:ea typeface="HGSoeiKakugothicUB"/>
              <a:cs typeface="Myanmar Text"/>
            </a:endParaRPr>
          </a:p>
        </p:txBody>
      </p:sp>
      <p:sp>
        <p:nvSpPr>
          <p:cNvPr id="12" name="Rectangle 11">
            <a:extLst>
              <a:ext uri="{FF2B5EF4-FFF2-40B4-BE49-F238E27FC236}">
                <a16:creationId xmlns:a16="http://schemas.microsoft.com/office/drawing/2014/main" id="{7CB6BAB0-A87B-0EC6-190F-3E50B5855792}"/>
              </a:ext>
            </a:extLst>
          </p:cNvPr>
          <p:cNvSpPr/>
          <p:nvPr/>
        </p:nvSpPr>
        <p:spPr>
          <a:xfrm>
            <a:off x="6374674" y="4598126"/>
            <a:ext cx="5267816" cy="548640"/>
          </a:xfrm>
          <a:prstGeom prst="rect">
            <a:avLst/>
          </a:prstGeom>
          <a:solidFill>
            <a:srgbClr val="FEF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5" descr="A purple pencil in a white circle&#10;&#10;Description automatically generated">
            <a:extLst>
              <a:ext uri="{FF2B5EF4-FFF2-40B4-BE49-F238E27FC236}">
                <a16:creationId xmlns:a16="http://schemas.microsoft.com/office/drawing/2014/main" id="{3DC22EF5-1CA2-EF40-8F9F-01FB186D4B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8199" y="239158"/>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E3E06E0-3E88-DAA1-827A-B995C982E8C5}"/>
              </a:ext>
            </a:extLst>
          </p:cNvPr>
          <p:cNvSpPr txBox="1"/>
          <p:nvPr/>
        </p:nvSpPr>
        <p:spPr>
          <a:xfrm>
            <a:off x="967199" y="1963437"/>
            <a:ext cx="3059111" cy="3045834"/>
          </a:xfrm>
          <a:prstGeom prst="rect">
            <a:avLst/>
          </a:prstGeom>
          <a:noFill/>
        </p:spPr>
        <p:txBody>
          <a:bodyPr wrap="square">
            <a:spAutoFit/>
          </a:bodyPr>
          <a:lstStyle/>
          <a:p>
            <a:pPr marL="0" marR="0">
              <a:lnSpc>
                <a:spcPct val="107000"/>
              </a:lnSpc>
            </a:pPr>
            <a:r>
              <a:rPr lang="en-US" b="1" dirty="0">
                <a:latin typeface="Aptos" panose="020B0004020202020204" pitchFamily="34" charset="0"/>
                <a:ea typeface="Aptos" panose="020B0004020202020204" pitchFamily="34" charset="0"/>
                <a:cs typeface="Times New Roman" panose="02020603050405020304" pitchFamily="18" charset="0"/>
              </a:rPr>
              <a:t>In your lab notebook:</a:t>
            </a: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rPr>
              <a:t>Compare and contrast Glycine and Serine amino acid side chains.</a:t>
            </a:r>
          </a:p>
          <a:p>
            <a:pPr marL="0" marR="0">
              <a:lnSpc>
                <a:spcPct val="107000"/>
              </a:lnSpc>
            </a:pPr>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rPr>
              <a:t>Does this change your prediction about mosquito resistance? If so, update your prediction.</a:t>
            </a:r>
          </a:p>
        </p:txBody>
      </p:sp>
      <p:pic>
        <p:nvPicPr>
          <p:cNvPr id="8" name="Picture 7">
            <a:extLst>
              <a:ext uri="{FF2B5EF4-FFF2-40B4-BE49-F238E27FC236}">
                <a16:creationId xmlns:a16="http://schemas.microsoft.com/office/drawing/2014/main" id="{317A4F8C-3514-DBF1-9ED3-E3A82314E17A}"/>
              </a:ext>
            </a:extLst>
          </p:cNvPr>
          <p:cNvPicPr>
            <a:picLocks noChangeAspect="1"/>
          </p:cNvPicPr>
          <p:nvPr/>
        </p:nvPicPr>
        <p:blipFill>
          <a:blip r:embed="rId6"/>
          <a:stretch>
            <a:fillRect/>
          </a:stretch>
        </p:blipFill>
        <p:spPr>
          <a:xfrm>
            <a:off x="4451468" y="1470595"/>
            <a:ext cx="6773333" cy="5297094"/>
          </a:xfrm>
          <a:prstGeom prst="rect">
            <a:avLst/>
          </a:prstGeom>
        </p:spPr>
      </p:pic>
    </p:spTree>
    <p:extLst>
      <p:ext uri="{BB962C8B-B14F-4D97-AF65-F5344CB8AC3E}">
        <p14:creationId xmlns:p14="http://schemas.microsoft.com/office/powerpoint/2010/main" val="3194583846"/>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9A326B5-609E-A12C-599A-F83BCF8B650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7F5212F-E916-EC9C-D502-1DFE3B0718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21976D8-3992-A7EB-E5D3-506DD3EB4D5B}"/>
              </a:ext>
            </a:extLst>
          </p:cNvPr>
          <p:cNvPicPr>
            <a:picLocks noChangeAspect="1"/>
          </p:cNvPicPr>
          <p:nvPr/>
        </p:nvPicPr>
        <p:blipFill>
          <a:blip r:embed="rId6"/>
          <a:stretch>
            <a:fillRect/>
          </a:stretch>
        </p:blipFill>
        <p:spPr>
          <a:xfrm>
            <a:off x="375866" y="2913019"/>
            <a:ext cx="11321332" cy="3773777"/>
          </a:xfrm>
          <a:prstGeom prst="rect">
            <a:avLst/>
          </a:prstGeom>
        </p:spPr>
      </p:pic>
      <p:sp>
        <p:nvSpPr>
          <p:cNvPr id="2" name="TextBox 1">
            <a:extLst>
              <a:ext uri="{FF2B5EF4-FFF2-40B4-BE49-F238E27FC236}">
                <a16:creationId xmlns:a16="http://schemas.microsoft.com/office/drawing/2014/main" id="{7D05397D-FB30-C4B3-949E-5CC3FEEDE68F}"/>
              </a:ext>
            </a:extLst>
          </p:cNvPr>
          <p:cNvSpPr txBox="1"/>
          <p:nvPr/>
        </p:nvSpPr>
        <p:spPr>
          <a:xfrm>
            <a:off x="932344" y="1963347"/>
            <a:ext cx="3083066" cy="9712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Explore the ACHE enzyme box </a:t>
            </a:r>
            <a:r>
              <a:rPr lang="en-US" sz="1800" dirty="0">
                <a:effectLst/>
                <a:latin typeface="Aptos" panose="020B0004020202020204" pitchFamily="34" charset="0"/>
                <a:ea typeface="Aptos" panose="020B0004020202020204" pitchFamily="34" charset="0"/>
                <a:cs typeface="Times New Roman" panose="02020603050405020304" pitchFamily="18" charset="0"/>
              </a:rPr>
              <a:t>one last time to determine the impact.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6DC56F22-B887-7F4F-8EFD-1CD5DB5F88A4}"/>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Glycine 151 of the ACHE Enzyme</a:t>
            </a:r>
          </a:p>
        </p:txBody>
      </p:sp>
      <p:sp>
        <p:nvSpPr>
          <p:cNvPr id="4" name="TextBox 3">
            <a:extLst>
              <a:ext uri="{FF2B5EF4-FFF2-40B4-BE49-F238E27FC236}">
                <a16:creationId xmlns:a16="http://schemas.microsoft.com/office/drawing/2014/main" id="{888BABB4-589F-3E46-26C2-085EEFF675A3}"/>
              </a:ext>
            </a:extLst>
          </p:cNvPr>
          <p:cNvSpPr txBox="1"/>
          <p:nvPr/>
        </p:nvSpPr>
        <p:spPr>
          <a:xfrm>
            <a:off x="4333461" y="1963347"/>
            <a:ext cx="6559826" cy="923330"/>
          </a:xfrm>
          <a:prstGeom prst="rect">
            <a:avLst/>
          </a:prstGeom>
          <a:noFill/>
        </p:spPr>
        <p:txBody>
          <a:bodyPr wrap="square">
            <a:spAutoFit/>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There is one part of the model colored by atom type that we have not yet discussed, representing amino acid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glycine 151 </a:t>
            </a:r>
            <a:r>
              <a:rPr lang="en-US" sz="1800" dirty="0">
                <a:effectLst/>
                <a:latin typeface="Aptos" panose="020B0004020202020204" pitchFamily="34" charset="0"/>
                <a:ea typeface="Aptos" panose="020B0004020202020204" pitchFamily="34" charset="0"/>
                <a:cs typeface="Times New Roman" panose="02020603050405020304" pitchFamily="18" charset="0"/>
              </a:rPr>
              <a:t>of the ACHE enzyme.  </a:t>
            </a:r>
            <a:r>
              <a:rPr lang="en-US" sz="1800" b="1" dirty="0">
                <a:effectLst/>
                <a:latin typeface="Aptos" panose="020B0004020202020204" pitchFamily="34" charset="0"/>
                <a:ea typeface="Aptos" panose="020B0004020202020204" pitchFamily="34" charset="0"/>
                <a:cs typeface="Times New Roman" panose="02020603050405020304" pitchFamily="18" charset="0"/>
              </a:rPr>
              <a:t>Open the box and locate this amino acid.</a:t>
            </a:r>
            <a:endParaRPr lang="en-US" b="1" dirty="0"/>
          </a:p>
        </p:txBody>
      </p:sp>
      <p:pic>
        <p:nvPicPr>
          <p:cNvPr id="10" name="Picture 9" descr="A purple and black background&#10;&#10;Description automatically generated">
            <a:extLst>
              <a:ext uri="{FF2B5EF4-FFF2-40B4-BE49-F238E27FC236}">
                <a16:creationId xmlns:a16="http://schemas.microsoft.com/office/drawing/2014/main" id="{9278EB0B-0363-DA9B-3379-64563C9AB2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05181" y="4411972"/>
            <a:ext cx="2165671" cy="2327670"/>
          </a:xfrm>
          <a:prstGeom prst="rect">
            <a:avLst/>
          </a:prstGeom>
        </p:spPr>
      </p:pic>
    </p:spTree>
    <p:extLst>
      <p:ext uri="{BB962C8B-B14F-4D97-AF65-F5344CB8AC3E}">
        <p14:creationId xmlns:p14="http://schemas.microsoft.com/office/powerpoint/2010/main" val="1581408903"/>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B168484-ABCF-5C21-C7DC-B0CB3AD911D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CD483D0-28B6-D73B-0351-92B41FD31E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F2AEA4B-95E0-DA94-6D62-00073FAFE985}"/>
              </a:ext>
            </a:extLst>
          </p:cNvPr>
          <p:cNvPicPr>
            <a:picLocks noChangeAspect="1"/>
          </p:cNvPicPr>
          <p:nvPr/>
        </p:nvPicPr>
        <p:blipFill>
          <a:blip r:embed="rId6"/>
          <a:stretch>
            <a:fillRect/>
          </a:stretch>
        </p:blipFill>
        <p:spPr>
          <a:xfrm>
            <a:off x="375866" y="2913019"/>
            <a:ext cx="11321332" cy="3773777"/>
          </a:xfrm>
          <a:prstGeom prst="rect">
            <a:avLst/>
          </a:prstGeom>
        </p:spPr>
      </p:pic>
      <p:sp>
        <p:nvSpPr>
          <p:cNvPr id="2" name="TextBox 1">
            <a:extLst>
              <a:ext uri="{FF2B5EF4-FFF2-40B4-BE49-F238E27FC236}">
                <a16:creationId xmlns:a16="http://schemas.microsoft.com/office/drawing/2014/main" id="{31D573EB-6C94-BB39-4D89-4C2BF2818BB3}"/>
              </a:ext>
            </a:extLst>
          </p:cNvPr>
          <p:cNvSpPr txBox="1"/>
          <p:nvPr/>
        </p:nvSpPr>
        <p:spPr>
          <a:xfrm>
            <a:off x="932344" y="1963347"/>
            <a:ext cx="10710146" cy="6749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dirty="0">
                <a:latin typeface="Aptos" panose="020B0004020202020204" pitchFamily="34" charset="0"/>
                <a:ea typeface="Aptos" panose="020B0004020202020204" pitchFamily="34" charset="0"/>
                <a:cs typeface="Times New Roman" panose="02020603050405020304" pitchFamily="18" charset="0"/>
              </a:rPr>
              <a:t>Glycine 151</a:t>
            </a:r>
            <a:r>
              <a:rPr lang="en-US" sz="1800" dirty="0">
                <a:effectLst/>
                <a:latin typeface="Aptos" panose="020B0004020202020204" pitchFamily="34" charset="0"/>
                <a:ea typeface="Aptos" panose="020B0004020202020204" pitchFamily="34" charset="0"/>
                <a:cs typeface="Times New Roman" panose="02020603050405020304" pitchFamily="18" charset="0"/>
              </a:rPr>
              <a:t> is </a:t>
            </a:r>
            <a:r>
              <a:rPr lang="en-US" sz="1800" b="1" dirty="0">
                <a:effectLst/>
                <a:latin typeface="Aptos" panose="020B0004020202020204" pitchFamily="34" charset="0"/>
                <a:ea typeface="Aptos" panose="020B0004020202020204" pitchFamily="34" charset="0"/>
                <a:cs typeface="Times New Roman" panose="02020603050405020304" pitchFamily="18" charset="0"/>
              </a:rPr>
              <a:t>close</a:t>
            </a:r>
            <a:r>
              <a:rPr lang="en-US" sz="1800" dirty="0">
                <a:effectLst/>
                <a:latin typeface="Aptos" panose="020B0004020202020204" pitchFamily="34" charset="0"/>
                <a:ea typeface="Aptos" panose="020B0004020202020204" pitchFamily="34" charset="0"/>
                <a:cs typeface="Times New Roman" panose="02020603050405020304" pitchFamily="18" charset="0"/>
              </a:rPr>
              <a:t> to where both the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ACH neurotransmitter </a:t>
            </a:r>
            <a:r>
              <a:rPr lang="en-US" sz="1800" dirty="0">
                <a:effectLst/>
                <a:latin typeface="Aptos" panose="020B0004020202020204" pitchFamily="34" charset="0"/>
                <a:ea typeface="Aptos" panose="020B0004020202020204" pitchFamily="34" charset="0"/>
                <a:cs typeface="Times New Roman" panose="02020603050405020304" pitchFamily="18" charset="0"/>
              </a:rPr>
              <a:t>and the </a:t>
            </a:r>
            <a:r>
              <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rPr>
              <a:t>insecticide</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 competitive inhibitor</a:t>
            </a:r>
            <a:r>
              <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rPr>
              <a:t> </a:t>
            </a:r>
            <a:r>
              <a:rPr lang="en-US" sz="1800" dirty="0">
                <a:effectLst/>
                <a:latin typeface="Aptos" panose="020B0004020202020204" pitchFamily="34" charset="0"/>
                <a:ea typeface="Aptos" panose="020B0004020202020204" pitchFamily="34" charset="0"/>
                <a:cs typeface="Times New Roman" panose="02020603050405020304" pitchFamily="18" charset="0"/>
              </a:rPr>
              <a:t>bind to the ACHE enzyme. . . </a:t>
            </a:r>
            <a:r>
              <a:rPr lang="en-US" sz="1800" b="1" dirty="0">
                <a:effectLst/>
                <a:latin typeface="Aptos" panose="020B0004020202020204" pitchFamily="34" charset="0"/>
                <a:ea typeface="Aptos" panose="020B0004020202020204" pitchFamily="34" charset="0"/>
                <a:cs typeface="Times New Roman" panose="02020603050405020304" pitchFamily="18" charset="0"/>
              </a:rPr>
              <a:t>but not so close that it inhibits the binding of either molecule.</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732CDA9F-6B4E-1E8D-371D-2EEC500EED19}"/>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Glycine 151 of the ACHE Enzyme</a:t>
            </a:r>
          </a:p>
        </p:txBody>
      </p:sp>
      <p:pic>
        <p:nvPicPr>
          <p:cNvPr id="12" name="Picture 11" descr="A grey and red object with a purple border&#10;&#10;Description automatically generated">
            <a:extLst>
              <a:ext uri="{FF2B5EF4-FFF2-40B4-BE49-F238E27FC236}">
                <a16:creationId xmlns:a16="http://schemas.microsoft.com/office/drawing/2014/main" id="{7A83DBAB-3253-2321-9EF2-A6D5C5AD98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5855" y="4381563"/>
            <a:ext cx="1382355" cy="836688"/>
          </a:xfrm>
          <a:prstGeom prst="rect">
            <a:avLst/>
          </a:prstGeom>
        </p:spPr>
      </p:pic>
    </p:spTree>
    <p:extLst>
      <p:ext uri="{BB962C8B-B14F-4D97-AF65-F5344CB8AC3E}">
        <p14:creationId xmlns:p14="http://schemas.microsoft.com/office/powerpoint/2010/main" val="654242469"/>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D73FCA0-6A19-93A1-5F7C-8B210DB9BEC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970956-0442-3CBB-BF6B-9D48DFA4E7E2}"/>
              </a:ext>
            </a:extLst>
          </p:cNvPr>
          <p:cNvSpPr txBox="1"/>
          <p:nvPr/>
        </p:nvSpPr>
        <p:spPr>
          <a:xfrm>
            <a:off x="932343" y="1963347"/>
            <a:ext cx="4015409" cy="39349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sz="1800" dirty="0">
                <a:effectLst/>
                <a:latin typeface="Aptos" panose="020B0004020202020204" pitchFamily="34" charset="0"/>
                <a:ea typeface="Aptos" panose="020B0004020202020204" pitchFamily="34" charset="0"/>
                <a:cs typeface="Times New Roman" panose="02020603050405020304" pitchFamily="18" charset="0"/>
              </a:rPr>
              <a:t>We can represent this difference in our physical model of the ACHE enzyme by adding the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serine sidechain </a:t>
            </a:r>
            <a:r>
              <a:rPr lang="en-US" sz="1800" dirty="0">
                <a:effectLst/>
                <a:latin typeface="Aptos" panose="020B0004020202020204" pitchFamily="34" charset="0"/>
                <a:ea typeface="Aptos" panose="020B0004020202020204" pitchFamily="34" charset="0"/>
                <a:cs typeface="Times New Roman" panose="02020603050405020304" pitchFamily="18" charset="0"/>
              </a:rPr>
              <a:t>piece to </a:t>
            </a:r>
            <a:r>
              <a:rPr lang="en-US" sz="1800" b="1" dirty="0">
                <a:effectLst/>
                <a:latin typeface="Aptos" panose="020B0004020202020204" pitchFamily="34" charset="0"/>
                <a:ea typeface="Aptos" panose="020B0004020202020204" pitchFamily="34" charset="0"/>
                <a:cs typeface="Times New Roman" panose="02020603050405020304" pitchFamily="18" charset="0"/>
              </a:rPr>
              <a:t>glycine 151 on wedge A </a:t>
            </a:r>
            <a:r>
              <a:rPr lang="en-US" sz="1800" dirty="0">
                <a:effectLst/>
                <a:latin typeface="Aptos" panose="020B0004020202020204" pitchFamily="34" charset="0"/>
                <a:ea typeface="Aptos" panose="020B0004020202020204" pitchFamily="34" charset="0"/>
                <a:cs typeface="Times New Roman" panose="02020603050405020304" pitchFamily="18" charset="0"/>
              </a:rPr>
              <a:t>of the model.  </a:t>
            </a:r>
          </a:p>
          <a:p>
            <a:pPr marL="0" marR="0">
              <a:lnSpc>
                <a:spcPct val="107000"/>
              </a:lnSpc>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dirty="0">
                <a:effectLst/>
                <a:latin typeface="Aptos" panose="020B0004020202020204" pitchFamily="34" charset="0"/>
                <a:ea typeface="Aptos" panose="020B0004020202020204" pitchFamily="34" charset="0"/>
                <a:cs typeface="Times New Roman" panose="02020603050405020304" pitchFamily="18" charset="0"/>
              </a:rPr>
              <a:t>This models the change, or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mutation,</a:t>
            </a:r>
            <a:r>
              <a:rPr lang="en-US" sz="1800" dirty="0">
                <a:effectLst/>
                <a:latin typeface="Aptos" panose="020B0004020202020204" pitchFamily="34" charset="0"/>
                <a:ea typeface="Aptos" panose="020B0004020202020204" pitchFamily="34" charset="0"/>
                <a:cs typeface="Times New Roman" panose="02020603050405020304" pitchFamily="18" charset="0"/>
              </a:rPr>
              <a:t> of the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amino acid 151 </a:t>
            </a:r>
            <a:r>
              <a:rPr lang="en-US" sz="1800" dirty="0">
                <a:effectLst/>
                <a:latin typeface="Aptos" panose="020B0004020202020204" pitchFamily="34" charset="0"/>
                <a:ea typeface="Aptos" panose="020B0004020202020204" pitchFamily="34" charset="0"/>
                <a:cs typeface="Times New Roman" panose="02020603050405020304" pitchFamily="18" charset="0"/>
              </a:rPr>
              <a:t>from the wildtype of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glycine</a:t>
            </a:r>
            <a:r>
              <a:rPr lang="en-US" sz="1800" dirty="0">
                <a:effectLst/>
                <a:latin typeface="Aptos" panose="020B0004020202020204" pitchFamily="34" charset="0"/>
                <a:ea typeface="Aptos" panose="020B0004020202020204" pitchFamily="34" charset="0"/>
                <a:cs typeface="Times New Roman" panose="02020603050405020304" pitchFamily="18" charset="0"/>
              </a:rPr>
              <a:t> to the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serine</a:t>
            </a:r>
            <a:r>
              <a:rPr lang="en-US" sz="1800" dirty="0">
                <a:effectLst/>
                <a:latin typeface="Aptos" panose="020B0004020202020204" pitchFamily="34" charset="0"/>
                <a:ea typeface="Aptos" panose="020B0004020202020204" pitchFamily="34" charset="0"/>
                <a:cs typeface="Times New Roman" panose="02020603050405020304" pitchFamily="18" charset="0"/>
              </a:rPr>
              <a:t> that exists in some mosquitos. </a:t>
            </a: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dirty="0">
                <a:effectLst/>
                <a:latin typeface="Aptos" panose="020B0004020202020204" pitchFamily="34" charset="0"/>
                <a:ea typeface="Aptos" panose="020B0004020202020204" pitchFamily="34" charset="0"/>
                <a:cs typeface="Times New Roman" panose="02020603050405020304" pitchFamily="18" charset="0"/>
              </a:rPr>
              <a:t>The ACHE enzyme now represents a small percentage of the mosquito population with this mutation.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F7F579AA-FD0A-8D7A-9976-49BF080C554A}"/>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700" b="1" dirty="0">
                <a:solidFill>
                  <a:schemeClr val="bg1"/>
                </a:solidFill>
                <a:ea typeface="HGSoeiKakugothicUB"/>
                <a:cs typeface="Myanmar Text"/>
              </a:rPr>
              <a:t>The Serine 151 Mutation</a:t>
            </a:r>
            <a:endParaRPr lang="en-US" sz="3700" b="1" dirty="0">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52FD2B7A-ABFF-3563-F50E-33E149465E20}"/>
              </a:ext>
            </a:extLst>
          </p:cNvPr>
          <p:cNvPicPr>
            <a:picLocks noChangeAspect="1"/>
          </p:cNvPicPr>
          <p:nvPr/>
        </p:nvPicPr>
        <p:blipFill>
          <a:blip r:embed="rId5"/>
          <a:stretch>
            <a:fillRect/>
          </a:stretch>
        </p:blipFill>
        <p:spPr>
          <a:xfrm>
            <a:off x="6785113" y="1411373"/>
            <a:ext cx="3957709" cy="5079624"/>
          </a:xfrm>
          <a:prstGeom prst="rect">
            <a:avLst/>
          </a:prstGeom>
        </p:spPr>
      </p:pic>
      <p:pic>
        <p:nvPicPr>
          <p:cNvPr id="10" name="Picture 9" descr="A red and grey circle with a purple border&#10;&#10;Description automatically generated">
            <a:extLst>
              <a:ext uri="{FF2B5EF4-FFF2-40B4-BE49-F238E27FC236}">
                <a16:creationId xmlns:a16="http://schemas.microsoft.com/office/drawing/2014/main" id="{6B962F25-06F5-A248-2007-02B61E517B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2159" y="3266749"/>
            <a:ext cx="943302" cy="798832"/>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B3418846-20B5-52E0-BE03-E786A4E14C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0557" y="2517913"/>
            <a:ext cx="1935251" cy="1130093"/>
          </a:xfrm>
          <a:prstGeom prst="rect">
            <a:avLst/>
          </a:prstGeom>
        </p:spPr>
      </p:pic>
      <p:pic>
        <p:nvPicPr>
          <p:cNvPr id="14" name="Picture 13" descr="A red and grey sphere&#10;&#10;Description automatically generated">
            <a:extLst>
              <a:ext uri="{FF2B5EF4-FFF2-40B4-BE49-F238E27FC236}">
                <a16:creationId xmlns:a16="http://schemas.microsoft.com/office/drawing/2014/main" id="{9CD23533-17E0-127A-FB4D-E673C43DEC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54539" y="2058628"/>
            <a:ext cx="1058759" cy="896607"/>
          </a:xfrm>
          <a:prstGeom prst="rect">
            <a:avLst/>
          </a:prstGeom>
        </p:spPr>
      </p:pic>
      <p:pic>
        <p:nvPicPr>
          <p:cNvPr id="15" name="Picture 14">
            <a:extLst>
              <a:ext uri="{FF2B5EF4-FFF2-40B4-BE49-F238E27FC236}">
                <a16:creationId xmlns:a16="http://schemas.microsoft.com/office/drawing/2014/main" id="{D2A34DE1-35B6-95B2-67E9-A448971000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325674"/>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2F5A09E1-B101-9C85-3B40-BED9FD15EED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9CC1D3-F959-175E-6723-6A83A091051C}"/>
              </a:ext>
            </a:extLst>
          </p:cNvPr>
          <p:cNvSpPr txBox="1"/>
          <p:nvPr/>
        </p:nvSpPr>
        <p:spPr>
          <a:xfrm>
            <a:off x="932344" y="1963347"/>
            <a:ext cx="4249256" cy="33421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kern="100" dirty="0">
                <a:latin typeface="Aptos" panose="020B0004020202020204" pitchFamily="34" charset="0"/>
                <a:ea typeface="Aptos" panose="020B0004020202020204" pitchFamily="34" charset="0"/>
                <a:cs typeface="Times New Roman" panose="02020603050405020304" pitchFamily="18" charset="0"/>
              </a:rPr>
              <a:t>Let's test the binding of both of our </a:t>
            </a:r>
            <a:r>
              <a:rPr lang="en-US" b="1" kern="100" dirty="0">
                <a:solidFill>
                  <a:srgbClr val="D200B9"/>
                </a:solidFill>
                <a:latin typeface="Aptos" panose="020B0004020202020204" pitchFamily="34" charset="0"/>
                <a:ea typeface="Aptos" panose="020B0004020202020204" pitchFamily="34" charset="0"/>
                <a:cs typeface="Times New Roman" panose="02020603050405020304" pitchFamily="18" charset="0"/>
              </a:rPr>
              <a:t>substrates </a:t>
            </a:r>
            <a:r>
              <a:rPr lang="en-US" kern="100" dirty="0">
                <a:latin typeface="Aptos" panose="020B0004020202020204" pitchFamily="34" charset="0"/>
                <a:ea typeface="Aptos" panose="020B0004020202020204" pitchFamily="34" charset="0"/>
                <a:cs typeface="Times New Roman" panose="02020603050405020304" pitchFamily="18" charset="0"/>
              </a:rPr>
              <a:t>in the ACHE enzyme of mosquitoes with the serine 151 mutation:</a:t>
            </a:r>
          </a:p>
          <a:p>
            <a:pPr marL="742950" lvl="1" indent="-285750">
              <a:lnSpc>
                <a:spcPct val="107000"/>
              </a:lnSpc>
              <a:buFont typeface="Arial" panose="020B0604020202020204" pitchFamily="34" charset="0"/>
              <a:buChar char="•"/>
            </a:pPr>
            <a:r>
              <a:rPr lang="en-US" kern="100" dirty="0">
                <a:effectLst/>
                <a:latin typeface="Aptos" panose="020B0004020202020204" pitchFamily="34" charset="0"/>
                <a:ea typeface="Aptos" panose="020B0004020202020204" pitchFamily="34" charset="0"/>
                <a:cs typeface="Times New Roman" panose="02020603050405020304" pitchFamily="18" charset="0"/>
              </a:rPr>
              <a:t>ACH Neurotransmitter</a:t>
            </a:r>
          </a:p>
          <a:p>
            <a:pPr marL="742950" lvl="1" indent="-285750">
              <a:lnSpc>
                <a:spcPct val="107000"/>
              </a:lnSpc>
              <a:buFont typeface="Arial" panose="020B0604020202020204" pitchFamily="34" charset="0"/>
              <a:buChar char="•"/>
            </a:pPr>
            <a:r>
              <a:rPr lang="en-US" kern="100" dirty="0">
                <a:latin typeface="Aptos" panose="020B0004020202020204" pitchFamily="34" charset="0"/>
                <a:ea typeface="Aptos" panose="020B0004020202020204" pitchFamily="34" charset="0"/>
                <a:cs typeface="Times New Roman" panose="02020603050405020304" pitchFamily="18" charset="0"/>
              </a:rPr>
              <a:t>Insecticide Competitive Inhibitor</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kern="100" dirty="0">
                <a:latin typeface="Aptos" panose="020B0004020202020204" pitchFamily="34" charset="0"/>
                <a:ea typeface="Aptos" panose="020B0004020202020204" pitchFamily="34" charset="0"/>
                <a:cs typeface="Times New Roman" panose="02020603050405020304" pitchFamily="18" charset="0"/>
              </a:rPr>
              <a:t>Remember to completely close the box to confirm if the molecule fits.</a:t>
            </a:r>
          </a:p>
          <a:p>
            <a:pPr marL="0" marR="0">
              <a:lnSpc>
                <a:spcPct val="107000"/>
              </a:lnSpc>
            </a:pPr>
            <a:endParaRPr lang="en-US" b="1" kern="100"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kern="100" dirty="0">
                <a:solidFill>
                  <a:srgbClr val="1CA64A"/>
                </a:solidFill>
                <a:latin typeface="Aptos" panose="020B0004020202020204" pitchFamily="34" charset="0"/>
                <a:ea typeface="Aptos" panose="020B0004020202020204" pitchFamily="34" charset="0"/>
                <a:cs typeface="Times New Roman" panose="02020603050405020304" pitchFamily="18" charset="0"/>
              </a:rPr>
              <a:t>What is the result of this mutation?</a:t>
            </a:r>
          </a:p>
        </p:txBody>
      </p:sp>
      <p:sp>
        <p:nvSpPr>
          <p:cNvPr id="6" name="Title 1">
            <a:extLst>
              <a:ext uri="{FF2B5EF4-FFF2-40B4-BE49-F238E27FC236}">
                <a16:creationId xmlns:a16="http://schemas.microsoft.com/office/drawing/2014/main" id="{D648E525-10AE-06E7-53FC-D4C46BD11324}"/>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700" b="1" dirty="0">
                <a:solidFill>
                  <a:schemeClr val="bg1"/>
                </a:solidFill>
                <a:ea typeface="HGSoeiKakugothicUB"/>
                <a:cs typeface="Myanmar Text"/>
              </a:rPr>
              <a:t>The Serine 151 Mutation - ACH Binding</a:t>
            </a:r>
            <a:endParaRPr lang="en-US" sz="3700" b="1" dirty="0">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DD2D1712-ED6E-2153-800A-AA9F49554C0A}"/>
              </a:ext>
            </a:extLst>
          </p:cNvPr>
          <p:cNvPicPr>
            <a:picLocks noChangeAspect="1"/>
          </p:cNvPicPr>
          <p:nvPr/>
        </p:nvPicPr>
        <p:blipFill>
          <a:blip r:embed="rId5"/>
          <a:stretch>
            <a:fillRect/>
          </a:stretch>
        </p:blipFill>
        <p:spPr>
          <a:xfrm>
            <a:off x="6785113" y="1411373"/>
            <a:ext cx="3957709" cy="5079624"/>
          </a:xfrm>
          <a:prstGeom prst="rect">
            <a:avLst/>
          </a:prstGeom>
        </p:spPr>
      </p:pic>
      <p:pic>
        <p:nvPicPr>
          <p:cNvPr id="14" name="Picture 13" descr="A red and grey sphere&#10;&#10;Description automatically generated">
            <a:extLst>
              <a:ext uri="{FF2B5EF4-FFF2-40B4-BE49-F238E27FC236}">
                <a16:creationId xmlns:a16="http://schemas.microsoft.com/office/drawing/2014/main" id="{C61A8EAB-3FB3-7581-540B-9DD1AAC112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00856" y="3288583"/>
            <a:ext cx="981887" cy="831508"/>
          </a:xfrm>
          <a:prstGeom prst="rect">
            <a:avLst/>
          </a:prstGeom>
        </p:spPr>
      </p:pic>
      <p:pic>
        <p:nvPicPr>
          <p:cNvPr id="15" name="Picture 14">
            <a:extLst>
              <a:ext uri="{FF2B5EF4-FFF2-40B4-BE49-F238E27FC236}">
                <a16:creationId xmlns:a16="http://schemas.microsoft.com/office/drawing/2014/main" id="{D54E9930-ED15-5798-5C20-E3C07C7D3C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grey and red molecule&#10;&#10;Description automatically generated">
            <a:extLst>
              <a:ext uri="{FF2B5EF4-FFF2-40B4-BE49-F238E27FC236}">
                <a16:creationId xmlns:a16="http://schemas.microsoft.com/office/drawing/2014/main" id="{F496487D-DA15-A4E1-B96C-129F6E9678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50531" y="2054431"/>
            <a:ext cx="2039033" cy="1234152"/>
          </a:xfrm>
          <a:prstGeom prst="rect">
            <a:avLst/>
          </a:prstGeom>
        </p:spPr>
      </p:pic>
      <p:pic>
        <p:nvPicPr>
          <p:cNvPr id="4" name="Picture 3" descr="A grey and blue molecule&#10;&#10;Description automatically generated">
            <a:extLst>
              <a:ext uri="{FF2B5EF4-FFF2-40B4-BE49-F238E27FC236}">
                <a16:creationId xmlns:a16="http://schemas.microsoft.com/office/drawing/2014/main" id="{FEEC6900-605F-760D-69F7-5896A475F3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36042" y="4717521"/>
            <a:ext cx="2068010" cy="1596503"/>
          </a:xfrm>
          <a:prstGeom prst="rect">
            <a:avLst/>
          </a:prstGeom>
        </p:spPr>
      </p:pic>
      <p:pic>
        <p:nvPicPr>
          <p:cNvPr id="7" name="Picture 6">
            <a:extLst>
              <a:ext uri="{FF2B5EF4-FFF2-40B4-BE49-F238E27FC236}">
                <a16:creationId xmlns:a16="http://schemas.microsoft.com/office/drawing/2014/main" id="{C75EF6E3-4540-A45C-29BE-350976EEC7F3}"/>
              </a:ext>
            </a:extLst>
          </p:cNvPr>
          <p:cNvPicPr>
            <a:picLocks noChangeAspect="1"/>
          </p:cNvPicPr>
          <p:nvPr/>
        </p:nvPicPr>
        <p:blipFill>
          <a:blip r:embed="rId10"/>
          <a:stretch>
            <a:fillRect/>
          </a:stretch>
        </p:blipFill>
        <p:spPr>
          <a:xfrm>
            <a:off x="5866919" y="3288584"/>
            <a:ext cx="951803" cy="720270"/>
          </a:xfrm>
          <a:prstGeom prst="rect">
            <a:avLst/>
          </a:prstGeom>
        </p:spPr>
      </p:pic>
      <p:pic>
        <p:nvPicPr>
          <p:cNvPr id="8" name="Picture 7">
            <a:extLst>
              <a:ext uri="{FF2B5EF4-FFF2-40B4-BE49-F238E27FC236}">
                <a16:creationId xmlns:a16="http://schemas.microsoft.com/office/drawing/2014/main" id="{57662A84-DD43-F2E3-B15B-28F6CEA14AE5}"/>
              </a:ext>
            </a:extLst>
          </p:cNvPr>
          <p:cNvPicPr>
            <a:picLocks noChangeAspect="1"/>
          </p:cNvPicPr>
          <p:nvPr/>
        </p:nvPicPr>
        <p:blipFill>
          <a:blip r:embed="rId10"/>
          <a:stretch>
            <a:fillRect/>
          </a:stretch>
        </p:blipFill>
        <p:spPr>
          <a:xfrm rot="10800000" flipH="1">
            <a:off x="5848123" y="3997252"/>
            <a:ext cx="951803" cy="720270"/>
          </a:xfrm>
          <a:prstGeom prst="rect">
            <a:avLst/>
          </a:prstGeom>
        </p:spPr>
      </p:pic>
    </p:spTree>
    <p:extLst>
      <p:ext uri="{BB962C8B-B14F-4D97-AF65-F5344CB8AC3E}">
        <p14:creationId xmlns:p14="http://schemas.microsoft.com/office/powerpoint/2010/main" val="663197999"/>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118F308-0AF5-35FE-F3E3-1B84FAC669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6217F0-96FC-9D17-996C-8B1C61BE5D93}"/>
              </a:ext>
            </a:extLst>
          </p:cNvPr>
          <p:cNvSpPr txBox="1"/>
          <p:nvPr/>
        </p:nvSpPr>
        <p:spPr>
          <a:xfrm>
            <a:off x="932343" y="1963347"/>
            <a:ext cx="4981569" cy="39349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sz="1800" dirty="0">
                <a:effectLst/>
                <a:latin typeface="Aptos" panose="020B0004020202020204" pitchFamily="34" charset="0"/>
                <a:ea typeface="Aptos" panose="020B0004020202020204" pitchFamily="34" charset="0"/>
                <a:cs typeface="Times New Roman" panose="02020603050405020304" pitchFamily="18" charset="0"/>
              </a:rPr>
              <a:t>In mosquitoes with </a:t>
            </a:r>
            <a:r>
              <a:rPr lang="en-US" dirty="0">
                <a:latin typeface="Aptos" panose="020B0004020202020204" pitchFamily="34" charset="0"/>
                <a:ea typeface="Aptos" panose="020B0004020202020204" pitchFamily="34" charset="0"/>
                <a:cs typeface="Times New Roman" panose="02020603050405020304" pitchFamily="18" charset="0"/>
              </a:rPr>
              <a:t>the serine 151 mutation. . .</a:t>
            </a: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marL="285750" marR="0" indent="-285750">
              <a:lnSpc>
                <a:spcPct val="107000"/>
              </a:lnSpc>
              <a:buFont typeface="Arial" panose="020B0604020202020204" pitchFamily="34" charset="0"/>
              <a:buChar char="•"/>
            </a:pPr>
            <a:r>
              <a:rPr lang="en-US" dirty="0">
                <a:latin typeface="Aptos" panose="020B0004020202020204" pitchFamily="34" charset="0"/>
                <a:ea typeface="Aptos" panose="020B0004020202020204" pitchFamily="34" charset="0"/>
                <a:cs typeface="Times New Roman" panose="02020603050405020304" pitchFamily="18" charset="0"/>
              </a:rPr>
              <a:t>The </a:t>
            </a:r>
            <a:r>
              <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rPr>
              <a:t>ACH neurotransmitter </a:t>
            </a:r>
            <a:r>
              <a:rPr lang="en-US" dirty="0">
                <a:latin typeface="Aptos" panose="020B0004020202020204" pitchFamily="34" charset="0"/>
                <a:ea typeface="Aptos" panose="020B0004020202020204" pitchFamily="34" charset="0"/>
                <a:cs typeface="Times New Roman" panose="02020603050405020304" pitchFamily="18" charset="0"/>
              </a:rPr>
              <a:t>properly fits and will be broken down by the ACHE enzyme.</a:t>
            </a: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marL="285750" marR="0" indent="-285750">
              <a:lnSpc>
                <a:spcPct val="107000"/>
              </a:lnSpc>
              <a:buFont typeface="Arial" panose="020B0604020202020204" pitchFamily="34" charset="0"/>
              <a:buChar char="•"/>
            </a:pPr>
            <a:r>
              <a:rPr lang="en-US" dirty="0">
                <a:latin typeface="Aptos" panose="020B0004020202020204" pitchFamily="34" charset="0"/>
                <a:ea typeface="Aptos" panose="020B0004020202020204" pitchFamily="34" charset="0"/>
                <a:cs typeface="Times New Roman" panose="02020603050405020304" pitchFamily="18" charset="0"/>
              </a:rPr>
              <a:t>The insecticide </a:t>
            </a:r>
            <a:r>
              <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rPr>
              <a:t>competitive inhibitor </a:t>
            </a:r>
            <a:r>
              <a:rPr lang="en-US" dirty="0">
                <a:latin typeface="Aptos" panose="020B0004020202020204" pitchFamily="34" charset="0"/>
                <a:ea typeface="Aptos" panose="020B0004020202020204" pitchFamily="34" charset="0"/>
                <a:cs typeface="Times New Roman" panose="02020603050405020304" pitchFamily="18" charset="0"/>
              </a:rPr>
              <a:t>does not fit, clashing with the serine sidechain.</a:t>
            </a:r>
          </a:p>
          <a:p>
            <a:pPr marL="285750" marR="0" indent="-285750">
              <a:lnSpc>
                <a:spcPct val="107000"/>
              </a:lnSpc>
              <a:buFont typeface="Arial" panose="020B0604020202020204" pitchFamily="34" charset="0"/>
              <a:buChar char="•"/>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R="0">
              <a:lnSpc>
                <a:spcPct val="107000"/>
              </a:lnSpc>
            </a:pPr>
            <a:r>
              <a:rPr lang="en-US" sz="1800" b="1" kern="100"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Update your lab notebook with this correct information.</a:t>
            </a:r>
          </a:p>
          <a:p>
            <a:pPr marR="0">
              <a:lnSpc>
                <a:spcPct val="107000"/>
              </a:lnSpc>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R="0">
              <a:lnSpc>
                <a:spcPct val="107000"/>
              </a:lnSpc>
            </a:pPr>
            <a:r>
              <a:rPr lang="en-US" sz="1800" b="1" kern="100"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Explain how this impacts the mosquito population over time. </a:t>
            </a:r>
          </a:p>
        </p:txBody>
      </p:sp>
      <p:sp>
        <p:nvSpPr>
          <p:cNvPr id="6" name="Title 1">
            <a:extLst>
              <a:ext uri="{FF2B5EF4-FFF2-40B4-BE49-F238E27FC236}">
                <a16:creationId xmlns:a16="http://schemas.microsoft.com/office/drawing/2014/main" id="{58107D94-5FD6-4567-C20C-5CFBEEEA568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The Impact of the Serine 151 Mutation</a:t>
            </a:r>
          </a:p>
        </p:txBody>
      </p:sp>
      <p:pic>
        <p:nvPicPr>
          <p:cNvPr id="3" name="Picture 2">
            <a:extLst>
              <a:ext uri="{FF2B5EF4-FFF2-40B4-BE49-F238E27FC236}">
                <a16:creationId xmlns:a16="http://schemas.microsoft.com/office/drawing/2014/main" id="{CF8EE42F-77AD-6EF1-5851-D5F156C3E87E}"/>
              </a:ext>
            </a:extLst>
          </p:cNvPr>
          <p:cNvPicPr>
            <a:picLocks noChangeAspect="1"/>
          </p:cNvPicPr>
          <p:nvPr/>
        </p:nvPicPr>
        <p:blipFill>
          <a:blip r:embed="rId5"/>
          <a:stretch>
            <a:fillRect/>
          </a:stretch>
        </p:blipFill>
        <p:spPr>
          <a:xfrm>
            <a:off x="6278090" y="2077648"/>
            <a:ext cx="4760882" cy="3173921"/>
          </a:xfrm>
          <a:prstGeom prst="rect">
            <a:avLst/>
          </a:prstGeom>
        </p:spPr>
      </p:pic>
      <p:pic>
        <p:nvPicPr>
          <p:cNvPr id="4" name="Picture 5" descr="A purple pencil in a white circle&#10;&#10;Description automatically generated">
            <a:extLst>
              <a:ext uri="{FF2B5EF4-FFF2-40B4-BE49-F238E27FC236}">
                <a16:creationId xmlns:a16="http://schemas.microsoft.com/office/drawing/2014/main" id="{D0E87AC0-4575-FC5F-5538-B1E25F8850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38199" y="239158"/>
            <a:ext cx="1009340" cy="1009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97799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2B14782C-FA40-AAA4-C303-24151589F76D}"/>
            </a:ext>
          </a:extLst>
        </p:cNvPr>
        <p:cNvGrpSpPr/>
        <p:nvPr/>
      </p:nvGrpSpPr>
      <p:grpSpPr>
        <a:xfrm>
          <a:off x="0" y="0"/>
          <a:ext cx="0" cy="0"/>
          <a:chOff x="0" y="0"/>
          <a:chExt cx="0" cy="0"/>
        </a:xfrm>
      </p:grpSpPr>
      <p:pic>
        <p:nvPicPr>
          <p:cNvPr id="7" name="Picture 6" descr="A purple and white head with a light bulb inside&#10;&#10;Description automatically generated">
            <a:extLst>
              <a:ext uri="{FF2B5EF4-FFF2-40B4-BE49-F238E27FC236}">
                <a16:creationId xmlns:a16="http://schemas.microsoft.com/office/drawing/2014/main" id="{CEA330CD-B462-078F-2F08-6CC85CD654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B20D9E8-6C11-C7D4-3881-5612E36E74AD}"/>
              </a:ext>
            </a:extLst>
          </p:cNvPr>
          <p:cNvSpPr txBox="1"/>
          <p:nvPr/>
        </p:nvSpPr>
        <p:spPr>
          <a:xfrm>
            <a:off x="917594" y="1963347"/>
            <a:ext cx="3905129" cy="18603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sz="1800" dirty="0">
                <a:effectLst/>
                <a:latin typeface="Aptos" panose="020B0004020202020204" pitchFamily="34" charset="0"/>
                <a:ea typeface="Aptos" panose="020B0004020202020204" pitchFamily="34" charset="0"/>
                <a:cs typeface="Times New Roman" panose="02020603050405020304" pitchFamily="18" charset="0"/>
              </a:rPr>
              <a:t>The graph to the right shows ACHE enzyme activity (Y-axis) in mosquitoes exposed to different concentrations of the insecticide (X-axis).</a:t>
            </a:r>
          </a:p>
          <a:p>
            <a:pPr marR="0">
              <a:lnSpc>
                <a:spcPct val="107000"/>
              </a:lnSpc>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R="0">
              <a:lnSpc>
                <a:spcPct val="107000"/>
              </a:lnSpc>
            </a:pPr>
            <a:r>
              <a:rPr lang="en-US" sz="1800" b="1" kern="100"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does this graph represent?</a:t>
            </a:r>
          </a:p>
        </p:txBody>
      </p:sp>
      <p:sp>
        <p:nvSpPr>
          <p:cNvPr id="6" name="Title 1">
            <a:extLst>
              <a:ext uri="{FF2B5EF4-FFF2-40B4-BE49-F238E27FC236}">
                <a16:creationId xmlns:a16="http://schemas.microsoft.com/office/drawing/2014/main" id="{9D1CEAAA-FBFF-390E-C5D9-8E188387D1E2}"/>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The Impact of the Serine 151 Mutation</a:t>
            </a:r>
          </a:p>
        </p:txBody>
      </p:sp>
      <p:pic>
        <p:nvPicPr>
          <p:cNvPr id="14" name="Picture 13">
            <a:extLst>
              <a:ext uri="{FF2B5EF4-FFF2-40B4-BE49-F238E27FC236}">
                <a16:creationId xmlns:a16="http://schemas.microsoft.com/office/drawing/2014/main" id="{0AED4BA7-0D85-A90B-07EC-FDFE4D58629D}"/>
              </a:ext>
            </a:extLst>
          </p:cNvPr>
          <p:cNvPicPr>
            <a:picLocks noChangeAspect="1"/>
          </p:cNvPicPr>
          <p:nvPr/>
        </p:nvPicPr>
        <p:blipFill>
          <a:blip r:embed="rId6"/>
          <a:stretch>
            <a:fillRect/>
          </a:stretch>
        </p:blipFill>
        <p:spPr>
          <a:xfrm>
            <a:off x="5306234" y="1963347"/>
            <a:ext cx="5953424" cy="3356798"/>
          </a:xfrm>
          <a:prstGeom prst="rect">
            <a:avLst/>
          </a:prstGeom>
        </p:spPr>
      </p:pic>
      <p:pic>
        <p:nvPicPr>
          <p:cNvPr id="4" name="Picture 3">
            <a:extLst>
              <a:ext uri="{FF2B5EF4-FFF2-40B4-BE49-F238E27FC236}">
                <a16:creationId xmlns:a16="http://schemas.microsoft.com/office/drawing/2014/main" id="{D21AC4DC-CEA7-FD2B-AC45-8503CD28724B}"/>
              </a:ext>
            </a:extLst>
          </p:cNvPr>
          <p:cNvPicPr>
            <a:picLocks noChangeAspect="1"/>
          </p:cNvPicPr>
          <p:nvPr/>
        </p:nvPicPr>
        <p:blipFill>
          <a:blip r:embed="rId7"/>
          <a:stretch>
            <a:fillRect/>
          </a:stretch>
        </p:blipFill>
        <p:spPr>
          <a:xfrm>
            <a:off x="5343335" y="5700159"/>
            <a:ext cx="5892574" cy="184580"/>
          </a:xfrm>
          <a:prstGeom prst="rect">
            <a:avLst/>
          </a:prstGeom>
        </p:spPr>
      </p:pic>
    </p:spTree>
    <p:extLst>
      <p:ext uri="{BB962C8B-B14F-4D97-AF65-F5344CB8AC3E}">
        <p14:creationId xmlns:p14="http://schemas.microsoft.com/office/powerpoint/2010/main" val="312265764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8" name="TextBox 7">
            <a:extLst>
              <a:ext uri="{FF2B5EF4-FFF2-40B4-BE49-F238E27FC236}">
                <a16:creationId xmlns:a16="http://schemas.microsoft.com/office/drawing/2014/main" id="{2975731E-DD9D-6351-EDCF-6F52DEEAB4D1}"/>
              </a:ext>
            </a:extLst>
          </p:cNvPr>
          <p:cNvSpPr txBox="1"/>
          <p:nvPr/>
        </p:nvSpPr>
        <p:spPr>
          <a:xfrm>
            <a:off x="912277" y="1104652"/>
            <a:ext cx="10374032" cy="1569660"/>
          </a:xfrm>
          <a:prstGeom prst="rect">
            <a:avLst/>
          </a:prstGeom>
          <a:noFill/>
        </p:spPr>
        <p:txBody>
          <a:bodyPr wrap="square" lIns="91440" tIns="45720" rIns="91440" bIns="45720" rtlCol="0" anchor="t">
            <a:spAutoFit/>
          </a:bodyPr>
          <a:lstStyle/>
          <a:p>
            <a:pPr>
              <a:lnSpc>
                <a:spcPct val="150000"/>
              </a:lnSpc>
              <a:spcAft>
                <a:spcPts val="600"/>
              </a:spcAft>
            </a:pPr>
            <a:r>
              <a:rPr lang="en-US" b="1" dirty="0">
                <a:solidFill>
                  <a:srgbClr val="000000"/>
                </a:solidFill>
                <a:cs typeface="Myanmar Text"/>
              </a:rPr>
              <a:t>Activity Summary</a:t>
            </a:r>
            <a:endParaRPr lang="en-US" dirty="0"/>
          </a:p>
          <a:p>
            <a:r>
              <a:rPr lang="en-US" sz="1600" dirty="0">
                <a:solidFill>
                  <a:srgbClr val="000000"/>
                </a:solidFill>
                <a:latin typeface="Calibri"/>
                <a:cs typeface="Myanmar Text"/>
              </a:rPr>
              <a:t>Acetylcholinesterase (ACHE) is an incredibly fast enzyme responsible for breaking down the neurotransmitter acetylcholine (ACH). When a signal traveling down a neuron meets a muscle cell, ACH is released by the neuron and sensed by the muscle cell, triggering contraction.  The ACH is then "recycled" (broken apart) by the ACHE enzyme, clearing the space between the cells (the synapse) in preparation for the next signal.</a:t>
            </a:r>
            <a:endParaRPr lang="en-US" sz="1600" dirty="0">
              <a:solidFill>
                <a:srgbClr val="000000"/>
              </a:solidFill>
              <a:cs typeface="Myanmar Text" panose="020B0502040204020203" pitchFamily="34" charset="0"/>
            </a:endParaRPr>
          </a:p>
        </p:txBody>
      </p:sp>
      <p:sp>
        <p:nvSpPr>
          <p:cNvPr id="9" name="TextBox 1">
            <a:extLst>
              <a:ext uri="{FF2B5EF4-FFF2-40B4-BE49-F238E27FC236}">
                <a16:creationId xmlns:a16="http://schemas.microsoft.com/office/drawing/2014/main" id="{DD0B5955-A4AA-909E-9C13-F6140224BA1C}"/>
              </a:ext>
            </a:extLst>
          </p:cNvPr>
          <p:cNvSpPr txBox="1"/>
          <p:nvPr/>
        </p:nvSpPr>
        <p:spPr>
          <a:xfrm>
            <a:off x="912276" y="4930545"/>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Activity 1: The Speed</a:t>
            </a:r>
          </a:p>
          <a:p>
            <a:pPr algn="ctr"/>
            <a:r>
              <a:rPr lang="en-US" sz="1600" b="1" dirty="0"/>
              <a:t>of Thought</a:t>
            </a:r>
          </a:p>
          <a:p>
            <a:pPr algn="ctr"/>
            <a:r>
              <a:rPr lang="en-US" sz="800" b="1" dirty="0"/>
              <a:t>  </a:t>
            </a:r>
          </a:p>
          <a:p>
            <a:pPr algn="ctr"/>
            <a:r>
              <a:rPr lang="en-US" sz="1600" b="1" dirty="0"/>
              <a:t> </a:t>
            </a:r>
            <a:r>
              <a:rPr lang="en-US" sz="1600" dirty="0"/>
              <a:t>Neurotransmission and Enzyme Activity</a:t>
            </a:r>
          </a:p>
        </p:txBody>
      </p:sp>
      <p:sp>
        <p:nvSpPr>
          <p:cNvPr id="10" name="TextBox 1">
            <a:extLst>
              <a:ext uri="{FF2B5EF4-FFF2-40B4-BE49-F238E27FC236}">
                <a16:creationId xmlns:a16="http://schemas.microsoft.com/office/drawing/2014/main" id="{19D01F1C-345D-CC53-CAE0-C5D875966621}"/>
              </a:ext>
            </a:extLst>
          </p:cNvPr>
          <p:cNvSpPr txBox="1"/>
          <p:nvPr/>
        </p:nvSpPr>
        <p:spPr>
          <a:xfrm>
            <a:off x="3270113" y="4945934"/>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Activity 2: </a:t>
            </a:r>
          </a:p>
          <a:p>
            <a:pPr algn="ctr"/>
            <a:r>
              <a:rPr lang="en-US" sz="1600" b="1" dirty="0"/>
              <a:t>Inhibiting Movement</a:t>
            </a:r>
          </a:p>
          <a:p>
            <a:pPr algn="ctr"/>
            <a:r>
              <a:rPr lang="en-US" sz="800" b="1" dirty="0"/>
              <a:t>  </a:t>
            </a:r>
            <a:endParaRPr lang="en-US" sz="1600" b="1" dirty="0"/>
          </a:p>
          <a:p>
            <a:pPr algn="ctr"/>
            <a:r>
              <a:rPr lang="en-US" sz="1600" dirty="0"/>
              <a:t>Competitive Inhibitors and Enzyme Activity</a:t>
            </a:r>
          </a:p>
        </p:txBody>
      </p:sp>
      <p:sp>
        <p:nvSpPr>
          <p:cNvPr id="11" name="TextBox 1">
            <a:extLst>
              <a:ext uri="{FF2B5EF4-FFF2-40B4-BE49-F238E27FC236}">
                <a16:creationId xmlns:a16="http://schemas.microsoft.com/office/drawing/2014/main" id="{D166E84C-151D-B40D-131B-EBA262D65117}"/>
              </a:ext>
            </a:extLst>
          </p:cNvPr>
          <p:cNvSpPr txBox="1"/>
          <p:nvPr/>
        </p:nvSpPr>
        <p:spPr>
          <a:xfrm>
            <a:off x="5639382" y="4928767"/>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Activity 3: </a:t>
            </a:r>
          </a:p>
          <a:p>
            <a:pPr algn="ctr"/>
            <a:r>
              <a:rPr lang="en-US" sz="1600" b="1" dirty="0"/>
              <a:t>Diversity and Survival</a:t>
            </a:r>
          </a:p>
          <a:p>
            <a:pPr algn="ctr"/>
            <a:r>
              <a:rPr lang="en-US" sz="800" b="1" dirty="0"/>
              <a:t>  </a:t>
            </a:r>
            <a:endParaRPr lang="en-US" sz="1600" b="1" dirty="0"/>
          </a:p>
          <a:p>
            <a:pPr algn="ctr"/>
            <a:r>
              <a:rPr lang="en-US" sz="1600" dirty="0"/>
              <a:t>Mutations, Genetic Diversity and Survival</a:t>
            </a:r>
          </a:p>
        </p:txBody>
      </p:sp>
      <p:pic>
        <p:nvPicPr>
          <p:cNvPr id="12" name="Picture 11" descr="A grey and red molecule&#10;&#10;Description automatically generated">
            <a:extLst>
              <a:ext uri="{FF2B5EF4-FFF2-40B4-BE49-F238E27FC236}">
                <a16:creationId xmlns:a16="http://schemas.microsoft.com/office/drawing/2014/main" id="{968C9D44-E33F-1599-3B65-63F47FF0A5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0901" y="3948388"/>
            <a:ext cx="1681115" cy="1017517"/>
          </a:xfrm>
          <a:prstGeom prst="rect">
            <a:avLst/>
          </a:prstGeom>
        </p:spPr>
      </p:pic>
      <p:pic>
        <p:nvPicPr>
          <p:cNvPr id="13" name="Picture 12" descr="A grey and blue molecule&#10;&#10;Description automatically generated">
            <a:extLst>
              <a:ext uri="{FF2B5EF4-FFF2-40B4-BE49-F238E27FC236}">
                <a16:creationId xmlns:a16="http://schemas.microsoft.com/office/drawing/2014/main" id="{E16C9A5D-3A86-D7D9-48B3-2DFEB159F2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37081" y="3524150"/>
            <a:ext cx="1843328" cy="1423049"/>
          </a:xfrm>
          <a:prstGeom prst="rect">
            <a:avLst/>
          </a:prstGeom>
        </p:spPr>
      </p:pic>
      <p:pic>
        <p:nvPicPr>
          <p:cNvPr id="14" name="Picture 13" descr="A red and grey sphere&#10;&#10;Description automatically generated">
            <a:extLst>
              <a:ext uri="{FF2B5EF4-FFF2-40B4-BE49-F238E27FC236}">
                <a16:creationId xmlns:a16="http://schemas.microsoft.com/office/drawing/2014/main" id="{87DC096C-2459-9B15-17A0-C3156DF006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22205" y="4235675"/>
            <a:ext cx="818438" cy="693092"/>
          </a:xfrm>
          <a:prstGeom prst="rect">
            <a:avLst/>
          </a:prstGeom>
        </p:spPr>
      </p:pic>
      <p:sp>
        <p:nvSpPr>
          <p:cNvPr id="15" name="TextBox 14">
            <a:extLst>
              <a:ext uri="{FF2B5EF4-FFF2-40B4-BE49-F238E27FC236}">
                <a16:creationId xmlns:a16="http://schemas.microsoft.com/office/drawing/2014/main" id="{24E342C0-6F1E-9660-878C-4A4985F395D7}"/>
              </a:ext>
            </a:extLst>
          </p:cNvPr>
          <p:cNvSpPr txBox="1"/>
          <p:nvPr/>
        </p:nvSpPr>
        <p:spPr>
          <a:xfrm>
            <a:off x="915778" y="2770272"/>
            <a:ext cx="7237622" cy="830997"/>
          </a:xfrm>
          <a:prstGeom prst="rect">
            <a:avLst/>
          </a:prstGeom>
          <a:noFill/>
        </p:spPr>
        <p:txBody>
          <a:bodyPr wrap="square">
            <a:spAutoFit/>
          </a:bodyPr>
          <a:lstStyle/>
          <a:p>
            <a:r>
              <a:rPr lang="en-US" sz="1600" dirty="0">
                <a:solidFill>
                  <a:srgbClr val="000000"/>
                </a:solidFill>
                <a:cs typeface="Myanmar Text"/>
              </a:rPr>
              <a:t>Because of its key role in muscle function and its long history of being a w</a:t>
            </a:r>
            <a:r>
              <a:rPr lang="en-US" sz="1600" b="0" i="0" dirty="0">
                <a:solidFill>
                  <a:srgbClr val="1F1F1F"/>
                </a:solidFill>
                <a:effectLst/>
              </a:rPr>
              <a:t>ell-validated pesticide target</a:t>
            </a:r>
            <a:r>
              <a:rPr lang="en-US" sz="1600" dirty="0">
                <a:solidFill>
                  <a:srgbClr val="000000"/>
                </a:solidFill>
                <a:cs typeface="Myanmar Text"/>
              </a:rPr>
              <a:t>, the ACHE enzyme can be used to cover a variety of concepts, including:</a:t>
            </a:r>
            <a:endParaRPr lang="en-US" sz="1600" dirty="0"/>
          </a:p>
        </p:txBody>
      </p:sp>
      <p:pic>
        <p:nvPicPr>
          <p:cNvPr id="2" name="Picture 1">
            <a:extLst>
              <a:ext uri="{FF2B5EF4-FFF2-40B4-BE49-F238E27FC236}">
                <a16:creationId xmlns:a16="http://schemas.microsoft.com/office/drawing/2014/main" id="{E85B2CDD-9CD8-5F99-32D5-19431F320C4A}"/>
              </a:ext>
            </a:extLst>
          </p:cNvPr>
          <p:cNvPicPr>
            <a:picLocks noChangeAspect="1"/>
          </p:cNvPicPr>
          <p:nvPr/>
        </p:nvPicPr>
        <p:blipFill>
          <a:blip r:embed="rId8"/>
          <a:stretch>
            <a:fillRect/>
          </a:stretch>
        </p:blipFill>
        <p:spPr>
          <a:xfrm>
            <a:off x="7823466" y="2666118"/>
            <a:ext cx="3992273" cy="3992273"/>
          </a:xfrm>
          <a:prstGeom prst="rect">
            <a:avLst/>
          </a:prstGeom>
        </p:spPr>
      </p:pic>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4EA835A-AD17-D131-225A-9A6107F7B3C8}"/>
            </a:ext>
          </a:extLst>
        </p:cNvPr>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1EB3A7BE-5FA9-94C1-8A93-F15832384B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5511B908-AB72-8619-89D8-0D6468B1AAE8}"/>
              </a:ext>
            </a:extLst>
          </p:cNvPr>
          <p:cNvSpPr txBox="1"/>
          <p:nvPr/>
        </p:nvSpPr>
        <p:spPr>
          <a:xfrm>
            <a:off x="932343" y="1963347"/>
            <a:ext cx="3747941" cy="30458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pPr>
            <a:r>
              <a:rPr lang="en-US" sz="1800" dirty="0">
                <a:effectLst/>
                <a:latin typeface="Aptos" panose="020B0004020202020204" pitchFamily="34" charset="0"/>
                <a:ea typeface="Aptos" panose="020B0004020202020204" pitchFamily="34" charset="0"/>
                <a:cs typeface="Times New Roman" panose="02020603050405020304" pitchFamily="18" charset="0"/>
              </a:rPr>
              <a:t>Mosquitoes with </a:t>
            </a:r>
            <a:r>
              <a:rPr lang="en-US" sz="1800" b="1" dirty="0">
                <a:effectLst/>
                <a:latin typeface="Aptos" panose="020B0004020202020204" pitchFamily="34" charset="0"/>
                <a:ea typeface="Aptos" panose="020B0004020202020204" pitchFamily="34" charset="0"/>
                <a:cs typeface="Times New Roman" panose="02020603050405020304" pitchFamily="18" charset="0"/>
              </a:rPr>
              <a:t>glycine 151 </a:t>
            </a:r>
            <a:r>
              <a:rPr lang="en-US" sz="1800" dirty="0">
                <a:effectLst/>
                <a:latin typeface="Aptos" panose="020B0004020202020204" pitchFamily="34" charset="0"/>
                <a:ea typeface="Aptos" panose="020B0004020202020204" pitchFamily="34" charset="0"/>
                <a:cs typeface="Times New Roman" panose="02020603050405020304" pitchFamily="18" charset="0"/>
              </a:rPr>
              <a:t>are killed by the </a:t>
            </a:r>
            <a:r>
              <a:rPr lang="en-US" dirty="0">
                <a:latin typeface="Aptos" panose="020B0004020202020204" pitchFamily="34" charset="0"/>
                <a:ea typeface="Aptos" panose="020B0004020202020204" pitchFamily="34" charset="0"/>
                <a:cs typeface="Times New Roman" panose="02020603050405020304" pitchFamily="18" charset="0"/>
              </a:rPr>
              <a:t>insecticide competitive inhibitor and are </a:t>
            </a:r>
            <a:r>
              <a:rPr lang="en-US" b="1" dirty="0">
                <a:latin typeface="Aptos" panose="020B0004020202020204" pitchFamily="34" charset="0"/>
                <a:ea typeface="Aptos" panose="020B0004020202020204" pitchFamily="34" charset="0"/>
                <a:cs typeface="Times New Roman" panose="02020603050405020304" pitchFamily="18" charset="0"/>
              </a:rPr>
              <a:t>removed from the population.</a:t>
            </a:r>
            <a:endParaRPr lang="en-US" sz="1800" b="1" kern="100" dirty="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sz="1800" b="1"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dirty="0">
                <a:effectLst/>
                <a:latin typeface="Aptos" panose="020B0004020202020204" pitchFamily="34" charset="0"/>
                <a:ea typeface="Aptos" panose="020B0004020202020204" pitchFamily="34" charset="0"/>
                <a:cs typeface="Times New Roman" panose="02020603050405020304" pitchFamily="18" charset="0"/>
              </a:rPr>
              <a:t>Mosquitoes with the </a:t>
            </a:r>
            <a:r>
              <a:rPr lang="en-US" b="1" dirty="0">
                <a:latin typeface="Aptos" panose="020B0004020202020204" pitchFamily="34" charset="0"/>
                <a:ea typeface="Aptos" panose="020B0004020202020204" pitchFamily="34" charset="0"/>
                <a:cs typeface="Times New Roman" panose="02020603050405020304" pitchFamily="18" charset="0"/>
              </a:rPr>
              <a:t>serine 151 </a:t>
            </a:r>
            <a:r>
              <a:rPr lang="en-US" sz="1800" dirty="0">
                <a:effectLst/>
                <a:latin typeface="Aptos" panose="020B0004020202020204" pitchFamily="34" charset="0"/>
                <a:ea typeface="Aptos" panose="020B0004020202020204" pitchFamily="34" charset="0"/>
                <a:cs typeface="Times New Roman" panose="02020603050405020304" pitchFamily="18" charset="0"/>
              </a:rPr>
              <a:t>mutation survive </a:t>
            </a:r>
            <a:r>
              <a:rPr lang="en-US" dirty="0">
                <a:latin typeface="Aptos" panose="020B0004020202020204" pitchFamily="34" charset="0"/>
                <a:ea typeface="Aptos" panose="020B0004020202020204" pitchFamily="34" charset="0"/>
                <a:cs typeface="Times New Roman" panose="02020603050405020304" pitchFamily="18" charset="0"/>
              </a:rPr>
              <a:t>the insecticide competitive inhibitor</a:t>
            </a:r>
            <a:r>
              <a:rPr lang="en-US" sz="1800" dirty="0">
                <a:effectLst/>
                <a:latin typeface="Aptos" panose="020B0004020202020204" pitchFamily="34" charset="0"/>
                <a:ea typeface="Aptos" panose="020B0004020202020204" pitchFamily="34" charset="0"/>
                <a:cs typeface="Times New Roman" panose="02020603050405020304" pitchFamily="18" charset="0"/>
              </a:rPr>
              <a:t> and can </a:t>
            </a:r>
            <a:r>
              <a:rPr lang="en-US" sz="1800" b="1" dirty="0">
                <a:effectLst/>
                <a:latin typeface="Aptos" panose="020B0004020202020204" pitchFamily="34" charset="0"/>
                <a:ea typeface="Aptos" panose="020B0004020202020204" pitchFamily="34" charset="0"/>
                <a:cs typeface="Times New Roman" panose="02020603050405020304" pitchFamily="18" charset="0"/>
              </a:rPr>
              <a:t>reproduce.</a:t>
            </a:r>
          </a:p>
          <a:p>
            <a:pPr marL="0" marR="0">
              <a:lnSpc>
                <a:spcPct val="107000"/>
              </a:lnSpc>
            </a:pPr>
            <a:endParaRPr lang="en-US" b="1"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2A817BB7-CB68-65E4-13B2-EEF1542F4200}"/>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The Impact of the Serine 151 Mutation</a:t>
            </a:r>
          </a:p>
        </p:txBody>
      </p:sp>
      <p:pic>
        <p:nvPicPr>
          <p:cNvPr id="14" name="Picture 13">
            <a:extLst>
              <a:ext uri="{FF2B5EF4-FFF2-40B4-BE49-F238E27FC236}">
                <a16:creationId xmlns:a16="http://schemas.microsoft.com/office/drawing/2014/main" id="{95721A63-607A-DA92-5E56-879A9170776E}"/>
              </a:ext>
            </a:extLst>
          </p:cNvPr>
          <p:cNvPicPr>
            <a:picLocks noChangeAspect="1"/>
          </p:cNvPicPr>
          <p:nvPr/>
        </p:nvPicPr>
        <p:blipFill>
          <a:blip r:embed="rId6"/>
          <a:stretch>
            <a:fillRect/>
          </a:stretch>
        </p:blipFill>
        <p:spPr>
          <a:xfrm>
            <a:off x="5306234" y="1963347"/>
            <a:ext cx="5953424" cy="3356798"/>
          </a:xfrm>
          <a:prstGeom prst="rect">
            <a:avLst/>
          </a:prstGeom>
        </p:spPr>
      </p:pic>
      <p:pic>
        <p:nvPicPr>
          <p:cNvPr id="4" name="Picture 3">
            <a:extLst>
              <a:ext uri="{FF2B5EF4-FFF2-40B4-BE49-F238E27FC236}">
                <a16:creationId xmlns:a16="http://schemas.microsoft.com/office/drawing/2014/main" id="{C562A4B6-170E-8396-191F-68870D5854AE}"/>
              </a:ext>
            </a:extLst>
          </p:cNvPr>
          <p:cNvPicPr>
            <a:picLocks noChangeAspect="1"/>
          </p:cNvPicPr>
          <p:nvPr/>
        </p:nvPicPr>
        <p:blipFill>
          <a:blip r:embed="rId7"/>
          <a:stretch>
            <a:fillRect/>
          </a:stretch>
        </p:blipFill>
        <p:spPr>
          <a:xfrm>
            <a:off x="5343335" y="5700159"/>
            <a:ext cx="5892574" cy="184580"/>
          </a:xfrm>
          <a:prstGeom prst="rect">
            <a:avLst/>
          </a:prstGeom>
        </p:spPr>
      </p:pic>
    </p:spTree>
    <p:extLst>
      <p:ext uri="{BB962C8B-B14F-4D97-AF65-F5344CB8AC3E}">
        <p14:creationId xmlns:p14="http://schemas.microsoft.com/office/powerpoint/2010/main" val="127232792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1529C61-A3AE-D2E4-BCD8-B634E56B98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2C4F19-08D9-DB2C-27A3-EE63787E7794}"/>
              </a:ext>
            </a:extLst>
          </p:cNvPr>
          <p:cNvSpPr txBox="1"/>
          <p:nvPr/>
        </p:nvSpPr>
        <p:spPr>
          <a:xfrm>
            <a:off x="932343" y="1963347"/>
            <a:ext cx="4271835" cy="4444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Over time, the mosquitoes with glycine 151 are removed from the population while the insecticide resistant mosquitoes with the serine 151 mutation make up a larger portion of the mosquito population.</a:t>
            </a:r>
          </a:p>
          <a:p>
            <a:pPr marL="0" marR="0">
              <a:lnSpc>
                <a:spcPct val="107000"/>
              </a:lnSpc>
              <a:spcAft>
                <a:spcPts val="800"/>
              </a:spcAft>
            </a:pPr>
            <a:endParaRPr lang="en-US" sz="1200"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This is an example of how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genetic diversity </a:t>
            </a:r>
            <a:r>
              <a:rPr lang="en-US" sz="1800" dirty="0">
                <a:effectLst/>
                <a:latin typeface="Aptos" panose="020B0004020202020204" pitchFamily="34" charset="0"/>
                <a:ea typeface="Aptos" panose="020B0004020202020204" pitchFamily="34" charset="0"/>
                <a:cs typeface="Times New Roman" panose="02020603050405020304" pitchFamily="18" charset="0"/>
              </a:rPr>
              <a:t>in a population can help the species survive emerging threats.</a:t>
            </a:r>
          </a:p>
          <a:p>
            <a:pPr marL="0" marR="0">
              <a:lnSpc>
                <a:spcPct val="107000"/>
              </a:lnSpc>
              <a:spcAft>
                <a:spcPts val="800"/>
              </a:spcAft>
            </a:pPr>
            <a:endParaRPr lang="en-US" sz="12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1800" b="1" kern="100"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Review and update your explanations of the impact of insecticide application over time and the Serine 151 mutation.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5C60AF07-6CAC-2C1C-4E0B-9A7D00F08E45}"/>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Resistance Over Time</a:t>
            </a:r>
          </a:p>
        </p:txBody>
      </p:sp>
      <p:pic>
        <p:nvPicPr>
          <p:cNvPr id="3" name="Picture 2">
            <a:extLst>
              <a:ext uri="{FF2B5EF4-FFF2-40B4-BE49-F238E27FC236}">
                <a16:creationId xmlns:a16="http://schemas.microsoft.com/office/drawing/2014/main" id="{93D82976-97E6-8489-C269-0EC55D800970}"/>
              </a:ext>
            </a:extLst>
          </p:cNvPr>
          <p:cNvPicPr>
            <a:picLocks noChangeAspect="1"/>
          </p:cNvPicPr>
          <p:nvPr/>
        </p:nvPicPr>
        <p:blipFill>
          <a:blip r:embed="rId5">
            <a:extLst>
              <a:ext uri="{28A0092B-C50C-407E-A947-70E740481C1C}">
                <a14:useLocalDpi xmlns:a14="http://schemas.microsoft.com/office/drawing/2010/main" val="0"/>
              </a:ext>
            </a:extLst>
          </a:blip>
          <a:srcRect t="16" b="16"/>
          <a:stretch/>
        </p:blipFill>
        <p:spPr>
          <a:xfrm>
            <a:off x="5644909" y="1719494"/>
            <a:ext cx="6321804" cy="4485364"/>
          </a:xfrm>
          <a:prstGeom prst="rect">
            <a:avLst/>
          </a:prstGeom>
        </p:spPr>
      </p:pic>
      <p:pic>
        <p:nvPicPr>
          <p:cNvPr id="4" name="Picture 5" descr="A purple pencil in a white circle&#10;&#10;Description automatically generated">
            <a:extLst>
              <a:ext uri="{FF2B5EF4-FFF2-40B4-BE49-F238E27FC236}">
                <a16:creationId xmlns:a16="http://schemas.microsoft.com/office/drawing/2014/main" id="{3804CDC5-62BD-73F2-3553-0A2D91BCE8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38199" y="239158"/>
            <a:ext cx="1009340" cy="1009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876946"/>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CBE6BF6-85C8-FC6E-5F6F-0C19667199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6C195D-75AE-2F59-0EBA-413A330A6231}"/>
              </a:ext>
            </a:extLst>
          </p:cNvPr>
          <p:cNvSpPr txBox="1"/>
          <p:nvPr/>
        </p:nvSpPr>
        <p:spPr>
          <a:xfrm>
            <a:off x="932343" y="1963347"/>
            <a:ext cx="3792057" cy="23619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This example of </a:t>
            </a:r>
            <a:r>
              <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rPr>
              <a:t>genetic diversity </a:t>
            </a:r>
            <a:r>
              <a:rPr lang="en-US" sz="1800" dirty="0">
                <a:effectLst/>
                <a:latin typeface="Aptos" panose="020B0004020202020204" pitchFamily="34" charset="0"/>
                <a:ea typeface="Aptos" panose="020B0004020202020204" pitchFamily="34" charset="0"/>
                <a:cs typeface="Times New Roman" panose="02020603050405020304" pitchFamily="18" charset="0"/>
              </a:rPr>
              <a:t>also demonstrates why one "cure" rarely </a:t>
            </a:r>
            <a:r>
              <a:rPr lang="en-US" dirty="0">
                <a:latin typeface="Aptos" panose="020B0004020202020204" pitchFamily="34" charset="0"/>
                <a:ea typeface="Aptos" panose="020B0004020202020204" pitchFamily="34" charset="0"/>
                <a:cs typeface="Times New Roman" panose="02020603050405020304" pitchFamily="18" charset="0"/>
              </a:rPr>
              <a:t>works forever.</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endParaRPr lang="en-US"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Like antibiotics, vaccines, and other medicine, new insecticides are constantly being researched.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Icon&#10;&#10;Description automatically generated">
            <a:extLst>
              <a:ext uri="{FF2B5EF4-FFF2-40B4-BE49-F238E27FC236}">
                <a16:creationId xmlns:a16="http://schemas.microsoft.com/office/drawing/2014/main" id="{09145721-527F-BFF8-09A6-4261782F17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E776C45D-154F-B79C-F6D8-AF8CE0FA14C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The Impact of Genetic Diversity on Survival</a:t>
            </a:r>
            <a:endParaRPr lang="en-US" sz="4000" b="1" dirty="0">
              <a:solidFill>
                <a:schemeClr val="bg1"/>
              </a:solidFill>
              <a:latin typeface="+mn-lt"/>
              <a:ea typeface="HGSoeiKakugothicUB"/>
              <a:cs typeface="Myanmar Text"/>
            </a:endParaRPr>
          </a:p>
        </p:txBody>
      </p:sp>
      <p:pic>
        <p:nvPicPr>
          <p:cNvPr id="3" name="Picture 2" descr="1,900+ Dead Mosquito Stock Photos, Pictures &amp; Royalty-Free Images - iStock  | Dead mosquito white background">
            <a:extLst>
              <a:ext uri="{FF2B5EF4-FFF2-40B4-BE49-F238E27FC236}">
                <a16:creationId xmlns:a16="http://schemas.microsoft.com/office/drawing/2014/main" id="{6F4A39EC-F3E3-CA68-11C6-8AD2BF8E6DF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57" t="9660" r="20800" b="4212"/>
          <a:stretch/>
        </p:blipFill>
        <p:spPr bwMode="auto">
          <a:xfrm>
            <a:off x="4724400" y="3143992"/>
            <a:ext cx="3194530" cy="32836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A056AFC-9231-3DC6-32AF-04D731EF4D95}"/>
              </a:ext>
            </a:extLst>
          </p:cNvPr>
          <p:cNvPicPr>
            <a:picLocks noChangeAspect="1"/>
          </p:cNvPicPr>
          <p:nvPr/>
        </p:nvPicPr>
        <p:blipFill>
          <a:blip r:embed="rId7"/>
          <a:stretch>
            <a:fillRect/>
          </a:stretch>
        </p:blipFill>
        <p:spPr>
          <a:xfrm>
            <a:off x="8163835" y="2956890"/>
            <a:ext cx="2630836" cy="3331307"/>
          </a:xfrm>
          <a:prstGeom prst="rect">
            <a:avLst/>
          </a:prstGeom>
        </p:spPr>
      </p:pic>
      <p:pic>
        <p:nvPicPr>
          <p:cNvPr id="7" name="Picture 6">
            <a:extLst>
              <a:ext uri="{FF2B5EF4-FFF2-40B4-BE49-F238E27FC236}">
                <a16:creationId xmlns:a16="http://schemas.microsoft.com/office/drawing/2014/main" id="{16209D82-DC2A-9C77-8977-A664A6240643}"/>
              </a:ext>
            </a:extLst>
          </p:cNvPr>
          <p:cNvPicPr>
            <a:picLocks noChangeAspect="1"/>
          </p:cNvPicPr>
          <p:nvPr/>
        </p:nvPicPr>
        <p:blipFill>
          <a:blip r:embed="rId8"/>
          <a:stretch>
            <a:fillRect/>
          </a:stretch>
        </p:blipFill>
        <p:spPr>
          <a:xfrm>
            <a:off x="7270636" y="1963347"/>
            <a:ext cx="1786398" cy="1891480"/>
          </a:xfrm>
          <a:prstGeom prst="rect">
            <a:avLst/>
          </a:prstGeom>
        </p:spPr>
      </p:pic>
    </p:spTree>
    <p:extLst>
      <p:ext uri="{BB962C8B-B14F-4D97-AF65-F5344CB8AC3E}">
        <p14:creationId xmlns:p14="http://schemas.microsoft.com/office/powerpoint/2010/main" val="3728224151"/>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23</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8" name="TextBox 7">
            <a:extLst>
              <a:ext uri="{FF2B5EF4-FFF2-40B4-BE49-F238E27FC236}">
                <a16:creationId xmlns:a16="http://schemas.microsoft.com/office/drawing/2014/main" id="{9741CBCD-C85F-23EA-F546-0668331B7B72}"/>
              </a:ext>
            </a:extLst>
          </p:cNvPr>
          <p:cNvSpPr txBox="1"/>
          <p:nvPr/>
        </p:nvSpPr>
        <p:spPr>
          <a:xfrm>
            <a:off x="402672" y="5032913"/>
            <a:ext cx="3635928" cy="1267653"/>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marL="0" marR="0">
              <a:lnSpc>
                <a:spcPct val="107000"/>
              </a:lnSpc>
              <a:spcAft>
                <a:spcPts val="8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A naturally occurring serine 151 mutation in the ACHE enzyme was found in a small percent of the mosquito population.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9CFD822-C30F-C1F6-6BB2-1F2187A4F317}"/>
              </a:ext>
            </a:extLst>
          </p:cNvPr>
          <p:cNvSpPr txBox="1"/>
          <p:nvPr/>
        </p:nvSpPr>
        <p:spPr>
          <a:xfrm>
            <a:off x="4186989" y="5032912"/>
            <a:ext cx="4018546" cy="1267653"/>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marL="0" marR="0">
              <a:lnSpc>
                <a:spcPct val="107000"/>
              </a:lnSpc>
              <a:spcAft>
                <a:spcPts val="800"/>
              </a:spcAft>
            </a:pPr>
            <a:r>
              <a:rPr lang="en-US" kern="100" dirty="0">
                <a:latin typeface="Aptos" panose="020B0004020202020204" pitchFamily="34" charset="0"/>
                <a:ea typeface="Aptos" panose="020B0004020202020204" pitchFamily="34" charset="0"/>
                <a:cs typeface="Times New Roman" panose="02020603050405020304" pitchFamily="18" charset="0"/>
              </a:rPr>
              <a:t>The ACHE enzymes of m</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osquitos with this mutation were able to properly break down ACH neurotransmitters, but did not bind to the insecticide.</a:t>
            </a:r>
          </a:p>
        </p:txBody>
      </p:sp>
      <p:sp>
        <p:nvSpPr>
          <p:cNvPr id="4" name="TextBox 3">
            <a:extLst>
              <a:ext uri="{FF2B5EF4-FFF2-40B4-BE49-F238E27FC236}">
                <a16:creationId xmlns:a16="http://schemas.microsoft.com/office/drawing/2014/main" id="{04A23AA2-ABF8-32AF-1227-FBCB25038122}"/>
              </a:ext>
            </a:extLst>
          </p:cNvPr>
          <p:cNvSpPr txBox="1"/>
          <p:nvPr/>
        </p:nvSpPr>
        <p:spPr>
          <a:xfrm>
            <a:off x="8335743" y="5032912"/>
            <a:ext cx="3659742" cy="1200329"/>
          </a:xfrm>
          <a:prstGeom prst="rect">
            <a:avLst/>
          </a:prstGeom>
          <a:noFill/>
        </p:spPr>
        <p:txBody>
          <a:bodyPr wrap="square">
            <a:spAutoFit/>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This insecticide resistance allowe</a:t>
            </a:r>
            <a:r>
              <a:rPr lang="en-US" dirty="0">
                <a:latin typeface="Aptos" panose="020B0004020202020204" pitchFamily="34" charset="0"/>
                <a:ea typeface="Aptos" panose="020B0004020202020204" pitchFamily="34" charset="0"/>
                <a:cs typeface="Times New Roman" panose="02020603050405020304" pitchFamily="18" charset="0"/>
              </a:rPr>
              <a:t>d them </a:t>
            </a:r>
            <a:r>
              <a:rPr lang="en-US" sz="1800" dirty="0">
                <a:effectLst/>
                <a:latin typeface="Aptos" panose="020B0004020202020204" pitchFamily="34" charset="0"/>
                <a:ea typeface="Aptos" panose="020B0004020202020204" pitchFamily="34" charset="0"/>
                <a:cs typeface="Times New Roman" panose="02020603050405020304" pitchFamily="18" charset="0"/>
              </a:rPr>
              <a:t>to survive and reproduce, making up a larger percent of the mosquito population over time.</a:t>
            </a:r>
            <a:endParaRPr lang="en-US" dirty="0"/>
          </a:p>
        </p:txBody>
      </p:sp>
      <p:grpSp>
        <p:nvGrpSpPr>
          <p:cNvPr id="16" name="Group 15">
            <a:extLst>
              <a:ext uri="{FF2B5EF4-FFF2-40B4-BE49-F238E27FC236}">
                <a16:creationId xmlns:a16="http://schemas.microsoft.com/office/drawing/2014/main" id="{2C7B223D-8C98-1B77-CE74-5C5D1F131CC3}"/>
              </a:ext>
            </a:extLst>
          </p:cNvPr>
          <p:cNvGrpSpPr/>
          <p:nvPr/>
        </p:nvGrpSpPr>
        <p:grpSpPr>
          <a:xfrm>
            <a:off x="4467358" y="2823267"/>
            <a:ext cx="1731324" cy="1707214"/>
            <a:chOff x="4467358" y="3314423"/>
            <a:chExt cx="1233231" cy="1216057"/>
          </a:xfrm>
        </p:grpSpPr>
        <p:pic>
          <p:nvPicPr>
            <p:cNvPr id="10" name="Picture 9" descr="A grey and blue molecule&#10;&#10;Description automatically generated">
              <a:extLst>
                <a:ext uri="{FF2B5EF4-FFF2-40B4-BE49-F238E27FC236}">
                  <a16:creationId xmlns:a16="http://schemas.microsoft.com/office/drawing/2014/main" id="{F943131B-30E3-5D01-42C6-A50057984D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7358" y="3448146"/>
              <a:ext cx="1228770" cy="948610"/>
            </a:xfrm>
            <a:prstGeom prst="rect">
              <a:avLst/>
            </a:prstGeom>
          </p:spPr>
        </p:pic>
        <p:sp>
          <p:nvSpPr>
            <p:cNvPr id="13" name="Oval 12">
              <a:extLst>
                <a:ext uri="{FF2B5EF4-FFF2-40B4-BE49-F238E27FC236}">
                  <a16:creationId xmlns:a16="http://schemas.microsoft.com/office/drawing/2014/main" id="{5D55CD0F-4EAA-A5B3-4436-3C2AB80B29CE}"/>
                </a:ext>
              </a:extLst>
            </p:cNvPr>
            <p:cNvSpPr/>
            <p:nvPr/>
          </p:nvSpPr>
          <p:spPr>
            <a:xfrm>
              <a:off x="4484532" y="3314423"/>
              <a:ext cx="1216057" cy="1216057"/>
            </a:xfrm>
            <a:prstGeom prst="ellipse">
              <a:avLst/>
            </a:pr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cxnSp>
          <p:nvCxnSpPr>
            <p:cNvPr id="14" name="Straight Connector 13">
              <a:extLst>
                <a:ext uri="{FF2B5EF4-FFF2-40B4-BE49-F238E27FC236}">
                  <a16:creationId xmlns:a16="http://schemas.microsoft.com/office/drawing/2014/main" id="{5C8A5657-7EA4-99E2-D4C7-88A9FDC1B446}"/>
                </a:ext>
              </a:extLst>
            </p:cNvPr>
            <p:cNvCxnSpPr>
              <a:cxnSpLocks/>
            </p:cNvCxnSpPr>
            <p:nvPr/>
          </p:nvCxnSpPr>
          <p:spPr>
            <a:xfrm>
              <a:off x="4677180" y="3488215"/>
              <a:ext cx="859883" cy="859883"/>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5BDFC3D7-BA9B-B0B7-0156-C9C207329E93}"/>
              </a:ext>
            </a:extLst>
          </p:cNvPr>
          <p:cNvPicPr>
            <a:picLocks noChangeAspect="1"/>
          </p:cNvPicPr>
          <p:nvPr/>
        </p:nvPicPr>
        <p:blipFill>
          <a:blip r:embed="rId6"/>
          <a:stretch>
            <a:fillRect/>
          </a:stretch>
        </p:blipFill>
        <p:spPr>
          <a:xfrm>
            <a:off x="6436532" y="2426730"/>
            <a:ext cx="1498413" cy="1485190"/>
          </a:xfrm>
          <a:prstGeom prst="rect">
            <a:avLst/>
          </a:prstGeom>
        </p:spPr>
      </p:pic>
      <p:pic>
        <p:nvPicPr>
          <p:cNvPr id="12" name="Picture 11">
            <a:extLst>
              <a:ext uri="{FF2B5EF4-FFF2-40B4-BE49-F238E27FC236}">
                <a16:creationId xmlns:a16="http://schemas.microsoft.com/office/drawing/2014/main" id="{7075F381-7D20-6AEC-AC61-482E90E26BD7}"/>
              </a:ext>
            </a:extLst>
          </p:cNvPr>
          <p:cNvPicPr>
            <a:picLocks noChangeAspect="1"/>
          </p:cNvPicPr>
          <p:nvPr/>
        </p:nvPicPr>
        <p:blipFill>
          <a:blip r:embed="rId7"/>
          <a:stretch>
            <a:fillRect/>
          </a:stretch>
        </p:blipFill>
        <p:spPr>
          <a:xfrm rot="9585633">
            <a:off x="6516904" y="3713368"/>
            <a:ext cx="1273753" cy="691991"/>
          </a:xfrm>
          <a:prstGeom prst="rect">
            <a:avLst/>
          </a:prstGeom>
        </p:spPr>
      </p:pic>
      <p:pic>
        <p:nvPicPr>
          <p:cNvPr id="1026" name="Picture 2" descr="Mosquito Insect Isolated On White Background">
            <a:extLst>
              <a:ext uri="{FF2B5EF4-FFF2-40B4-BE49-F238E27FC236}">
                <a16:creationId xmlns:a16="http://schemas.microsoft.com/office/drawing/2014/main" id="{A8CF02E7-199D-5200-96F0-B97AD1CB7F5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7954" t="19935" r="37611" b="10455"/>
          <a:stretch/>
        </p:blipFill>
        <p:spPr bwMode="auto">
          <a:xfrm>
            <a:off x="8649613" y="3012907"/>
            <a:ext cx="2591028" cy="186665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DF20A84B-5FFD-110F-EC1A-37D93AF47CBF}"/>
              </a:ext>
            </a:extLst>
          </p:cNvPr>
          <p:cNvPicPr>
            <a:picLocks noChangeAspect="1"/>
          </p:cNvPicPr>
          <p:nvPr/>
        </p:nvPicPr>
        <p:blipFill>
          <a:blip r:embed="rId9"/>
          <a:stretch>
            <a:fillRect/>
          </a:stretch>
        </p:blipFill>
        <p:spPr>
          <a:xfrm>
            <a:off x="808855" y="3549715"/>
            <a:ext cx="2451916" cy="1148366"/>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2A29E0B-8E0A-423F-6D0C-01CA602E95AC}"/>
            </a:ext>
          </a:extLst>
        </p:cNvPr>
        <p:cNvGrpSpPr/>
        <p:nvPr/>
      </p:nvGrpSpPr>
      <p:grpSpPr>
        <a:xfrm>
          <a:off x="0" y="0"/>
          <a:ext cx="0" cy="0"/>
          <a:chOff x="0" y="0"/>
          <a:chExt cx="0" cy="0"/>
        </a:xfrm>
      </p:grpSpPr>
      <p:sp>
        <p:nvSpPr>
          <p:cNvPr id="3" name="Footer Placeholder 1">
            <a:extLst>
              <a:ext uri="{FF2B5EF4-FFF2-40B4-BE49-F238E27FC236}">
                <a16:creationId xmlns:a16="http://schemas.microsoft.com/office/drawing/2014/main" id="{D916AEDD-CE5F-9635-BAEA-8255000FE782}"/>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035AC3F1-D176-7E1B-66BF-A457FF6BE0DD}"/>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dirty="0">
                <a:solidFill>
                  <a:schemeClr val="bg1"/>
                </a:solidFill>
                <a:cs typeface="Myanmar Text"/>
              </a:rPr>
              <a:t>Emerging Antibiotic Resistance</a:t>
            </a:r>
            <a:endParaRPr lang="en-US" sz="4000" dirty="0">
              <a:solidFill>
                <a:schemeClr val="bg1"/>
              </a:solidFill>
              <a:cs typeface="Myanmar Text"/>
            </a:endParaRPr>
          </a:p>
        </p:txBody>
      </p:sp>
      <p:sp>
        <p:nvSpPr>
          <p:cNvPr id="5" name="TextBox 4">
            <a:extLst>
              <a:ext uri="{FF2B5EF4-FFF2-40B4-BE49-F238E27FC236}">
                <a16:creationId xmlns:a16="http://schemas.microsoft.com/office/drawing/2014/main" id="{CE2F3DC3-01BF-E7A9-F6C1-40E6F485CB4E}"/>
              </a:ext>
            </a:extLst>
          </p:cNvPr>
          <p:cNvSpPr txBox="1"/>
          <p:nvPr/>
        </p:nvSpPr>
        <p:spPr>
          <a:xfrm>
            <a:off x="854012" y="1396343"/>
            <a:ext cx="10943104" cy="3416446"/>
          </a:xfrm>
          <a:prstGeom prst="rect">
            <a:avLst/>
          </a:prstGeom>
          <a:noFill/>
        </p:spPr>
        <p:txBody>
          <a:bodyPr wrap="square" lIns="91440" tIns="45719" rIns="91440" bIns="45719" rtlCol="0" anchor="t">
            <a:spAutoFit/>
          </a:bodyPr>
          <a:lstStyle/>
          <a:p>
            <a:r>
              <a:rPr lang="en-US" dirty="0"/>
              <a:t>The Acetylcholinesterase Active Site Mighty Model can be used to tell a story about how insects can evolve to become resistant to an insecticide. Just as importantly, this story can be used to introduce students to another health concern— the emerging resistance of microbes to antibiotics.</a:t>
            </a:r>
          </a:p>
          <a:p>
            <a:endParaRPr lang="en-US" dirty="0"/>
          </a:p>
          <a:p>
            <a:r>
              <a:rPr lang="en-US" dirty="0"/>
              <a:t>The public has come to expect that when we experience an infection, a visit to the doctor will result in a prescription for an antibiotic that will soon control the infection.  But we will soon come to understand that many of the very effective antibiotics that we have used in the past are no longer effective.  Just as the introduction of the insecticide into the environment resulted in a selective advantage for the rare mosquito that had a mutation in the gene encoding the protein target of the insecticide – the widespread use of an antibiotic will select for a mutant microbe that is no longer sensitive to the antibiotic.  This emerging antibiotic resistance will be a serious problem that today’s students will have to address in their adult lives.  </a:t>
            </a:r>
          </a:p>
          <a:p>
            <a:pPr>
              <a:spcAft>
                <a:spcPts val="601"/>
              </a:spcAft>
            </a:pPr>
            <a:endParaRPr lang="en-US" sz="1801" dirty="0">
              <a:solidFill>
                <a:srgbClr val="000000"/>
              </a:solidFill>
              <a:cs typeface="Calibri"/>
            </a:endParaRPr>
          </a:p>
        </p:txBody>
      </p:sp>
    </p:spTree>
    <p:custDataLst>
      <p:tags r:id="rId1"/>
    </p:custDataLst>
    <p:extLst>
      <p:ext uri="{BB962C8B-B14F-4D97-AF65-F5344CB8AC3E}">
        <p14:creationId xmlns:p14="http://schemas.microsoft.com/office/powerpoint/2010/main" val="1477388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2" name="TextBox 1">
            <a:extLst>
              <a:ext uri="{FF2B5EF4-FFF2-40B4-BE49-F238E27FC236}">
                <a16:creationId xmlns:a16="http://schemas.microsoft.com/office/drawing/2014/main" id="{36191587-9158-BEDA-753D-D211C8D2991B}"/>
              </a:ext>
            </a:extLst>
          </p:cNvPr>
          <p:cNvSpPr txBox="1"/>
          <p:nvPr/>
        </p:nvSpPr>
        <p:spPr>
          <a:xfrm>
            <a:off x="912475" y="1198873"/>
            <a:ext cx="5183526" cy="5909821"/>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dirty="0">
                <a:solidFill>
                  <a:srgbClr val="000000"/>
                </a:solidFill>
                <a:cs typeface="Calibri"/>
              </a:rPr>
              <a:t>Activity Objectives</a:t>
            </a:r>
            <a:endParaRPr lang="en-US" sz="1801" dirty="0">
              <a:solidFill>
                <a:srgbClr val="000000"/>
              </a:solidFill>
              <a:cs typeface="Calibri"/>
            </a:endParaRPr>
          </a:p>
          <a:p>
            <a:pPr marL="169545" lvl="1" indent="-168275">
              <a:buFont typeface="Arial" panose="020B0604020202020204" pitchFamily="34" charset="0"/>
              <a:buChar char="•"/>
            </a:pPr>
            <a:r>
              <a:rPr lang="en-US" sz="1600" dirty="0">
                <a:solidFill>
                  <a:srgbClr val="000000"/>
                </a:solidFill>
                <a:ea typeface="Calibri" panose="020F0502020204030204"/>
                <a:cs typeface="Calibri"/>
              </a:rPr>
              <a:t>Natural selection – adaptations based on environmental pressure from a molecular perspective.</a:t>
            </a:r>
          </a:p>
          <a:p>
            <a:pPr marL="172720" lvl="1" indent="-172720">
              <a:spcAft>
                <a:spcPts val="601"/>
              </a:spcAft>
              <a:buFont typeface="Courier New,monospace"/>
              <a:buChar char="o"/>
            </a:pPr>
            <a:endParaRPr lang="en-US" sz="1600" b="1" dirty="0">
              <a:solidFill>
                <a:srgbClr val="000000"/>
              </a:solidFill>
              <a:ea typeface="Calibri" panose="020F0502020204030204"/>
              <a:cs typeface="Calibri"/>
            </a:endParaRPr>
          </a:p>
          <a:p>
            <a:pPr marL="0" lvl="1">
              <a:spcAft>
                <a:spcPts val="601"/>
              </a:spcAft>
            </a:pPr>
            <a:r>
              <a:rPr lang="en-US" sz="1801" b="1" dirty="0">
                <a:solidFill>
                  <a:srgbClr val="000000"/>
                </a:solidFill>
                <a:cs typeface="Calibri"/>
              </a:rPr>
              <a:t>Estimated Class Time:</a:t>
            </a:r>
            <a:endParaRPr lang="en-US" sz="1801" dirty="0">
              <a:solidFill>
                <a:srgbClr val="000000"/>
              </a:solidFill>
              <a:cs typeface="Calibri"/>
            </a:endParaRPr>
          </a:p>
          <a:p>
            <a:r>
              <a:rPr lang="en-US" sz="1600" dirty="0">
                <a:solidFill>
                  <a:srgbClr val="000000"/>
                </a:solidFill>
                <a:cs typeface="Calibri"/>
              </a:rPr>
              <a:t>15 minutes</a:t>
            </a:r>
          </a:p>
          <a:p>
            <a:endParaRPr lang="en-US" sz="1600" dirty="0">
              <a:solidFill>
                <a:srgbClr val="000000"/>
              </a:solidFill>
              <a:cs typeface="Calibri"/>
            </a:endParaRPr>
          </a:p>
          <a:p>
            <a:pPr>
              <a:spcAft>
                <a:spcPts val="601"/>
              </a:spcAft>
            </a:pPr>
            <a:r>
              <a:rPr lang="en-US" sz="1801" b="1" dirty="0">
                <a:solidFill>
                  <a:srgbClr val="000000"/>
                </a:solidFill>
                <a:cs typeface="Calibri"/>
              </a:rPr>
              <a:t>Required Models:</a:t>
            </a:r>
            <a:endParaRPr lang="en-US" sz="1801" dirty="0">
              <a:solidFill>
                <a:srgbClr val="000000"/>
              </a:solidFill>
              <a:cs typeface="Calibri"/>
            </a:endParaRPr>
          </a:p>
          <a:p>
            <a:r>
              <a:rPr lang="en-US" sz="1600" dirty="0" err="1">
                <a:solidFill>
                  <a:srgbClr val="000000"/>
                </a:solidFill>
                <a:cs typeface="Calibri"/>
              </a:rPr>
              <a:t>Achetylecholine</a:t>
            </a:r>
            <a:r>
              <a:rPr lang="en-US" sz="1600" dirty="0">
                <a:solidFill>
                  <a:srgbClr val="000000"/>
                </a:solidFill>
                <a:cs typeface="Calibri"/>
              </a:rPr>
              <a:t> Active Site Mighty Model</a:t>
            </a:r>
            <a:endParaRPr lang="en-US" sz="2000" baseline="30000" dirty="0">
              <a:solidFill>
                <a:srgbClr val="000000"/>
              </a:solidFill>
              <a:cs typeface="Calibri" panose="020F0502020204030204"/>
            </a:endParaRPr>
          </a:p>
          <a:p>
            <a:pPr>
              <a:spcAft>
                <a:spcPts val="601"/>
              </a:spcAft>
            </a:pPr>
            <a:endParaRPr lang="en-US" sz="1600" b="1" dirty="0">
              <a:solidFill>
                <a:srgbClr val="000000"/>
              </a:solidFill>
              <a:cs typeface="Myanmar Text" panose="020B0502040204020203" pitchFamily="34" charset="0"/>
            </a:endParaRPr>
          </a:p>
          <a:p>
            <a:pPr>
              <a:spcAft>
                <a:spcPts val="601"/>
              </a:spcAft>
            </a:pPr>
            <a:r>
              <a:rPr lang="en-US" sz="1801" b="1" dirty="0">
                <a:solidFill>
                  <a:srgbClr val="000000"/>
                </a:solidFill>
                <a:cs typeface="Myanmar Text" panose="020B0502040204020203" pitchFamily="34" charset="0"/>
              </a:rPr>
              <a:t>Required Media:</a:t>
            </a:r>
          </a:p>
          <a:p>
            <a:pPr>
              <a:spcAft>
                <a:spcPts val="601"/>
              </a:spcAft>
            </a:pPr>
            <a:r>
              <a:rPr lang="en-US" sz="1600" dirty="0">
                <a:solidFill>
                  <a:srgbClr val="000000"/>
                </a:solidFill>
                <a:cs typeface="Myanmar Text" panose="020B0502040204020203" pitchFamily="34" charset="0"/>
              </a:rPr>
              <a:t>None</a:t>
            </a:r>
          </a:p>
          <a:p>
            <a:pPr>
              <a:spcAft>
                <a:spcPts val="601"/>
              </a:spcAft>
            </a:pPr>
            <a:endParaRPr lang="en-US" sz="1600" dirty="0">
              <a:solidFill>
                <a:srgbClr val="000000"/>
              </a:solidFill>
              <a:cs typeface="Myanmar Text" panose="020B0502040204020203" pitchFamily="34" charset="0"/>
            </a:endParaRPr>
          </a:p>
          <a:p>
            <a:pPr>
              <a:spcAft>
                <a:spcPts val="601"/>
              </a:spcAft>
            </a:pPr>
            <a:r>
              <a:rPr lang="en-US" sz="1600" b="1" dirty="0">
                <a:solidFill>
                  <a:srgbClr val="000000"/>
                </a:solidFill>
                <a:cs typeface="Calibri"/>
              </a:rPr>
              <a:t>Recommended Materials:</a:t>
            </a:r>
            <a:endParaRPr lang="en-US" sz="1600" dirty="0">
              <a:solidFill>
                <a:srgbClr val="000000"/>
              </a:solidFill>
              <a:cs typeface="Calibri"/>
            </a:endParaRPr>
          </a:p>
          <a:p>
            <a:pPr indent="-457200">
              <a:spcAft>
                <a:spcPts val="601"/>
              </a:spcAft>
            </a:pPr>
            <a:r>
              <a:rPr lang="en-US" sz="1600" dirty="0">
                <a:solidFill>
                  <a:srgbClr val="000000"/>
                </a:solidFill>
                <a:cs typeface="Myanmar Text"/>
              </a:rPr>
              <a:t>Weill, M., </a:t>
            </a:r>
            <a:r>
              <a:rPr lang="en-US" sz="1600" dirty="0" err="1">
                <a:solidFill>
                  <a:srgbClr val="000000"/>
                </a:solidFill>
                <a:cs typeface="Myanmar Text"/>
              </a:rPr>
              <a:t>Lutfalla</a:t>
            </a:r>
            <a:r>
              <a:rPr lang="en-US" sz="1600" dirty="0">
                <a:solidFill>
                  <a:srgbClr val="000000"/>
                </a:solidFill>
                <a:cs typeface="Myanmar Text"/>
              </a:rPr>
              <a:t>, G., Mogensen, K., Chandre, F., </a:t>
            </a:r>
            <a:r>
              <a:rPr lang="en-US" sz="1600" dirty="0" err="1">
                <a:solidFill>
                  <a:srgbClr val="000000"/>
                </a:solidFill>
                <a:cs typeface="Myanmar Text"/>
              </a:rPr>
              <a:t>Berthomieu</a:t>
            </a:r>
            <a:r>
              <a:rPr lang="en-US" sz="1600" dirty="0">
                <a:solidFill>
                  <a:srgbClr val="000000"/>
                </a:solidFill>
                <a:cs typeface="Myanmar Text"/>
              </a:rPr>
              <a:t>, A., </a:t>
            </a:r>
            <a:r>
              <a:rPr lang="en-US" sz="1600" dirty="0" err="1">
                <a:solidFill>
                  <a:srgbClr val="000000"/>
                </a:solidFill>
                <a:cs typeface="Myanmar Text"/>
              </a:rPr>
              <a:t>Berticat</a:t>
            </a:r>
            <a:r>
              <a:rPr lang="en-US" sz="1600" dirty="0">
                <a:solidFill>
                  <a:srgbClr val="000000"/>
                </a:solidFill>
                <a:cs typeface="Myanmar Text"/>
              </a:rPr>
              <a:t>, C., Pasteur, N., Philips, A., Fort, P., &amp; Raymond, M. (2003). Insecticide resistance in mosquito vectors. Nature, 423(6936), 136–137. </a:t>
            </a:r>
            <a:r>
              <a:rPr lang="en-US" sz="1600" dirty="0">
                <a:solidFill>
                  <a:srgbClr val="000000"/>
                </a:solidFill>
                <a:cs typeface="Myanmar Text"/>
                <a:hlinkClick r:id="rId5"/>
              </a:rPr>
              <a:t>https://doi.org/10.1038/423136b</a:t>
            </a:r>
            <a:endParaRPr lang="en-US" sz="1600" dirty="0">
              <a:solidFill>
                <a:srgbClr val="000000"/>
              </a:solidFill>
              <a:cs typeface="Myanmar Text"/>
            </a:endParaRPr>
          </a:p>
          <a:p>
            <a:pPr>
              <a:spcAft>
                <a:spcPts val="601"/>
              </a:spcAft>
            </a:pPr>
            <a:endParaRPr lang="en-US" sz="1600" dirty="0">
              <a:solidFill>
                <a:srgbClr val="000000"/>
              </a:solidFill>
              <a:cs typeface="Myanmar Text" panose="020B0502040204020203" pitchFamily="34" charset="0"/>
            </a:endParaRPr>
          </a:p>
        </p:txBody>
      </p:sp>
      <p:sp>
        <p:nvSpPr>
          <p:cNvPr id="4" name="TextBox 1">
            <a:extLst>
              <a:ext uri="{FF2B5EF4-FFF2-40B4-BE49-F238E27FC236}">
                <a16:creationId xmlns:a16="http://schemas.microsoft.com/office/drawing/2014/main" id="{C282B447-39B5-C94E-1C6E-B5D7D0BF0156}"/>
              </a:ext>
            </a:extLst>
          </p:cNvPr>
          <p:cNvSpPr txBox="1"/>
          <p:nvPr/>
        </p:nvSpPr>
        <p:spPr>
          <a:xfrm>
            <a:off x="6908605" y="1112246"/>
            <a:ext cx="4487158" cy="3062888"/>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dirty="0">
                <a:solidFill>
                  <a:srgbClr val="000000"/>
                </a:solidFill>
                <a:cs typeface="Calibri"/>
              </a:rPr>
              <a:t>Grade, Class</a:t>
            </a:r>
            <a:endParaRPr lang="en-US" sz="1801" dirty="0">
              <a:solidFill>
                <a:srgbClr val="000000"/>
              </a:solidFill>
              <a:cs typeface="Calibri"/>
            </a:endParaRPr>
          </a:p>
          <a:p>
            <a:r>
              <a:rPr lang="en-US" sz="1600" dirty="0">
                <a:solidFill>
                  <a:srgbClr val="000000"/>
                </a:solidFill>
                <a:cs typeface="Calibri"/>
              </a:rPr>
              <a:t>9-12 Biology or Chemistry</a:t>
            </a:r>
          </a:p>
          <a:p>
            <a:endParaRPr lang="en-US" sz="1401" dirty="0">
              <a:solidFill>
                <a:srgbClr val="000000"/>
              </a:solidFill>
              <a:cs typeface="Calibri"/>
            </a:endParaRPr>
          </a:p>
          <a:p>
            <a:pPr>
              <a:spcAft>
                <a:spcPts val="601"/>
              </a:spcAft>
            </a:pPr>
            <a:r>
              <a:rPr lang="en-US" sz="1801" b="1" dirty="0">
                <a:solidFill>
                  <a:srgbClr val="000000"/>
                </a:solidFill>
                <a:cs typeface="Calibri"/>
              </a:rPr>
              <a:t>Topics</a:t>
            </a:r>
            <a:endParaRPr lang="en-US" sz="1801" dirty="0">
              <a:solidFill>
                <a:srgbClr val="000000"/>
              </a:solidFill>
              <a:cs typeface="Calibri"/>
            </a:endParaRPr>
          </a:p>
          <a:p>
            <a:pPr marL="172085" indent="-172085">
              <a:buFont typeface="Arial" panose="020B0604020202020204" pitchFamily="34" charset="0"/>
              <a:buChar char="•"/>
            </a:pPr>
            <a:r>
              <a:rPr lang="en-US" sz="1600" dirty="0">
                <a:solidFill>
                  <a:srgbClr val="000000"/>
                </a:solidFill>
                <a:ea typeface="Calibri" panose="020F0502020204030204"/>
                <a:cs typeface="Calibri"/>
              </a:rPr>
              <a:t>Natural selection and environmental pressure</a:t>
            </a:r>
          </a:p>
          <a:p>
            <a:pPr marL="172085" indent="-172085">
              <a:buFont typeface="Arial" panose="020B0604020202020204" pitchFamily="34" charset="0"/>
              <a:buChar char="•"/>
            </a:pPr>
            <a:r>
              <a:rPr lang="en-US" sz="1600" dirty="0">
                <a:solidFill>
                  <a:srgbClr val="000000"/>
                </a:solidFill>
                <a:ea typeface="Calibri" panose="020F0502020204030204"/>
                <a:cs typeface="Calibri"/>
              </a:rPr>
              <a:t>Mutation – variation - adaptation</a:t>
            </a:r>
          </a:p>
          <a:p>
            <a:endParaRPr lang="en-US" sz="1401" dirty="0">
              <a:solidFill>
                <a:srgbClr val="000000"/>
              </a:solidFill>
              <a:cs typeface="Calibri"/>
            </a:endParaRPr>
          </a:p>
          <a:p>
            <a:pPr>
              <a:spcAft>
                <a:spcPts val="600"/>
              </a:spcAft>
            </a:pPr>
            <a:r>
              <a:rPr lang="en-US" b="1" dirty="0">
                <a:solidFill>
                  <a:srgbClr val="000000"/>
                </a:solidFill>
                <a:cs typeface="Calibri"/>
              </a:rPr>
              <a:t>Prerequisite Knowledge</a:t>
            </a:r>
          </a:p>
          <a:p>
            <a:pPr marL="174625" indent="-174625">
              <a:buFont typeface="Arial" panose="020B0604020202020204" pitchFamily="34" charset="0"/>
              <a:buChar char="•"/>
            </a:pPr>
            <a:r>
              <a:rPr lang="en-US" sz="1600" dirty="0">
                <a:solidFill>
                  <a:srgbClr val="000000"/>
                </a:solidFill>
                <a:ea typeface="Calibri"/>
                <a:cs typeface="Calibri"/>
              </a:rPr>
              <a:t>Enzyme activity </a:t>
            </a:r>
          </a:p>
          <a:p>
            <a:pPr marL="174625" indent="-174625">
              <a:buFont typeface="Arial" panose="020B0604020202020204" pitchFamily="34" charset="0"/>
              <a:buChar char="•"/>
            </a:pPr>
            <a:r>
              <a:rPr lang="en-US" sz="1600" dirty="0">
                <a:solidFill>
                  <a:srgbClr val="000000"/>
                </a:solidFill>
                <a:ea typeface="Calibri"/>
                <a:cs typeface="Calibri"/>
              </a:rPr>
              <a:t>ACHE cube lessons I (The Speed of Thought) and lesson II (Inhibiting Movement)</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43723"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dirty="0">
                <a:ln>
                  <a:noFill/>
                </a:ln>
                <a:solidFill>
                  <a:srgbClr val="1CA64A"/>
                </a:solidFill>
                <a:effectLst/>
                <a:uLnTx/>
                <a:uFillTx/>
                <a:latin typeface="Calibri" panose="020F0502020204030204"/>
                <a:ea typeface="+mn-ea"/>
                <a:cs typeface="Calibri"/>
              </a:rPr>
              <a:t>green top</a:t>
            </a:r>
            <a:r>
              <a:rPr lang="en-US" sz="1600" b="1" dirty="0">
                <a:solidFill>
                  <a:srgbClr val="1CA64A"/>
                </a:solidFill>
                <a:latin typeface="Calibri" panose="020F0502020204030204"/>
                <a:cs typeface="Calibri"/>
              </a:rPr>
              <a:t> </a:t>
            </a:r>
            <a:endParaRPr lang="en-US" sz="1600" b="1" u="none" strike="noStrike" kern="1200" cap="none" spc="0" normalizeH="0" baseline="0" noProof="0" dirty="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dirty="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Calibri"/>
              </a:rPr>
              <a:t>.</a:t>
            </a:r>
            <a:r>
              <a:rPr lang="en-US" sz="1600" dirty="0">
                <a:solidFill>
                  <a:srgbClr val="000000"/>
                </a:solidFill>
                <a:latin typeface="Calibri" panose="020F0502020204030204"/>
                <a:cs typeface="Calibri"/>
              </a:rPr>
              <a:t> </a:t>
            </a: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Calibri"/>
              </a:rPr>
              <a:t>Slides that are meant only for teacher viewing will feature a</a:t>
            </a:r>
            <a:r>
              <a:rPr lang="en-US" sz="1600" dirty="0">
                <a:solidFill>
                  <a:srgbClr val="000000"/>
                </a:solidFill>
                <a:latin typeface="Calibri" panose="020F0502020204030204"/>
                <a:cs typeface="Calibri"/>
              </a:rPr>
              <a:t> </a:t>
            </a:r>
            <a:endParaRPr lang="en-US" sz="1600" b="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dirty="0">
                <a:solidFill>
                  <a:srgbClr val="000000"/>
                </a:solidFill>
                <a:latin typeface="Calibri" panose="020F0502020204030204"/>
                <a:cs typeface="Calibri"/>
              </a:rPr>
              <a:t> on each slide cue</a:t>
            </a: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Calibri"/>
              </a:rPr>
              <a:t> </a:t>
            </a:r>
            <a:r>
              <a:rPr lang="en-US" sz="1600" dirty="0">
                <a:solidFill>
                  <a:srgbClr val="000000"/>
                </a:solidFill>
                <a:latin typeface="Calibri" panose="020F0502020204030204"/>
                <a:cs typeface="Calibri"/>
              </a:rPr>
              <a:t>your students</a:t>
            </a: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Calibri"/>
              </a:rPr>
              <a:t> </a:t>
            </a:r>
            <a:r>
              <a:rPr lang="en-US" sz="1600" dirty="0">
                <a:solidFill>
                  <a:srgbClr val="000000"/>
                </a:solidFill>
                <a:latin typeface="Calibri" panose="020F0502020204030204"/>
                <a:cs typeface="Calibri"/>
              </a:rPr>
              <a:t>to the type of activity they will </a:t>
            </a: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1220"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8617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30810" y="1204431"/>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1988090217"/>
              </p:ext>
            </p:extLst>
          </p:nvPr>
        </p:nvGraphicFramePr>
        <p:xfrm>
          <a:off x="1033220" y="1795220"/>
          <a:ext cx="10590415" cy="2999537"/>
        </p:xfrm>
        <a:graphic>
          <a:graphicData uri="http://schemas.openxmlformats.org/drawingml/2006/table">
            <a:tbl>
              <a:tblPr firstRow="1" firstCol="1" bandRow="1">
                <a:tableStyleId>{C4B1156A-380E-4F78-BDF5-A606A8083BF9}</a:tableStyleId>
              </a:tblPr>
              <a:tblGrid>
                <a:gridCol w="3409478">
                  <a:extLst>
                    <a:ext uri="{9D8B030D-6E8A-4147-A177-3AD203B41FA5}">
                      <a16:colId xmlns:a16="http://schemas.microsoft.com/office/drawing/2014/main" val="598079876"/>
                    </a:ext>
                  </a:extLst>
                </a:gridCol>
                <a:gridCol w="3722002">
                  <a:extLst>
                    <a:ext uri="{9D8B030D-6E8A-4147-A177-3AD203B41FA5}">
                      <a16:colId xmlns:a16="http://schemas.microsoft.com/office/drawing/2014/main" val="3881289360"/>
                    </a:ext>
                  </a:extLst>
                </a:gridCol>
                <a:gridCol w="3458935">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dirty="0">
                          <a:solidFill>
                            <a:schemeClr val="bg1"/>
                          </a:solidFill>
                          <a:effectLst/>
                          <a:latin typeface="+mn-lt"/>
                          <a:cs typeface="Myanmar Text"/>
                        </a:rPr>
                        <a:t>Science and</a:t>
                      </a:r>
                    </a:p>
                    <a:p>
                      <a:pPr marL="0" marR="0" algn="ctr">
                        <a:lnSpc>
                          <a:spcPct val="100000"/>
                        </a:lnSpc>
                        <a:spcBef>
                          <a:spcPts val="0"/>
                        </a:spcBef>
                        <a:spcAft>
                          <a:spcPts val="0"/>
                        </a:spcAft>
                      </a:pPr>
                      <a:r>
                        <a:rPr lang="en-US" sz="1700" b="1" dirty="0">
                          <a:solidFill>
                            <a:schemeClr val="bg1"/>
                          </a:solidFill>
                          <a:effectLst/>
                          <a:latin typeface="+mn-lt"/>
                          <a:cs typeface="Myanmar Text"/>
                        </a:rPr>
                        <a:t>Engineering Practices</a:t>
                      </a:r>
                      <a:endParaRPr lang="en-US" sz="1700" b="1" dirty="0">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dirty="0">
                          <a:solidFill>
                            <a:schemeClr val="bg1"/>
                          </a:solidFill>
                          <a:effectLst/>
                          <a:latin typeface="+mn-lt"/>
                          <a:cs typeface="Myanmar Text"/>
                        </a:rPr>
                        <a:t>Cross Cutting</a:t>
                      </a:r>
                    </a:p>
                    <a:p>
                      <a:pPr marL="0" marR="0" algn="ctr">
                        <a:lnSpc>
                          <a:spcPct val="100000"/>
                        </a:lnSpc>
                        <a:spcBef>
                          <a:spcPts val="0"/>
                        </a:spcBef>
                        <a:spcAft>
                          <a:spcPts val="0"/>
                        </a:spcAft>
                      </a:pPr>
                      <a:r>
                        <a:rPr lang="en-US" sz="1700" b="1" dirty="0">
                          <a:solidFill>
                            <a:schemeClr val="bg1"/>
                          </a:solidFill>
                          <a:effectLst/>
                          <a:latin typeface="+mn-lt"/>
                          <a:cs typeface="Myanmar Text"/>
                        </a:rPr>
                        <a:t>Concepts</a:t>
                      </a:r>
                      <a:endParaRPr lang="en-US" sz="1700" b="1" dirty="0">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dirty="0">
                          <a:solidFill>
                            <a:schemeClr val="bg1"/>
                          </a:solidFill>
                          <a:effectLst/>
                          <a:latin typeface="+mn-lt"/>
                          <a:cs typeface="Myanmar Text"/>
                        </a:rPr>
                        <a:t>Disciplinary</a:t>
                      </a:r>
                    </a:p>
                    <a:p>
                      <a:pPr marL="0" marR="0" algn="ctr">
                        <a:lnSpc>
                          <a:spcPct val="100000"/>
                        </a:lnSpc>
                        <a:spcBef>
                          <a:spcPts val="0"/>
                        </a:spcBef>
                        <a:spcAft>
                          <a:spcPts val="0"/>
                        </a:spcAft>
                      </a:pPr>
                      <a:r>
                        <a:rPr lang="en-US" sz="1700" b="1" dirty="0">
                          <a:solidFill>
                            <a:schemeClr val="bg1"/>
                          </a:solidFill>
                          <a:effectLst/>
                          <a:latin typeface="+mn-lt"/>
                          <a:cs typeface="Myanmar Text"/>
                        </a:rPr>
                        <a:t>Core Ideas</a:t>
                      </a:r>
                      <a:endParaRPr lang="en-US" sz="1700" b="1" dirty="0">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dirty="0">
                          <a:latin typeface="+mn-lt"/>
                          <a:cs typeface="Myanmar Text"/>
                        </a:rPr>
                        <a:t>Scientific Investigations Use a Variety of Methods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dirty="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dirty="0">
                          <a:effectLst/>
                          <a:latin typeface="+mn-lt"/>
                          <a:ea typeface="Calibri"/>
                          <a:cs typeface="Myanmar Text"/>
                        </a:rPr>
                        <a:t>HS-LS1-1</a:t>
                      </a:r>
                      <a:endParaRPr lang="en-US" sz="1600" b="0" dirty="0">
                        <a:effectLst/>
                        <a:latin typeface="+mn-lt"/>
                        <a:ea typeface="Calibri" panose="020F0502020204030204" pitchFamily="34" charset="0"/>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dirty="0">
                          <a:effectLst/>
                          <a:latin typeface="+mn-lt"/>
                          <a:cs typeface="Myanmar Text"/>
                        </a:rPr>
                        <a:t>Developing and Using Models</a:t>
                      </a:r>
                      <a:endParaRPr lang="en-US" sz="1600" b="0" dirty="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dirty="0">
                          <a:latin typeface="+mn-lt"/>
                          <a:cs typeface="Myanmar Text"/>
                        </a:rPr>
                        <a:t>System and System Models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dirty="0">
                          <a:effectLst/>
                          <a:latin typeface="+mn-lt"/>
                          <a:ea typeface="Calibri"/>
                          <a:cs typeface="Myanmar Text"/>
                        </a:rPr>
                        <a:t>HS-LS4-3</a:t>
                      </a:r>
                      <a:endParaRPr lang="en-US" sz="1600" b="0" dirty="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dirty="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dirty="0">
                          <a:effectLst/>
                          <a:latin typeface="+mn-lt"/>
                          <a:cs typeface="Myanmar Text"/>
                        </a:rPr>
                        <a:t>Cause and Effect</a:t>
                      </a:r>
                      <a:endParaRPr lang="en-US" sz="1600" b="0" dirty="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dirty="0">
                          <a:latin typeface="+mn-lt"/>
                          <a:cs typeface="Myanmar Text"/>
                        </a:rPr>
                        <a:t>HS-LS4-4</a:t>
                      </a:r>
                      <a:endParaRPr lang="en-US" sz="1600" b="0" dirty="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2FCD45-8CFD-844F-A2C5-CF10527504F8}"/>
              </a:ext>
            </a:extLst>
          </p:cNvPr>
          <p:cNvSpPr txBox="1"/>
          <p:nvPr/>
        </p:nvSpPr>
        <p:spPr>
          <a:xfrm>
            <a:off x="932341" y="1963347"/>
            <a:ext cx="4571631"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effectLst/>
                <a:latin typeface="Aptos"/>
                <a:ea typeface="Aptos" panose="020B0004020202020204" pitchFamily="34" charset="0"/>
                <a:cs typeface="Times New Roman"/>
              </a:rPr>
              <a:t>Mosquitoes spread </a:t>
            </a:r>
            <a:r>
              <a:rPr lang="en-US" sz="1800" b="1" dirty="0">
                <a:solidFill>
                  <a:srgbClr val="D200B9"/>
                </a:solidFill>
                <a:effectLst/>
                <a:latin typeface="Aptos"/>
                <a:ea typeface="Aptos" panose="020B0004020202020204" pitchFamily="34" charset="0"/>
                <a:cs typeface="Times New Roman"/>
              </a:rPr>
              <a:t>Malaria</a:t>
            </a:r>
            <a:r>
              <a:rPr lang="en-US" sz="1800" dirty="0">
                <a:effectLst/>
                <a:latin typeface="Aptos"/>
                <a:ea typeface="Aptos" panose="020B0004020202020204" pitchFamily="34" charset="0"/>
                <a:cs typeface="Times New Roman"/>
              </a:rPr>
              <a:t>, one of the </a:t>
            </a:r>
            <a:r>
              <a:rPr lang="en-US" dirty="0">
                <a:latin typeface="Aptos"/>
                <a:ea typeface="Aptos" panose="020B0004020202020204" pitchFamily="34" charset="0"/>
                <a:cs typeface="Times New Roman"/>
              </a:rPr>
              <a:t>world's</a:t>
            </a:r>
            <a:r>
              <a:rPr lang="en-US" sz="1800" dirty="0">
                <a:effectLst/>
                <a:latin typeface="Aptos"/>
                <a:ea typeface="Aptos" panose="020B0004020202020204" pitchFamily="34" charset="0"/>
                <a:cs typeface="Times New Roman"/>
              </a:rPr>
              <a:t> deadliest diseases.  </a:t>
            </a:r>
          </a:p>
          <a:p>
            <a:endParaRPr lang="en-US" sz="1800" b="1" dirty="0">
              <a:solidFill>
                <a:srgbClr val="D200B9"/>
              </a:solidFill>
              <a:effectLst/>
              <a:latin typeface="Aptos" panose="020B0004020202020204" pitchFamily="34" charset="0"/>
              <a:ea typeface="Aptos" panose="020B0004020202020204" pitchFamily="34" charset="0"/>
              <a:cs typeface="Times New Roman" panose="02020603050405020304" pitchFamily="18" charset="0"/>
            </a:endParaRPr>
          </a:p>
          <a:p>
            <a:r>
              <a:rPr lang="en-US" sz="1800" b="1" dirty="0">
                <a:solidFill>
                  <a:srgbClr val="D200B9"/>
                </a:solidFill>
                <a:effectLst/>
                <a:latin typeface="Aptos"/>
                <a:ea typeface="Aptos" panose="020B0004020202020204" pitchFamily="34" charset="0"/>
                <a:cs typeface="Times New Roman"/>
              </a:rPr>
              <a:t>Insecticides</a:t>
            </a:r>
            <a:r>
              <a:rPr lang="en-US" sz="1800" dirty="0">
                <a:effectLst/>
                <a:latin typeface="Aptos"/>
                <a:ea typeface="Aptos" panose="020B0004020202020204" pitchFamily="34" charset="0"/>
                <a:cs typeface="Times New Roman"/>
              </a:rPr>
              <a:t> can be used to inhibit mosquito </a:t>
            </a:r>
            <a:r>
              <a:rPr lang="en-US" sz="1800" b="1" dirty="0">
                <a:solidFill>
                  <a:srgbClr val="D200B9"/>
                </a:solidFill>
                <a:effectLst/>
                <a:latin typeface="Aptos"/>
                <a:ea typeface="Aptos" panose="020B0004020202020204" pitchFamily="34" charset="0"/>
                <a:cs typeface="Times New Roman"/>
              </a:rPr>
              <a:t>acetylcholinesterase (ACHE) </a:t>
            </a:r>
            <a:r>
              <a:rPr lang="en-US" b="1" dirty="0">
                <a:solidFill>
                  <a:srgbClr val="D200B9"/>
                </a:solidFill>
                <a:latin typeface="Aptos"/>
                <a:ea typeface="Aptos" panose="020B0004020202020204" pitchFamily="34" charset="0"/>
                <a:cs typeface="Times New Roman"/>
              </a:rPr>
              <a:t>enzymes</a:t>
            </a:r>
            <a:r>
              <a:rPr lang="en-US" sz="1800" dirty="0">
                <a:effectLst/>
                <a:latin typeface="Aptos"/>
                <a:ea typeface="Aptos" panose="020B0004020202020204" pitchFamily="34" charset="0"/>
                <a:cs typeface="Times New Roman"/>
              </a:rPr>
              <a:t>, preventing the </a:t>
            </a:r>
            <a:r>
              <a:rPr lang="en-US" dirty="0">
                <a:latin typeface="Aptos"/>
                <a:ea typeface="Aptos" panose="020B0004020202020204" pitchFamily="34" charset="0"/>
                <a:cs typeface="Times New Roman"/>
              </a:rPr>
              <a:t>breakdown</a:t>
            </a:r>
            <a:r>
              <a:rPr lang="en-US" sz="1800" dirty="0">
                <a:effectLst/>
                <a:latin typeface="Aptos"/>
                <a:ea typeface="Aptos" panose="020B0004020202020204" pitchFamily="34" charset="0"/>
                <a:cs typeface="Times New Roman"/>
              </a:rPr>
              <a:t> of </a:t>
            </a:r>
            <a:r>
              <a:rPr lang="en-US" dirty="0">
                <a:latin typeface="Aptos"/>
                <a:ea typeface="Aptos" panose="020B0004020202020204" pitchFamily="34" charset="0"/>
                <a:cs typeface="Times New Roman"/>
              </a:rPr>
              <a:t>the neurotransmitter </a:t>
            </a:r>
            <a:r>
              <a:rPr lang="en-US" b="1" dirty="0">
                <a:solidFill>
                  <a:srgbClr val="D200B9"/>
                </a:solidFill>
                <a:latin typeface="Aptos"/>
                <a:ea typeface="Aptos" panose="020B0004020202020204" pitchFamily="34" charset="0"/>
                <a:cs typeface="Times New Roman"/>
              </a:rPr>
              <a:t>acetylcholine (</a:t>
            </a:r>
            <a:r>
              <a:rPr lang="en-US" sz="1800" b="1" dirty="0">
                <a:solidFill>
                  <a:srgbClr val="D200B9"/>
                </a:solidFill>
                <a:effectLst/>
                <a:latin typeface="Aptos"/>
                <a:ea typeface="Aptos" panose="020B0004020202020204" pitchFamily="34" charset="0"/>
                <a:cs typeface="Times New Roman"/>
              </a:rPr>
              <a:t>ACH)</a:t>
            </a:r>
            <a:r>
              <a:rPr lang="en-US" dirty="0">
                <a:latin typeface="Aptos"/>
                <a:ea typeface="Aptos" panose="020B0004020202020204" pitchFamily="34" charset="0"/>
                <a:cs typeface="Times New Roman"/>
              </a:rPr>
              <a:t>.</a:t>
            </a:r>
          </a:p>
          <a:p>
            <a:endParaRPr lang="en-US" dirty="0">
              <a:latin typeface="Aptos" panose="020B0004020202020204" pitchFamily="34" charset="0"/>
              <a:ea typeface="Aptos" panose="020B0004020202020204" pitchFamily="34" charset="0"/>
              <a:cs typeface="Times New Roman" panose="02020603050405020304" pitchFamily="18" charset="0"/>
            </a:endParaRPr>
          </a:p>
          <a:p>
            <a:r>
              <a:rPr lang="en-US" sz="1800" dirty="0">
                <a:effectLst/>
                <a:latin typeface="Aptos" panose="020B0004020202020204" pitchFamily="34" charset="0"/>
                <a:ea typeface="Aptos" panose="020B0004020202020204" pitchFamily="34" charset="0"/>
                <a:cs typeface="Times New Roman" panose="02020603050405020304" pitchFamily="18" charset="0"/>
              </a:rPr>
              <a:t>This kills the mosquito, lowering the mosquito population, and in turn, lowering malaria transmission.</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Review of the ACHE Enzyme</a:t>
            </a:r>
            <a:endParaRPr lang="en-US" sz="4000" b="1" dirty="0">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50222FEA-5874-4248-D42C-EAC88A0BE260}"/>
              </a:ext>
            </a:extLst>
          </p:cNvPr>
          <p:cNvPicPr>
            <a:picLocks noChangeAspect="1"/>
          </p:cNvPicPr>
          <p:nvPr/>
        </p:nvPicPr>
        <p:blipFill>
          <a:blip r:embed="rId5"/>
          <a:stretch>
            <a:fillRect/>
          </a:stretch>
        </p:blipFill>
        <p:spPr>
          <a:xfrm>
            <a:off x="8057133" y="1206925"/>
            <a:ext cx="2270832" cy="2914558"/>
          </a:xfrm>
          <a:prstGeom prst="rect">
            <a:avLst/>
          </a:prstGeom>
        </p:spPr>
      </p:pic>
      <p:pic>
        <p:nvPicPr>
          <p:cNvPr id="4" name="Picture 3" descr="A grey and blue molecule&#10;&#10;Description automatically generated">
            <a:extLst>
              <a:ext uri="{FF2B5EF4-FFF2-40B4-BE49-F238E27FC236}">
                <a16:creationId xmlns:a16="http://schemas.microsoft.com/office/drawing/2014/main" id="{9C2E6A6B-F069-29C0-158F-7DF7474D59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8180" y="2007725"/>
            <a:ext cx="1228770" cy="948610"/>
          </a:xfrm>
          <a:prstGeom prst="rect">
            <a:avLst/>
          </a:prstGeom>
        </p:spPr>
      </p:pic>
      <p:pic>
        <p:nvPicPr>
          <p:cNvPr id="8" name="Picture 7">
            <a:extLst>
              <a:ext uri="{FF2B5EF4-FFF2-40B4-BE49-F238E27FC236}">
                <a16:creationId xmlns:a16="http://schemas.microsoft.com/office/drawing/2014/main" id="{CF57ABAA-1E1B-D199-FFE0-E89373202518}"/>
              </a:ext>
            </a:extLst>
          </p:cNvPr>
          <p:cNvPicPr>
            <a:picLocks noChangeAspect="1"/>
          </p:cNvPicPr>
          <p:nvPr/>
        </p:nvPicPr>
        <p:blipFill>
          <a:blip r:embed="rId7"/>
          <a:stretch>
            <a:fillRect/>
          </a:stretch>
        </p:blipFill>
        <p:spPr>
          <a:xfrm rot="8695890">
            <a:off x="6759442" y="2321787"/>
            <a:ext cx="907301" cy="492909"/>
          </a:xfrm>
          <a:prstGeom prst="rect">
            <a:avLst/>
          </a:prstGeom>
        </p:spPr>
      </p:pic>
      <p:sp>
        <p:nvSpPr>
          <p:cNvPr id="9" name="Oval 8">
            <a:extLst>
              <a:ext uri="{FF2B5EF4-FFF2-40B4-BE49-F238E27FC236}">
                <a16:creationId xmlns:a16="http://schemas.microsoft.com/office/drawing/2014/main" id="{6F6F4F9F-4FD3-E2DF-D77A-93698F14C759}"/>
              </a:ext>
            </a:extLst>
          </p:cNvPr>
          <p:cNvSpPr/>
          <p:nvPr/>
        </p:nvSpPr>
        <p:spPr>
          <a:xfrm>
            <a:off x="6626650" y="1948036"/>
            <a:ext cx="1216057" cy="1216057"/>
          </a:xfrm>
          <a:prstGeom prst="ellipse">
            <a:avLst/>
          </a:pr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cxnSp>
        <p:nvCxnSpPr>
          <p:cNvPr id="10" name="Straight Connector 9">
            <a:extLst>
              <a:ext uri="{FF2B5EF4-FFF2-40B4-BE49-F238E27FC236}">
                <a16:creationId xmlns:a16="http://schemas.microsoft.com/office/drawing/2014/main" id="{F48822B5-A55E-FD4A-6030-DC8EDCB75BDF}"/>
              </a:ext>
            </a:extLst>
          </p:cNvPr>
          <p:cNvCxnSpPr>
            <a:cxnSpLocks/>
          </p:cNvCxnSpPr>
          <p:nvPr/>
        </p:nvCxnSpPr>
        <p:spPr>
          <a:xfrm>
            <a:off x="6793920" y="2096452"/>
            <a:ext cx="859883" cy="859883"/>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6" descr="A purple and white head with a light bulb inside&#10;&#10;Description automatically generated">
            <a:extLst>
              <a:ext uri="{FF2B5EF4-FFF2-40B4-BE49-F238E27FC236}">
                <a16:creationId xmlns:a16="http://schemas.microsoft.com/office/drawing/2014/main" id="{B653E6D5-0B03-0235-5079-7FD26ECB6E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31295" y="161158"/>
            <a:ext cx="1216768" cy="12070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631C9C4-ED21-EFD9-FDD4-BC22BACE37EB}"/>
              </a:ext>
            </a:extLst>
          </p:cNvPr>
          <p:cNvPicPr>
            <a:picLocks noChangeAspect="1"/>
          </p:cNvPicPr>
          <p:nvPr/>
        </p:nvPicPr>
        <p:blipFill>
          <a:blip r:embed="rId9"/>
          <a:stretch>
            <a:fillRect/>
          </a:stretch>
        </p:blipFill>
        <p:spPr>
          <a:xfrm>
            <a:off x="5692877" y="4378183"/>
            <a:ext cx="6499123" cy="1904739"/>
          </a:xfrm>
          <a:prstGeom prst="rect">
            <a:avLst/>
          </a:prstGeom>
        </p:spPr>
      </p:pic>
    </p:spTree>
    <p:extLst>
      <p:ext uri="{BB962C8B-B14F-4D97-AF65-F5344CB8AC3E}">
        <p14:creationId xmlns:p14="http://schemas.microsoft.com/office/powerpoint/2010/main" val="24964931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D6FE2FD-4DBE-BD41-51C5-B574B31ACF9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E0B061B-0AB1-2260-847E-38A78E0A4CBC}"/>
              </a:ext>
            </a:extLst>
          </p:cNvPr>
          <p:cNvPicPr>
            <a:picLocks noChangeAspect="1"/>
          </p:cNvPicPr>
          <p:nvPr/>
        </p:nvPicPr>
        <p:blipFill>
          <a:blip r:embed="rId5"/>
          <a:stretch>
            <a:fillRect/>
          </a:stretch>
        </p:blipFill>
        <p:spPr>
          <a:xfrm>
            <a:off x="5644909" y="1719494"/>
            <a:ext cx="5697960" cy="4485364"/>
          </a:xfrm>
          <a:prstGeom prst="rect">
            <a:avLst/>
          </a:prstGeom>
        </p:spPr>
      </p:pic>
      <p:sp>
        <p:nvSpPr>
          <p:cNvPr id="2" name="TextBox 1">
            <a:extLst>
              <a:ext uri="{FF2B5EF4-FFF2-40B4-BE49-F238E27FC236}">
                <a16:creationId xmlns:a16="http://schemas.microsoft.com/office/drawing/2014/main" id="{1DAFD506-3929-C62C-DD93-E20374008B2A}"/>
              </a:ext>
            </a:extLst>
          </p:cNvPr>
          <p:cNvSpPr txBox="1"/>
          <p:nvPr/>
        </p:nvSpPr>
        <p:spPr>
          <a:xfrm>
            <a:off x="932342" y="1915847"/>
            <a:ext cx="4530307" cy="21567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sz="1800" b="1" dirty="0">
                <a:effectLst/>
                <a:latin typeface="Aptos" panose="020B0004020202020204" pitchFamily="34" charset="0"/>
                <a:ea typeface="Aptos" panose="020B0004020202020204" pitchFamily="34" charset="0"/>
                <a:cs typeface="Times New Roman" panose="02020603050405020304" pitchFamily="18" charset="0"/>
              </a:rPr>
              <a:t>Explore the </a:t>
            </a:r>
            <a:r>
              <a:rPr lang="en-US" sz="1800" b="1" dirty="0">
                <a:effectLst/>
                <a:ea typeface="Aptos" panose="020B0004020202020204" pitchFamily="34" charset="0"/>
                <a:cs typeface="Times New Roman" panose="02020603050405020304" pitchFamily="18" charset="0"/>
              </a:rPr>
              <a:t>graph</a:t>
            </a:r>
            <a:r>
              <a:rPr lang="en-US" sz="1800" b="1" dirty="0">
                <a:effectLst/>
                <a:latin typeface="Aptos" panose="020B0004020202020204" pitchFamily="34" charset="0"/>
                <a:ea typeface="Aptos" panose="020B0004020202020204" pitchFamily="34" charset="0"/>
                <a:cs typeface="Times New Roman" panose="02020603050405020304" pitchFamily="18" charset="0"/>
              </a:rPr>
              <a:t> to the right and discuss it with your lab partners.</a:t>
            </a:r>
            <a:endParaRPr lang="en-US" b="1"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do you notice?</a:t>
            </a:r>
          </a:p>
          <a:p>
            <a:pPr marL="0" marR="0">
              <a:lnSpc>
                <a:spcPct val="107000"/>
              </a:lnSpc>
            </a:pPr>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do you wonder?</a:t>
            </a:r>
          </a:p>
        </p:txBody>
      </p:sp>
      <p:sp>
        <p:nvSpPr>
          <p:cNvPr id="6" name="Title 1">
            <a:extLst>
              <a:ext uri="{FF2B5EF4-FFF2-40B4-BE49-F238E27FC236}">
                <a16:creationId xmlns:a16="http://schemas.microsoft.com/office/drawing/2014/main" id="{F74A3D60-E486-D5B8-6318-E409ACBECB5F}"/>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The Impact of Insecticides</a:t>
            </a:r>
            <a:endParaRPr lang="en-US" sz="4000" b="1" dirty="0">
              <a:solidFill>
                <a:schemeClr val="bg1"/>
              </a:solidFill>
              <a:latin typeface="+mn-lt"/>
              <a:ea typeface="HGSoeiKakugothicUB"/>
              <a:cs typeface="Myanmar Text"/>
            </a:endParaRPr>
          </a:p>
        </p:txBody>
      </p:sp>
      <p:sp>
        <p:nvSpPr>
          <p:cNvPr id="12" name="Rectangle 11">
            <a:extLst>
              <a:ext uri="{FF2B5EF4-FFF2-40B4-BE49-F238E27FC236}">
                <a16:creationId xmlns:a16="http://schemas.microsoft.com/office/drawing/2014/main" id="{0A9E355F-D3AA-3E20-BDC7-BE80D8B9099C}"/>
              </a:ext>
            </a:extLst>
          </p:cNvPr>
          <p:cNvSpPr/>
          <p:nvPr/>
        </p:nvSpPr>
        <p:spPr>
          <a:xfrm>
            <a:off x="6374674" y="4598126"/>
            <a:ext cx="5267816" cy="548640"/>
          </a:xfrm>
          <a:prstGeom prst="rect">
            <a:avLst/>
          </a:prstGeom>
          <a:solidFill>
            <a:srgbClr val="FEF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con&#10;&#10;Description automatically generated">
            <a:extLst>
              <a:ext uri="{FF2B5EF4-FFF2-40B4-BE49-F238E27FC236}">
                <a16:creationId xmlns:a16="http://schemas.microsoft.com/office/drawing/2014/main" id="{2A3BA4C8-2850-C186-5F08-1B499B37CB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Tree>
    <p:extLst>
      <p:ext uri="{BB962C8B-B14F-4D97-AF65-F5344CB8AC3E}">
        <p14:creationId xmlns:p14="http://schemas.microsoft.com/office/powerpoint/2010/main" val="59862151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555C83B-BC89-898D-89F4-0B5F9911BDB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21BA5AE-B60E-51F5-ACA6-722263F6CF42}"/>
              </a:ext>
            </a:extLst>
          </p:cNvPr>
          <p:cNvPicPr>
            <a:picLocks noChangeAspect="1"/>
          </p:cNvPicPr>
          <p:nvPr/>
        </p:nvPicPr>
        <p:blipFill>
          <a:blip r:embed="rId5"/>
          <a:stretch>
            <a:fillRect/>
          </a:stretch>
        </p:blipFill>
        <p:spPr>
          <a:xfrm>
            <a:off x="5644909" y="1719494"/>
            <a:ext cx="5697960" cy="4485364"/>
          </a:xfrm>
          <a:prstGeom prst="rect">
            <a:avLst/>
          </a:prstGeom>
        </p:spPr>
      </p:pic>
      <p:sp>
        <p:nvSpPr>
          <p:cNvPr id="2" name="TextBox 1">
            <a:extLst>
              <a:ext uri="{FF2B5EF4-FFF2-40B4-BE49-F238E27FC236}">
                <a16:creationId xmlns:a16="http://schemas.microsoft.com/office/drawing/2014/main" id="{149C593A-B0AD-D8F5-1DBD-99E8D838A9AC}"/>
              </a:ext>
            </a:extLst>
          </p:cNvPr>
          <p:cNvSpPr txBox="1"/>
          <p:nvPr/>
        </p:nvSpPr>
        <p:spPr>
          <a:xfrm>
            <a:off x="932342" y="1915847"/>
            <a:ext cx="4530307" cy="33421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dirty="0">
                <a:latin typeface="Aptos" panose="020B0004020202020204" pitchFamily="34" charset="0"/>
                <a:ea typeface="Aptos" panose="020B0004020202020204" pitchFamily="34" charset="0"/>
                <a:cs typeface="Times New Roman" panose="02020603050405020304" pitchFamily="18" charset="0"/>
              </a:rPr>
              <a:t>This graph</a:t>
            </a:r>
            <a:r>
              <a:rPr lang="en-US" sz="1800" dirty="0">
                <a:effectLst/>
                <a:latin typeface="Aptos" panose="020B0004020202020204" pitchFamily="34" charset="0"/>
                <a:ea typeface="Aptos" panose="020B0004020202020204" pitchFamily="34" charset="0"/>
                <a:cs typeface="Times New Roman" panose="02020603050405020304" pitchFamily="18" charset="0"/>
              </a:rPr>
              <a:t> represents a mosquito population that has been exposed to the insecticide.</a:t>
            </a:r>
            <a:br>
              <a:rPr lang="en-US" sz="1800" dirty="0">
                <a:effectLst/>
                <a:latin typeface="Aptos" panose="020B0004020202020204" pitchFamily="34" charset="0"/>
                <a:ea typeface="Aptos" panose="020B0004020202020204" pitchFamily="34" charset="0"/>
                <a:cs typeface="Times New Roman" panose="02020603050405020304" pitchFamily="18" charset="0"/>
              </a:rPr>
            </a:br>
            <a:br>
              <a:rPr lang="en-US" sz="1800" dirty="0">
                <a:effectLst/>
                <a:latin typeface="Aptos" panose="020B0004020202020204" pitchFamily="34" charset="0"/>
                <a:ea typeface="Aptos" panose="020B0004020202020204" pitchFamily="34" charset="0"/>
                <a:cs typeface="Times New Roman" panose="02020603050405020304" pitchFamily="18" charset="0"/>
              </a:rPr>
            </a:br>
            <a:r>
              <a:rPr lang="en-US" sz="1800" dirty="0">
                <a:effectLst/>
                <a:latin typeface="Aptos" panose="020B0004020202020204" pitchFamily="34" charset="0"/>
                <a:ea typeface="Aptos" panose="020B0004020202020204" pitchFamily="34" charset="0"/>
                <a:cs typeface="Times New Roman" panose="02020603050405020304" pitchFamily="18" charset="0"/>
              </a:rPr>
              <a:t>The percentage of the population that was </a:t>
            </a:r>
            <a:r>
              <a:rPr lang="en-US" sz="1800" b="1"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susceptible </a:t>
            </a:r>
            <a:r>
              <a:rPr lang="en-US" sz="1800" dirty="0">
                <a:effectLst/>
                <a:latin typeface="Aptos" panose="020B0004020202020204" pitchFamily="34" charset="0"/>
                <a:ea typeface="Aptos" panose="020B0004020202020204" pitchFamily="34" charset="0"/>
                <a:cs typeface="Times New Roman" panose="02020603050405020304" pitchFamily="18" charset="0"/>
              </a:rPr>
              <a:t>to the insecticide (died) is shown in </a:t>
            </a:r>
            <a:r>
              <a:rPr lang="en-US" sz="1800" b="1"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red </a:t>
            </a:r>
            <a:r>
              <a:rPr lang="en-US" sz="1800" dirty="0">
                <a:effectLst/>
                <a:latin typeface="Aptos" panose="020B0004020202020204" pitchFamily="34" charset="0"/>
                <a:ea typeface="Aptos" panose="020B0004020202020204" pitchFamily="34" charset="0"/>
                <a:cs typeface="Times New Roman" panose="02020603050405020304" pitchFamily="18" charset="0"/>
              </a:rPr>
              <a:t>and the percent that is </a:t>
            </a: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resistant</a:t>
            </a:r>
            <a:r>
              <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rPr>
              <a:t> </a:t>
            </a:r>
            <a:r>
              <a:rPr lang="en-US" dirty="0">
                <a:latin typeface="Aptos" panose="020B0004020202020204" pitchFamily="34" charset="0"/>
                <a:ea typeface="Aptos" panose="020B0004020202020204" pitchFamily="34" charset="0"/>
                <a:cs typeface="Times New Roman" panose="02020603050405020304" pitchFamily="18" charset="0"/>
              </a:rPr>
              <a:t>to the insecticide (survived) is shown in </a:t>
            </a:r>
            <a:r>
              <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rPr>
              <a:t>green.</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61F4EC19-D59D-8B72-A5B2-50A2303D8AE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The Impact of Insecticides</a:t>
            </a:r>
            <a:endParaRPr lang="en-US" sz="4000" b="1" dirty="0">
              <a:solidFill>
                <a:schemeClr val="bg1"/>
              </a:solidFill>
              <a:latin typeface="+mn-lt"/>
              <a:ea typeface="HGSoeiKakugothicUB"/>
              <a:cs typeface="Myanmar Text"/>
            </a:endParaRPr>
          </a:p>
        </p:txBody>
      </p:sp>
      <p:sp>
        <p:nvSpPr>
          <p:cNvPr id="12" name="Rectangle 11">
            <a:extLst>
              <a:ext uri="{FF2B5EF4-FFF2-40B4-BE49-F238E27FC236}">
                <a16:creationId xmlns:a16="http://schemas.microsoft.com/office/drawing/2014/main" id="{E3603D33-158E-0CFB-359A-73F491A8B87C}"/>
              </a:ext>
            </a:extLst>
          </p:cNvPr>
          <p:cNvSpPr/>
          <p:nvPr/>
        </p:nvSpPr>
        <p:spPr>
          <a:xfrm>
            <a:off x="6374674" y="4598126"/>
            <a:ext cx="5267816" cy="548640"/>
          </a:xfrm>
          <a:prstGeom prst="rect">
            <a:avLst/>
          </a:prstGeom>
          <a:solidFill>
            <a:srgbClr val="FEF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con&#10;&#10;Description automatically generated">
            <a:extLst>
              <a:ext uri="{FF2B5EF4-FFF2-40B4-BE49-F238E27FC236}">
                <a16:creationId xmlns:a16="http://schemas.microsoft.com/office/drawing/2014/main" id="{223DA4E8-FAA0-118B-68F6-3FFB8B1A94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Tree>
    <p:extLst>
      <p:ext uri="{BB962C8B-B14F-4D97-AF65-F5344CB8AC3E}">
        <p14:creationId xmlns:p14="http://schemas.microsoft.com/office/powerpoint/2010/main" val="155946363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9B942D7-BF16-8DD6-CE0C-94B868992E0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322B0FC-101E-3087-383A-6E060E008E80}"/>
              </a:ext>
            </a:extLst>
          </p:cNvPr>
          <p:cNvPicPr>
            <a:picLocks noChangeAspect="1"/>
          </p:cNvPicPr>
          <p:nvPr/>
        </p:nvPicPr>
        <p:blipFill>
          <a:blip r:embed="rId5"/>
          <a:stretch>
            <a:fillRect/>
          </a:stretch>
        </p:blipFill>
        <p:spPr>
          <a:xfrm>
            <a:off x="5644909" y="1719494"/>
            <a:ext cx="5697960" cy="4485364"/>
          </a:xfrm>
          <a:prstGeom prst="rect">
            <a:avLst/>
          </a:prstGeom>
        </p:spPr>
      </p:pic>
      <p:sp>
        <p:nvSpPr>
          <p:cNvPr id="6" name="Title 1">
            <a:extLst>
              <a:ext uri="{FF2B5EF4-FFF2-40B4-BE49-F238E27FC236}">
                <a16:creationId xmlns:a16="http://schemas.microsoft.com/office/drawing/2014/main" id="{9EBC3621-FF9C-68F1-6491-9A5F49131BE1}"/>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The Impact of Insecticides</a:t>
            </a:r>
            <a:endParaRPr lang="en-US" sz="4000" b="1" dirty="0">
              <a:solidFill>
                <a:schemeClr val="bg1"/>
              </a:solidFill>
              <a:latin typeface="+mn-lt"/>
              <a:ea typeface="HGSoeiKakugothicUB"/>
              <a:cs typeface="Myanmar Text"/>
            </a:endParaRPr>
          </a:p>
        </p:txBody>
      </p:sp>
      <p:sp>
        <p:nvSpPr>
          <p:cNvPr id="12" name="Rectangle 11">
            <a:extLst>
              <a:ext uri="{FF2B5EF4-FFF2-40B4-BE49-F238E27FC236}">
                <a16:creationId xmlns:a16="http://schemas.microsoft.com/office/drawing/2014/main" id="{4AEA77D1-0CFC-780E-6E42-DE693B826F6C}"/>
              </a:ext>
            </a:extLst>
          </p:cNvPr>
          <p:cNvSpPr/>
          <p:nvPr/>
        </p:nvSpPr>
        <p:spPr>
          <a:xfrm>
            <a:off x="6374674" y="4598126"/>
            <a:ext cx="5267816" cy="548640"/>
          </a:xfrm>
          <a:prstGeom prst="rect">
            <a:avLst/>
          </a:prstGeom>
          <a:solidFill>
            <a:srgbClr val="FEF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ey and blue molecule&#10;&#10;Description automatically generated">
            <a:extLst>
              <a:ext uri="{FF2B5EF4-FFF2-40B4-BE49-F238E27FC236}">
                <a16:creationId xmlns:a16="http://schemas.microsoft.com/office/drawing/2014/main" id="{80FB1CB3-0F72-15FD-F66E-8732F584DB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015463">
            <a:off x="3640905" y="2034822"/>
            <a:ext cx="2081642" cy="1607027"/>
          </a:xfrm>
          <a:prstGeom prst="rect">
            <a:avLst/>
          </a:prstGeom>
        </p:spPr>
      </p:pic>
      <p:sp>
        <p:nvSpPr>
          <p:cNvPr id="5" name="TextBox 4">
            <a:extLst>
              <a:ext uri="{FF2B5EF4-FFF2-40B4-BE49-F238E27FC236}">
                <a16:creationId xmlns:a16="http://schemas.microsoft.com/office/drawing/2014/main" id="{48C8047E-BD56-4ADF-EFAD-BC8E2CA797F4}"/>
              </a:ext>
            </a:extLst>
          </p:cNvPr>
          <p:cNvSpPr txBox="1"/>
          <p:nvPr/>
        </p:nvSpPr>
        <p:spPr>
          <a:xfrm>
            <a:off x="950138" y="4729067"/>
            <a:ext cx="4465217" cy="1267655"/>
          </a:xfrm>
          <a:custGeom>
            <a:avLst/>
            <a:gdLst>
              <a:gd name="connsiteX0" fmla="*/ 0 w 4226680"/>
              <a:gd name="connsiteY0" fmla="*/ 0 h 3045834"/>
              <a:gd name="connsiteX1" fmla="*/ 4226680 w 4226680"/>
              <a:gd name="connsiteY1" fmla="*/ 0 h 3045834"/>
              <a:gd name="connsiteX2" fmla="*/ 4226680 w 4226680"/>
              <a:gd name="connsiteY2" fmla="*/ 3045834 h 3045834"/>
              <a:gd name="connsiteX3" fmla="*/ 0 w 4226680"/>
              <a:gd name="connsiteY3" fmla="*/ 3045834 h 3045834"/>
              <a:gd name="connsiteX4" fmla="*/ 0 w 4226680"/>
              <a:gd name="connsiteY4" fmla="*/ 0 h 3045834"/>
              <a:gd name="connsiteX0" fmla="*/ 0 w 4226680"/>
              <a:gd name="connsiteY0" fmla="*/ 22578 h 3068412"/>
              <a:gd name="connsiteX1" fmla="*/ 2804280 w 4226680"/>
              <a:gd name="connsiteY1" fmla="*/ 0 h 3068412"/>
              <a:gd name="connsiteX2" fmla="*/ 4226680 w 4226680"/>
              <a:gd name="connsiteY2" fmla="*/ 3068412 h 3068412"/>
              <a:gd name="connsiteX3" fmla="*/ 0 w 4226680"/>
              <a:gd name="connsiteY3" fmla="*/ 3068412 h 3068412"/>
              <a:gd name="connsiteX4" fmla="*/ 0 w 4226680"/>
              <a:gd name="connsiteY4" fmla="*/ 22578 h 3068412"/>
              <a:gd name="connsiteX0" fmla="*/ 0 w 4226680"/>
              <a:gd name="connsiteY0" fmla="*/ 22578 h 3068412"/>
              <a:gd name="connsiteX1" fmla="*/ 2804280 w 4226680"/>
              <a:gd name="connsiteY1" fmla="*/ 0 h 3068412"/>
              <a:gd name="connsiteX2" fmla="*/ 4226680 w 4226680"/>
              <a:gd name="connsiteY2" fmla="*/ 3068412 h 3068412"/>
              <a:gd name="connsiteX3" fmla="*/ 0 w 4226680"/>
              <a:gd name="connsiteY3" fmla="*/ 3068412 h 3068412"/>
              <a:gd name="connsiteX4" fmla="*/ 0 w 4226680"/>
              <a:gd name="connsiteY4" fmla="*/ 22578 h 3068412"/>
              <a:gd name="connsiteX0" fmla="*/ 0 w 4453040"/>
              <a:gd name="connsiteY0" fmla="*/ 22578 h 3068412"/>
              <a:gd name="connsiteX1" fmla="*/ 2804280 w 4453040"/>
              <a:gd name="connsiteY1" fmla="*/ 0 h 3068412"/>
              <a:gd name="connsiteX2" fmla="*/ 3782396 w 4453040"/>
              <a:gd name="connsiteY2" fmla="*/ 1446843 h 3068412"/>
              <a:gd name="connsiteX3" fmla="*/ 4226680 w 4453040"/>
              <a:gd name="connsiteY3" fmla="*/ 3068412 h 3068412"/>
              <a:gd name="connsiteX4" fmla="*/ 0 w 4453040"/>
              <a:gd name="connsiteY4" fmla="*/ 3068412 h 3068412"/>
              <a:gd name="connsiteX5" fmla="*/ 0 w 4453040"/>
              <a:gd name="connsiteY5" fmla="*/ 22578 h 3068412"/>
              <a:gd name="connsiteX0" fmla="*/ 0 w 4315305"/>
              <a:gd name="connsiteY0" fmla="*/ 22578 h 3068412"/>
              <a:gd name="connsiteX1" fmla="*/ 2804280 w 4315305"/>
              <a:gd name="connsiteY1" fmla="*/ 0 h 3068412"/>
              <a:gd name="connsiteX2" fmla="*/ 1772974 w 4315305"/>
              <a:gd name="connsiteY2" fmla="*/ 1266221 h 3068412"/>
              <a:gd name="connsiteX3" fmla="*/ 4226680 w 4315305"/>
              <a:gd name="connsiteY3" fmla="*/ 3068412 h 3068412"/>
              <a:gd name="connsiteX4" fmla="*/ 0 w 4315305"/>
              <a:gd name="connsiteY4" fmla="*/ 3068412 h 3068412"/>
              <a:gd name="connsiteX5" fmla="*/ 0 w 4315305"/>
              <a:gd name="connsiteY5" fmla="*/ 22578 h 3068412"/>
              <a:gd name="connsiteX0" fmla="*/ 0 w 4465217"/>
              <a:gd name="connsiteY0" fmla="*/ 22578 h 3068412"/>
              <a:gd name="connsiteX1" fmla="*/ 2804280 w 4465217"/>
              <a:gd name="connsiteY1" fmla="*/ 0 h 3068412"/>
              <a:gd name="connsiteX2" fmla="*/ 3850130 w 4465217"/>
              <a:gd name="connsiteY2" fmla="*/ 1209776 h 3068412"/>
              <a:gd name="connsiteX3" fmla="*/ 4226680 w 4465217"/>
              <a:gd name="connsiteY3" fmla="*/ 3068412 h 3068412"/>
              <a:gd name="connsiteX4" fmla="*/ 0 w 4465217"/>
              <a:gd name="connsiteY4" fmla="*/ 3068412 h 3068412"/>
              <a:gd name="connsiteX5" fmla="*/ 0 w 4465217"/>
              <a:gd name="connsiteY5" fmla="*/ 22578 h 3068412"/>
              <a:gd name="connsiteX0" fmla="*/ 0 w 4465217"/>
              <a:gd name="connsiteY0" fmla="*/ 33867 h 3079701"/>
              <a:gd name="connsiteX1" fmla="*/ 2397880 w 4465217"/>
              <a:gd name="connsiteY1" fmla="*/ 0 h 3079701"/>
              <a:gd name="connsiteX2" fmla="*/ 3850130 w 4465217"/>
              <a:gd name="connsiteY2" fmla="*/ 1221065 h 3079701"/>
              <a:gd name="connsiteX3" fmla="*/ 4226680 w 4465217"/>
              <a:gd name="connsiteY3" fmla="*/ 3079701 h 3079701"/>
              <a:gd name="connsiteX4" fmla="*/ 0 w 4465217"/>
              <a:gd name="connsiteY4" fmla="*/ 3079701 h 3079701"/>
              <a:gd name="connsiteX5" fmla="*/ 0 w 4465217"/>
              <a:gd name="connsiteY5" fmla="*/ 33867 h 3079701"/>
              <a:gd name="connsiteX0" fmla="*/ 0 w 4465217"/>
              <a:gd name="connsiteY0" fmla="*/ 33867 h 3079701"/>
              <a:gd name="connsiteX1" fmla="*/ 2397880 w 4465217"/>
              <a:gd name="connsiteY1" fmla="*/ 0 h 3079701"/>
              <a:gd name="connsiteX2" fmla="*/ 3850130 w 4465217"/>
              <a:gd name="connsiteY2" fmla="*/ 1221065 h 3079701"/>
              <a:gd name="connsiteX3" fmla="*/ 4226680 w 4465217"/>
              <a:gd name="connsiteY3" fmla="*/ 3079701 h 3079701"/>
              <a:gd name="connsiteX4" fmla="*/ 0 w 4465217"/>
              <a:gd name="connsiteY4" fmla="*/ 3079701 h 3079701"/>
              <a:gd name="connsiteX5" fmla="*/ 0 w 4465217"/>
              <a:gd name="connsiteY5" fmla="*/ 33867 h 307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5217" h="3079701">
                <a:moveTo>
                  <a:pt x="0" y="33867"/>
                </a:moveTo>
                <a:lnTo>
                  <a:pt x="2397880" y="0"/>
                </a:lnTo>
                <a:cubicBezTo>
                  <a:pt x="2635050" y="256193"/>
                  <a:pt x="3613063" y="709663"/>
                  <a:pt x="3850130" y="1221065"/>
                </a:cubicBezTo>
                <a:cubicBezTo>
                  <a:pt x="4087197" y="1732467"/>
                  <a:pt x="4847672" y="2794388"/>
                  <a:pt x="4226680" y="3079701"/>
                </a:cubicBezTo>
                <a:lnTo>
                  <a:pt x="0" y="3079701"/>
                </a:lnTo>
                <a:lnTo>
                  <a:pt x="0" y="33867"/>
                </a:lnTo>
                <a:close/>
              </a:path>
            </a:pathLst>
          </a:custGeom>
          <a:noFill/>
        </p:spPr>
        <p:txBody>
          <a:bodyPr wrap="square">
            <a:spAutoFit/>
          </a:bodyPr>
          <a:lstStyle/>
          <a:p>
            <a:pPr marL="0" marR="0">
              <a:lnSpc>
                <a:spcPct val="107000"/>
              </a:lnSpc>
            </a:pPr>
            <a:r>
              <a:rPr lang="en-US" b="1" dirty="0">
                <a:latin typeface="Aptos" panose="020B0004020202020204" pitchFamily="34" charset="0"/>
                <a:ea typeface="Aptos" panose="020B0004020202020204" pitchFamily="34" charset="0"/>
                <a:cs typeface="Times New Roman" panose="02020603050405020304" pitchFamily="18" charset="0"/>
              </a:rPr>
              <a:t>In your lab notebook, predict:</a:t>
            </a:r>
          </a:p>
          <a:p>
            <a:pPr marL="0" marR="0">
              <a:lnSpc>
                <a:spcPct val="107000"/>
              </a:lnSpc>
            </a:pPr>
            <a:r>
              <a:rPr lang="en-US" b="1" dirty="0">
                <a:latin typeface="Aptos" panose="020B0004020202020204" pitchFamily="34" charset="0"/>
                <a:ea typeface="Aptos" panose="020B0004020202020204" pitchFamily="34" charset="0"/>
                <a:cs typeface="Times New Roman" panose="02020603050405020304" pitchFamily="18" charset="0"/>
              </a:rPr>
              <a:t> </a:t>
            </a:r>
            <a:endParaRPr lang="en-US" sz="800" b="1"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rPr>
              <a:t>What will happen with continued use of this insecticide?</a:t>
            </a:r>
          </a:p>
        </p:txBody>
      </p:sp>
      <p:pic>
        <p:nvPicPr>
          <p:cNvPr id="2" name="Picture 5" descr="A purple pencil in a white circle&#10;&#10;Description automatically generated">
            <a:extLst>
              <a:ext uri="{FF2B5EF4-FFF2-40B4-BE49-F238E27FC236}">
                <a16:creationId xmlns:a16="http://schemas.microsoft.com/office/drawing/2014/main" id="{DDE80F68-CA9A-E765-7643-19562CB2CC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38199" y="239158"/>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7E42131-8297-BE7A-B805-82E43C4C80CC}"/>
              </a:ext>
            </a:extLst>
          </p:cNvPr>
          <p:cNvSpPr txBox="1"/>
          <p:nvPr/>
        </p:nvSpPr>
        <p:spPr>
          <a:xfrm>
            <a:off x="932342" y="1915847"/>
            <a:ext cx="2961232" cy="2453107"/>
          </a:xfrm>
          <a:prstGeom prst="rect">
            <a:avLst/>
          </a:prstGeom>
          <a:noFill/>
        </p:spPr>
        <p:txBody>
          <a:bodyPr wrap="square">
            <a:spAutoFit/>
          </a:bodyPr>
          <a:lstStyle/>
          <a:p>
            <a:pPr marL="0" marR="0">
              <a:lnSpc>
                <a:spcPct val="107000"/>
              </a:lnSpc>
            </a:pPr>
            <a:r>
              <a:rPr lang="en-US" dirty="0">
                <a:latin typeface="Aptos" panose="020B0004020202020204" pitchFamily="34" charset="0"/>
                <a:ea typeface="Aptos" panose="020B0004020202020204" pitchFamily="34" charset="0"/>
                <a:cs typeface="Times New Roman" panose="02020603050405020304" pitchFamily="18" charset="0"/>
              </a:rPr>
              <a:t>A successful insecticide will kill the </a:t>
            </a:r>
            <a:r>
              <a:rPr lang="en-US" b="1" dirty="0">
                <a:latin typeface="Aptos" panose="020B0004020202020204" pitchFamily="34" charset="0"/>
                <a:ea typeface="Aptos" panose="020B0004020202020204" pitchFamily="34" charset="0"/>
                <a:cs typeface="Times New Roman" panose="02020603050405020304" pitchFamily="18" charset="0"/>
              </a:rPr>
              <a:t>vast majority </a:t>
            </a:r>
            <a:r>
              <a:rPr lang="en-US" dirty="0">
                <a:latin typeface="Aptos" panose="020B0004020202020204" pitchFamily="34" charset="0"/>
                <a:ea typeface="Aptos" panose="020B0004020202020204" pitchFamily="34" charset="0"/>
                <a:cs typeface="Times New Roman" panose="02020603050405020304" pitchFamily="18" charset="0"/>
              </a:rPr>
              <a:t>of a mosquito population.</a:t>
            </a:r>
          </a:p>
          <a:p>
            <a:pPr marL="0" marR="0">
              <a:lnSpc>
                <a:spcPct val="107000"/>
              </a:lnSpc>
            </a:pPr>
            <a:endParaRPr lang="en-US"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pPr>
            <a:r>
              <a:rPr lang="en-US" dirty="0">
                <a:latin typeface="Aptos" panose="020B0004020202020204" pitchFamily="34" charset="0"/>
                <a:ea typeface="Aptos" panose="020B0004020202020204" pitchFamily="34" charset="0"/>
                <a:cs typeface="Times New Roman" panose="02020603050405020304" pitchFamily="18" charset="0"/>
              </a:rPr>
              <a:t>But it doesn't appear to kill 100% of them.  </a:t>
            </a:r>
            <a:r>
              <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rPr>
              <a:t>A small percentage survives</a:t>
            </a:r>
            <a:r>
              <a:rPr lang="en-US" dirty="0">
                <a:latin typeface="Aptos" panose="020B0004020202020204" pitchFamily="34" charset="0"/>
                <a:ea typeface="Aptos" panose="020B0004020202020204" pitchFamily="34" charset="0"/>
                <a:cs typeface="Times New Roman" panose="02020603050405020304" pitchFamily="18" charset="0"/>
              </a:rPr>
              <a:t>.</a:t>
            </a:r>
            <a:endPar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dirty="0">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994497729"/>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7E015AC7F908545A276CD28A7489092" ma:contentTypeVersion="4" ma:contentTypeDescription="Create a new document." ma:contentTypeScope="" ma:versionID="dc17f9b21e872e5f176c3fb23510d158">
  <xsd:schema xmlns:xsd="http://www.w3.org/2001/XMLSchema" xmlns:xs="http://www.w3.org/2001/XMLSchema" xmlns:p="http://schemas.microsoft.com/office/2006/metadata/properties" xmlns:ns2="518c6e60-9e9f-499b-82bc-eb599a2af438" targetNamespace="http://schemas.microsoft.com/office/2006/metadata/properties" ma:root="true" ma:fieldsID="351f13f98a607d42bab48b103986ae3b" ns2:_="">
    <xsd:import namespace="518c6e60-9e9f-499b-82bc-eb599a2af43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8c6e60-9e9f-499b-82bc-eb599a2af4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2.xml><?xml version="1.0" encoding="utf-8"?>
<ds:datastoreItem xmlns:ds="http://schemas.openxmlformats.org/officeDocument/2006/customXml" ds:itemID="{EC156103-A01A-4A2D-B7C0-DD22F955C052}">
  <ds:schemaRefs>
    <ds:schemaRef ds:uri="http://purl.org/dc/dcmitype/"/>
    <ds:schemaRef ds:uri="http://schemas.microsoft.com/office/2006/documentManagement/types"/>
    <ds:schemaRef ds:uri="http://schemas.microsoft.com/office/2006/metadata/properties"/>
    <ds:schemaRef ds:uri="http://purl.org/dc/elements/1.1/"/>
    <ds:schemaRef ds:uri="http://www.w3.org/XML/1998/namespace"/>
    <ds:schemaRef ds:uri="http://schemas.microsoft.com/office/infopath/2007/PartnerControls"/>
    <ds:schemaRef ds:uri="http://schemas.openxmlformats.org/package/2006/metadata/core-properties"/>
    <ds:schemaRef ds:uri="518c6e60-9e9f-499b-82bc-eb599a2af438"/>
    <ds:schemaRef ds:uri="http://purl.org/dc/terms/"/>
  </ds:schemaRefs>
</ds:datastoreItem>
</file>

<file path=customXml/itemProps3.xml><?xml version="1.0" encoding="utf-8"?>
<ds:datastoreItem xmlns:ds="http://schemas.openxmlformats.org/officeDocument/2006/customXml" ds:itemID="{DEC7C68D-3CD9-4C20-9175-85459AC8CC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8c6e60-9e9f-499b-82bc-eb599a2af4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4594</TotalTime>
  <Words>1773</Words>
  <Application>Microsoft Office PowerPoint</Application>
  <PresentationFormat>Widescreen</PresentationFormat>
  <Paragraphs>259</Paragraphs>
  <Slides>25</Slides>
  <Notes>22</Notes>
  <HiddenSlides>5</HiddenSlides>
  <MMClips>0</MMClips>
  <ScaleCrop>false</ScaleCrop>
  <HeadingPairs>
    <vt:vector size="4" baseType="variant">
      <vt:variant>
        <vt:lpstr>Theme</vt:lpstr>
      </vt:variant>
      <vt:variant>
        <vt:i4>4</vt:i4>
      </vt:variant>
      <vt:variant>
        <vt:lpstr>Slide Titles</vt:lpstr>
      </vt:variant>
      <vt:variant>
        <vt:i4>25</vt:i4>
      </vt:variant>
    </vt:vector>
  </HeadingPairs>
  <TitlesOfParts>
    <vt:vector size="29"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lastModifiedBy>Mark Hoelzer</cp:lastModifiedBy>
  <cp:revision>341</cp:revision>
  <dcterms:created xsi:type="dcterms:W3CDTF">2023-03-12T04:10:58Z</dcterms:created>
  <dcterms:modified xsi:type="dcterms:W3CDTF">2025-02-11T16:32:52Z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0x010100F7E015AC7F908545A276CD28A7489092</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