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tags/tag34.xml" ContentType="application/vnd.openxmlformats-officedocument.presentationml.tags+xml"/>
  <Override PartName="/ppt/notesSlides/notesSlide9.xml" ContentType="application/vnd.openxmlformats-officedocument.presentationml.notesSlide+xml"/>
  <Override PartName="/ppt/theme/themeOverride5.xml" ContentType="application/vnd.openxmlformats-officedocument.themeOverr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theme/themeOverride7.xml" ContentType="application/vnd.openxmlformats-officedocument.themeOverride+xml"/>
  <Override PartName="/ppt/notesSlides/notesSlide12.xml" ContentType="application/vnd.openxmlformats-officedocument.presentationml.notesSlide+xml"/>
  <Override PartName="/ppt/theme/themeOverride8.xml" ContentType="application/vnd.openxmlformats-officedocument.themeOverride+xml"/>
  <Override PartName="/ppt/notesSlides/notesSlide13.xml" ContentType="application/vnd.openxmlformats-officedocument.presentationml.notesSlide+xml"/>
  <Override PartName="/ppt/tags/tag35.xml" ContentType="application/vnd.openxmlformats-officedocument.presentationml.tags+xml"/>
  <Override PartName="/ppt/notesSlides/notesSlide14.xml" ContentType="application/vnd.openxmlformats-officedocument.presentationml.notesSlide+xml"/>
  <Override PartName="/ppt/theme/themeOverride9.xml" ContentType="application/vnd.openxmlformats-officedocument.themeOverride+xml"/>
  <Override PartName="/ppt/notesSlides/notesSlide15.xml" ContentType="application/vnd.openxmlformats-officedocument.presentationml.notesSlide+xml"/>
  <Override PartName="/ppt/theme/themeOverride10.xml" ContentType="application/vnd.openxmlformats-officedocument.themeOverride+xml"/>
  <Override PartName="/ppt/notesSlides/notesSlide16.xml" ContentType="application/vnd.openxmlformats-officedocument.presentationml.notesSlide+xml"/>
  <Override PartName="/ppt/theme/themeOverride11.xml" ContentType="application/vnd.openxmlformats-officedocument.themeOverride+xml"/>
  <Override PartName="/ppt/notesSlides/notesSlide17.xml" ContentType="application/vnd.openxmlformats-officedocument.presentationml.notesSlide+xml"/>
  <Override PartName="/ppt/theme/themeOverride12.xml" ContentType="application/vnd.openxmlformats-officedocument.themeOverride+xml"/>
  <Override PartName="/ppt/notesSlides/notesSlide18.xml" ContentType="application/vnd.openxmlformats-officedocument.presentationml.notesSlide+xml"/>
  <Override PartName="/ppt/theme/themeOverride13.xml" ContentType="application/vnd.openxmlformats-officedocument.themeOverride+xml"/>
  <Override PartName="/ppt/notesSlides/notesSlide19.xml" ContentType="application/vnd.openxmlformats-officedocument.presentationml.notesSlide+xml"/>
  <Override PartName="/ppt/theme/themeOverride14.xml" ContentType="application/vnd.openxmlformats-officedocument.themeOverride+xml"/>
  <Override PartName="/ppt/notesSlides/notesSlide20.xml" ContentType="application/vnd.openxmlformats-officedocument.presentationml.notesSlide+xml"/>
  <Override PartName="/ppt/theme/themeOverride15.xml" ContentType="application/vnd.openxmlformats-officedocument.themeOverride+xml"/>
  <Override PartName="/ppt/notesSlides/notesSlide21.xml" ContentType="application/vnd.openxmlformats-officedocument.presentationml.notesSlide+xml"/>
  <Override PartName="/ppt/theme/themeOverride16.xml" ContentType="application/vnd.openxmlformats-officedocument.themeOverride+xml"/>
  <Override PartName="/ppt/notesSlides/notesSlide22.xml" ContentType="application/vnd.openxmlformats-officedocument.presentationml.notesSlide+xml"/>
  <Override PartName="/ppt/theme/themeOverride17.xml" ContentType="application/vnd.openxmlformats-officedocument.themeOverride+xml"/>
  <Override PartName="/ppt/notesSlides/notesSlide23.xml" ContentType="application/vnd.openxmlformats-officedocument.presentationml.notesSlide+xml"/>
  <Override PartName="/ppt/theme/themeOverride18.xml" ContentType="application/vnd.openxmlformats-officedocument.themeOverride+xml"/>
  <Override PartName="/ppt/notesSlides/notesSlide24.xml" ContentType="application/vnd.openxmlformats-officedocument.presentationml.notesSlide+xml"/>
  <Override PartName="/ppt/theme/themeOverride19.xml" ContentType="application/vnd.openxmlformats-officedocument.themeOverride+xml"/>
  <Override PartName="/ppt/notesSlides/notesSlide25.xml" ContentType="application/vnd.openxmlformats-officedocument.presentationml.notesSlide+xml"/>
  <Override PartName="/ppt/theme/themeOverride20.xml" ContentType="application/vnd.openxmlformats-officedocument.themeOverride+xml"/>
  <Override PartName="/ppt/notesSlides/notesSlide26.xml" ContentType="application/vnd.openxmlformats-officedocument.presentationml.notesSlide+xml"/>
  <Override PartName="/ppt/theme/themeOverride21.xml" ContentType="application/vnd.openxmlformats-officedocument.themeOverride+xml"/>
  <Override PartName="/ppt/notesSlides/notesSlide27.xml" ContentType="application/vnd.openxmlformats-officedocument.presentationml.notesSlide+xml"/>
  <Override PartName="/ppt/theme/themeOverride22.xml" ContentType="application/vnd.openxmlformats-officedocument.themeOverride+xml"/>
  <Override PartName="/ppt/notesSlides/notesSlide28.xml" ContentType="application/vnd.openxmlformats-officedocument.presentationml.notesSlide+xml"/>
  <Override PartName="/ppt/theme/themeOverride23.xml" ContentType="application/vnd.openxmlformats-officedocument.themeOverride+xml"/>
  <Override PartName="/ppt/notesSlides/notesSlide29.xml" ContentType="application/vnd.openxmlformats-officedocument.presentationml.notesSlide+xml"/>
  <Override PartName="/ppt/theme/themeOverride24.xml" ContentType="application/vnd.openxmlformats-officedocument.themeOverride+xml"/>
  <Override PartName="/ppt/notesSlides/notesSlide30.xml" ContentType="application/vnd.openxmlformats-officedocument.presentationml.notesSlide+xml"/>
  <Override PartName="/ppt/theme/themeOverride25.xml" ContentType="application/vnd.openxmlformats-officedocument.themeOverride+xml"/>
  <Override PartName="/ppt/notesSlides/notesSlide31.xml" ContentType="application/vnd.openxmlformats-officedocument.presentationml.notesSlide+xml"/>
  <Override PartName="/ppt/tags/tag36.xml" ContentType="application/vnd.openxmlformats-officedocument.presentationml.tags+xml"/>
  <Override PartName="/ppt/notesSlides/notesSlide32.xml" ContentType="application/vnd.openxmlformats-officedocument.presentationml.notesSlide+xml"/>
  <Override PartName="/ppt/tags/tag37.xml" ContentType="application/vnd.openxmlformats-officedocument.presentationml.tags+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43"/>
  </p:notesMasterIdLst>
  <p:sldIdLst>
    <p:sldId id="274" r:id="rId8"/>
    <p:sldId id="305" r:id="rId9"/>
    <p:sldId id="289" r:id="rId10"/>
    <p:sldId id="361" r:id="rId11"/>
    <p:sldId id="260" r:id="rId12"/>
    <p:sldId id="362" r:id="rId13"/>
    <p:sldId id="400" r:id="rId14"/>
    <p:sldId id="399" r:id="rId15"/>
    <p:sldId id="388" r:id="rId16"/>
    <p:sldId id="421" r:id="rId17"/>
    <p:sldId id="391" r:id="rId18"/>
    <p:sldId id="405" r:id="rId19"/>
    <p:sldId id="404" r:id="rId20"/>
    <p:sldId id="392" r:id="rId21"/>
    <p:sldId id="423" r:id="rId22"/>
    <p:sldId id="389" r:id="rId23"/>
    <p:sldId id="415" r:id="rId24"/>
    <p:sldId id="390" r:id="rId25"/>
    <p:sldId id="416" r:id="rId26"/>
    <p:sldId id="417" r:id="rId27"/>
    <p:sldId id="418" r:id="rId28"/>
    <p:sldId id="419" r:id="rId29"/>
    <p:sldId id="393" r:id="rId30"/>
    <p:sldId id="406" r:id="rId31"/>
    <p:sldId id="395" r:id="rId32"/>
    <p:sldId id="396" r:id="rId33"/>
    <p:sldId id="397" r:id="rId34"/>
    <p:sldId id="407" r:id="rId35"/>
    <p:sldId id="408" r:id="rId36"/>
    <p:sldId id="409" r:id="rId37"/>
    <p:sldId id="398" r:id="rId38"/>
    <p:sldId id="420" r:id="rId39"/>
    <p:sldId id="422" r:id="rId40"/>
    <p:sldId id="264" r:id="rId41"/>
    <p:sldId id="387" r:id="rId42"/>
  </p:sldIdLst>
  <p:sldSz cx="12192000" cy="6858000"/>
  <p:notesSz cx="7010400" cy="92964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 userId="S::Mark.Hoelzer@3dmoleculardesigns.com::c1aeea86-90bb-4741-b180-fb5c104fbae7" providerId="AD"/>
  <p188:author id="{57B46A1E-ECEF-7D17-441D-310DCBAD9A84}" name="Sean Ryan" initials="" userId="S::Sean.Ryan@3dmoleculardesigns.com::f6d62d08-3603-4f5e-b719-3e02aa6d71ff" providerId="AD"/>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22B6A4A0-B605-F427-0438-605F6263A38F}" name="Diane Herman" initials="DH" userId="S::diane.herman@3dmoleculardesigns.com::6fac3d8d-1371-4086-a520-9d2b26de6288" providerId="AD"/>
  <p188:author id="{56CDD0CD-E822-9103-8CAF-58D8C96DCEAD}" name="Diane Herman" initials="" userId="S::Diane.Herman@3dmoleculardesigns.com::6fac3d8d-1371-4086-a520-9d2b26de6288" providerId="AD"/>
  <p188:author id="{DD0067E8-1D06-F072-A39A-41C102FBB7E9}" name="Ruth Hutson" initials="RH" userId="S::ruth.hutson@3dmoleculardesigns.com::b7a315b0-fa21-44f2-a340-f03b809ae5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ather Ry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605"/>
    <a:srgbClr val="D200B9"/>
    <a:srgbClr val="0070C0"/>
    <a:srgbClr val="1CA64A"/>
    <a:srgbClr val="FEFEFE"/>
    <a:srgbClr val="E6E6E6"/>
    <a:srgbClr val="FF0DE2"/>
    <a:srgbClr val="E0BBE7"/>
    <a:srgbClr val="E6CAEC"/>
    <a:srgbClr val="D3A3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4469F0-0C98-4D33-9E1B-453FF7B23D46}" v="1" dt="2025-02-11T15:15:00.5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496" autoAdjust="0"/>
  </p:normalViewPr>
  <p:slideViewPr>
    <p:cSldViewPr snapToGrid="0">
      <p:cViewPr varScale="1">
        <p:scale>
          <a:sx n="89" d="100"/>
          <a:sy n="89" d="100"/>
        </p:scale>
        <p:origin x="35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gs" Target="tags/tag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1.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Ryan" userId="89838025-48a8-4a20-8c26-74ae61e96ceb" providerId="ADAL" clId="{E64469F0-0C98-4D33-9E1B-453FF7B23D46}"/>
    <pc:docChg chg="modSld modNotesMaster">
      <pc:chgData name="Heather Ryan" userId="89838025-48a8-4a20-8c26-74ae61e96ceb" providerId="ADAL" clId="{E64469F0-0C98-4D33-9E1B-453FF7B23D46}" dt="2025-02-11T15:22:10.116" v="29" actId="20577"/>
      <pc:docMkLst>
        <pc:docMk/>
      </pc:docMkLst>
      <pc:sldChg chg="modNotesTx">
        <pc:chgData name="Heather Ryan" userId="89838025-48a8-4a20-8c26-74ae61e96ceb" providerId="ADAL" clId="{E64469F0-0C98-4D33-9E1B-453FF7B23D46}" dt="2025-02-11T15:12:17.825" v="0" actId="20577"/>
        <pc:sldMkLst>
          <pc:docMk/>
          <pc:sldMk cId="3951297257" sldId="392"/>
        </pc:sldMkLst>
      </pc:sldChg>
      <pc:sldChg chg="modSp mod modNotesTx">
        <pc:chgData name="Heather Ryan" userId="89838025-48a8-4a20-8c26-74ae61e96ceb" providerId="ADAL" clId="{E64469F0-0C98-4D33-9E1B-453FF7B23D46}" dt="2025-02-11T15:20:46.216" v="28" actId="20577"/>
        <pc:sldMkLst>
          <pc:docMk/>
          <pc:sldMk cId="1940144574" sldId="408"/>
        </pc:sldMkLst>
        <pc:spChg chg="mod">
          <ac:chgData name="Heather Ryan" userId="89838025-48a8-4a20-8c26-74ae61e96ceb" providerId="ADAL" clId="{E64469F0-0C98-4D33-9E1B-453FF7B23D46}" dt="2025-02-11T15:19:53.001" v="26" actId="207"/>
          <ac:spMkLst>
            <pc:docMk/>
            <pc:sldMk cId="1940144574" sldId="408"/>
            <ac:spMk id="2" creationId="{57B6D2FB-8150-CB75-6ADD-82F25DE2AE3C}"/>
          </ac:spMkLst>
        </pc:spChg>
      </pc:sldChg>
      <pc:sldChg chg="modNotesTx">
        <pc:chgData name="Heather Ryan" userId="89838025-48a8-4a20-8c26-74ae61e96ceb" providerId="ADAL" clId="{E64469F0-0C98-4D33-9E1B-453FF7B23D46}" dt="2025-02-11T15:22:10.116" v="29" actId="20577"/>
        <pc:sldMkLst>
          <pc:docMk/>
          <pc:sldMk cId="3504148209" sldId="409"/>
        </pc:sldMkLst>
      </pc:sldChg>
      <pc:sldChg chg="modNotesTx">
        <pc:chgData name="Heather Ryan" userId="89838025-48a8-4a20-8c26-74ae61e96ceb" providerId="ADAL" clId="{E64469F0-0C98-4D33-9E1B-453FF7B23D46}" dt="2025-02-11T15:17:15.350" v="24" actId="20577"/>
        <pc:sldMkLst>
          <pc:docMk/>
          <pc:sldMk cId="4261177448" sldId="4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8FE9EC4-0951-4AF0-8B1F-BBA1D95E5052}" type="datetimeFigureOut">
              <a:rPr lang="en-US" smtClean="0"/>
              <a:t>2/11/2025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04D83-ED98-EA23-E9EE-DF9137CAD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194BD-0C0C-9223-D933-6307F7029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743F2-382C-6C7F-3DA1-2FF9F9329D00}"/>
              </a:ext>
            </a:extLst>
          </p:cNvPr>
          <p:cNvSpPr>
            <a:spLocks noGrp="1"/>
          </p:cNvSpPr>
          <p:nvPr>
            <p:ph type="body" idx="1"/>
          </p:nvPr>
        </p:nvSpPr>
        <p:spPr/>
        <p:txBody>
          <a:bodyPr/>
          <a:lstStyle/>
          <a:p>
            <a:r>
              <a:rPr lang="en-US"/>
              <a:t>Teacher: Any small item will do. Acetylcholine could be built from a molymod kit or you could use something else (paperclip, pencil, etc.) to represent the neurotransmitter.</a:t>
            </a:r>
          </a:p>
          <a:p>
            <a:endParaRPr lang="en-US"/>
          </a:p>
          <a:p>
            <a:r>
              <a:rPr lang="en"/>
              <a:t>Student: Model the release of a neurotransmitter to cause a muscle contraction.</a:t>
            </a:r>
            <a:endParaRPr lang="en-US"/>
          </a:p>
        </p:txBody>
      </p:sp>
      <p:sp>
        <p:nvSpPr>
          <p:cNvPr id="4" name="Slide Number Placeholder 3">
            <a:extLst>
              <a:ext uri="{FF2B5EF4-FFF2-40B4-BE49-F238E27FC236}">
                <a16:creationId xmlns:a16="http://schemas.microsoft.com/office/drawing/2014/main" id="{6C50280D-99A6-EB79-4AE4-7D8B118ECFA3}"/>
              </a:ext>
            </a:extLst>
          </p:cNvPr>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4159389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A53E4-641F-1A96-A2DE-A969B173F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3271BD-306C-340F-B476-7BE683C3BA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0A36B-B3DC-EBE8-4AE4-C3C24CD906A1}"/>
              </a:ext>
            </a:extLst>
          </p:cNvPr>
          <p:cNvSpPr>
            <a:spLocks noGrp="1"/>
          </p:cNvSpPr>
          <p:nvPr>
            <p:ph type="body" idx="1"/>
          </p:nvPr>
        </p:nvSpPr>
        <p:spPr/>
        <p:txBody>
          <a:bodyPr/>
          <a:lstStyle/>
          <a:p>
            <a:r>
              <a:rPr lang="en-US"/>
              <a:t>Teacher: Any small item will do. Acetylcholine  could be built from a molymod kit or you could use something else (paperclip, pencil, etc.) to represent the neurotransmitter.</a:t>
            </a:r>
          </a:p>
          <a:p>
            <a:endParaRPr lang="en-US"/>
          </a:p>
          <a:p>
            <a:r>
              <a:rPr lang="en"/>
              <a:t>Student: Model the release of a neurotransmitter to cause a muscle contraction.</a:t>
            </a:r>
            <a:endParaRPr lang="en-US"/>
          </a:p>
        </p:txBody>
      </p:sp>
      <p:sp>
        <p:nvSpPr>
          <p:cNvPr id="4" name="Slide Number Placeholder 3">
            <a:extLst>
              <a:ext uri="{FF2B5EF4-FFF2-40B4-BE49-F238E27FC236}">
                <a16:creationId xmlns:a16="http://schemas.microsoft.com/office/drawing/2014/main" id="{46575B76-AB78-D999-C8B7-0FB863566AE4}"/>
              </a:ext>
            </a:extLst>
          </p:cNvPr>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2741546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2774F-3BAC-C886-71C6-06A984F44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0A844-4DE1-D500-1525-5C6F22DCF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CE5138-16C0-1DDA-EAB9-784C44BE800F}"/>
              </a:ext>
            </a:extLst>
          </p:cNvPr>
          <p:cNvSpPr>
            <a:spLocks noGrp="1"/>
          </p:cNvSpPr>
          <p:nvPr>
            <p:ph type="body" idx="1"/>
          </p:nvPr>
        </p:nvSpPr>
        <p:spPr/>
        <p:txBody>
          <a:bodyPr/>
          <a:lstStyle/>
          <a:p>
            <a:r>
              <a:rPr lang="en-US"/>
              <a:t>Teacher: Give students time to sketch this diagram in their notebook.</a:t>
            </a:r>
          </a:p>
          <a:p>
            <a:endParaRPr lang="en-US"/>
          </a:p>
          <a:p>
            <a:r>
              <a:rPr lang="en"/>
              <a:t>Student: Sketch the diagram in your notebook.</a:t>
            </a:r>
            <a:endParaRPr lang="en-US"/>
          </a:p>
        </p:txBody>
      </p:sp>
      <p:sp>
        <p:nvSpPr>
          <p:cNvPr id="4" name="Slide Number Placeholder 3">
            <a:extLst>
              <a:ext uri="{FF2B5EF4-FFF2-40B4-BE49-F238E27FC236}">
                <a16:creationId xmlns:a16="http://schemas.microsoft.com/office/drawing/2014/main" id="{CA374DBD-C9BD-A0D6-3E89-A601583D44CA}"/>
              </a:ext>
            </a:extLst>
          </p:cNvPr>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1068766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4C077-3688-8EF5-9782-BE596E01F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893B3-971E-D5B7-FC28-3E42194C5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30EAD-ADB9-8323-26DE-776378BB3DDB}"/>
              </a:ext>
            </a:extLst>
          </p:cNvPr>
          <p:cNvSpPr>
            <a:spLocks noGrp="1"/>
          </p:cNvSpPr>
          <p:nvPr>
            <p:ph type="body" idx="1"/>
          </p:nvPr>
        </p:nvSpPr>
        <p:spPr/>
        <p:txBody>
          <a:bodyPr/>
          <a:lstStyle/>
          <a:p>
            <a:r>
              <a:rPr lang="en-US" dirty="0"/>
              <a:t>Teacher: Give students appropriate time to think and write a prediction.</a:t>
            </a:r>
          </a:p>
          <a:p>
            <a:endParaRPr lang="en-US" dirty="0"/>
          </a:p>
          <a:p>
            <a:r>
              <a:rPr lang="en" dirty="0"/>
              <a:t>Student: Write a response in your notebook.</a:t>
            </a:r>
            <a:endParaRPr lang="en-US" dirty="0"/>
          </a:p>
        </p:txBody>
      </p:sp>
      <p:sp>
        <p:nvSpPr>
          <p:cNvPr id="4" name="Slide Number Placeholder 3">
            <a:extLst>
              <a:ext uri="{FF2B5EF4-FFF2-40B4-BE49-F238E27FC236}">
                <a16:creationId xmlns:a16="http://schemas.microsoft.com/office/drawing/2014/main" id="{4BFE220C-1F8F-C8F3-EAEA-EB36178687DA}"/>
              </a:ext>
            </a:extLst>
          </p:cNvPr>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3390599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02685-8D6F-1D10-B9DC-A7CDF5C2A0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A8F2-4DDA-ADC2-A821-852976ED6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6BE909-6082-0061-B2DD-798D59A5541E}"/>
              </a:ext>
            </a:extLst>
          </p:cNvPr>
          <p:cNvSpPr>
            <a:spLocks noGrp="1"/>
          </p:cNvSpPr>
          <p:nvPr>
            <p:ph type="body" idx="1"/>
          </p:nvPr>
        </p:nvSpPr>
        <p:spPr/>
        <p:txBody>
          <a:bodyPr/>
          <a:lstStyle/>
          <a:p>
            <a:r>
              <a:rPr lang="en-US">
                <a:ea typeface="Calibri"/>
                <a:cs typeface="Calibri"/>
              </a:rPr>
              <a:t>Classroom Extension -</a:t>
            </a:r>
            <a:endParaRPr lang="en-US">
              <a:cs typeface="Calibri"/>
            </a:endParaRPr>
          </a:p>
        </p:txBody>
      </p:sp>
      <p:sp>
        <p:nvSpPr>
          <p:cNvPr id="4" name="Slide Number Placeholder 3">
            <a:extLst>
              <a:ext uri="{FF2B5EF4-FFF2-40B4-BE49-F238E27FC236}">
                <a16:creationId xmlns:a16="http://schemas.microsoft.com/office/drawing/2014/main" id="{671AD4E7-66EC-C494-C308-F9A172A172B6}"/>
              </a:ext>
            </a:extLst>
          </p:cNvPr>
          <p:cNvSpPr>
            <a:spLocks noGrp="1"/>
          </p:cNvSpPr>
          <p:nvPr>
            <p:ph type="sldNum" sz="quarter" idx="5"/>
          </p:nvPr>
        </p:nvSpPr>
        <p:spPr/>
        <p:txBody>
          <a:bodyPr/>
          <a:lstStyle/>
          <a:p>
            <a:pPr defTabSz="931774">
              <a:defRPr/>
            </a:pPr>
            <a:fld id="{1D969A0E-3899-435C-BEDD-AB395C5FA4DA}" type="slidenum">
              <a:rPr lang="en-US">
                <a:solidFill>
                  <a:prstClr val="black"/>
                </a:solidFill>
                <a:latin typeface="Calibri" panose="020F0502020204030204"/>
              </a:rPr>
              <a:pPr defTabSz="931774">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1513947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675E9-19D7-E9F8-4CD3-583B4D0743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29163F-69D5-14D4-7DAD-9826E38138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32D47-5187-A17D-441C-C26590E9A214}"/>
              </a:ext>
            </a:extLst>
          </p:cNvPr>
          <p:cNvSpPr>
            <a:spLocks noGrp="1"/>
          </p:cNvSpPr>
          <p:nvPr>
            <p:ph type="body" idx="1"/>
          </p:nvPr>
        </p:nvSpPr>
        <p:spPr/>
        <p:txBody>
          <a:bodyPr/>
          <a:lstStyle/>
          <a:p>
            <a:r>
              <a:rPr lang="en-US"/>
              <a:t>Teacher: Allow students to explore the model. Students should make a list of their observations and questions they have in a notice/wonder T- chart.</a:t>
            </a:r>
          </a:p>
          <a:p>
            <a:endParaRPr lang="en-US"/>
          </a:p>
          <a:p>
            <a:r>
              <a:rPr lang="en"/>
              <a:t>Student: PLAY! What are some observations you can make? What questions do you have?</a:t>
            </a:r>
          </a:p>
          <a:p>
            <a:r>
              <a:rPr lang="en">
                <a:ea typeface="Calibri"/>
                <a:cs typeface="Calibri"/>
              </a:rPr>
              <a:t>Generate a notice / wonder chart.</a:t>
            </a:r>
          </a:p>
        </p:txBody>
      </p:sp>
      <p:sp>
        <p:nvSpPr>
          <p:cNvPr id="4" name="Slide Number Placeholder 3">
            <a:extLst>
              <a:ext uri="{FF2B5EF4-FFF2-40B4-BE49-F238E27FC236}">
                <a16:creationId xmlns:a16="http://schemas.microsoft.com/office/drawing/2014/main" id="{B4215C98-C82D-B700-6B85-C5DA0DACBDEB}"/>
              </a:ext>
            </a:extLst>
          </p:cNvPr>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1384847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09B3E-3E53-09D9-3434-D045C9758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D4C2D-F058-FC7F-03C7-781EA602FF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B99E8-F930-2893-8840-E29A26E616B5}"/>
              </a:ext>
            </a:extLst>
          </p:cNvPr>
          <p:cNvSpPr>
            <a:spLocks noGrp="1"/>
          </p:cNvSpPr>
          <p:nvPr>
            <p:ph type="body" idx="1"/>
          </p:nvPr>
        </p:nvSpPr>
        <p:spPr/>
        <p:txBody>
          <a:bodyPr/>
          <a:lstStyle/>
          <a:p>
            <a:r>
              <a:rPr lang="en-US"/>
              <a:t>Teacher: Allow students to explore the model. Students should make a list of their observations and questions they have in a notice/wonder T- chart.</a:t>
            </a:r>
          </a:p>
          <a:p>
            <a:endParaRPr lang="en-US"/>
          </a:p>
          <a:p>
            <a:r>
              <a:rPr lang="en"/>
              <a:t>Student: PLAY! What are some observations you can make? What questions do you have?</a:t>
            </a:r>
            <a:endParaRPr lang="en-US"/>
          </a:p>
          <a:p>
            <a:r>
              <a:rPr lang="en"/>
              <a:t>Generate a notice / wonder chart.</a:t>
            </a:r>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B54791D0-1DDF-F8C1-E5EE-A43253C4030E}"/>
              </a:ext>
            </a:extLst>
          </p:cNvPr>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3865729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F8750-265F-88C8-4CEC-B54BED705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F4514-0542-D94B-DE5E-F9A3D647A8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6AA3D-FBC3-60DC-B454-799DCC814E08}"/>
              </a:ext>
            </a:extLst>
          </p:cNvPr>
          <p:cNvSpPr>
            <a:spLocks noGrp="1"/>
          </p:cNvSpPr>
          <p:nvPr>
            <p:ph type="body" idx="1"/>
          </p:nvPr>
        </p:nvSpPr>
        <p:spPr/>
        <p:txBody>
          <a:bodyPr/>
          <a:lstStyle/>
          <a:p>
            <a:pPr defTabSz="931774">
              <a:defRPr/>
            </a:pPr>
            <a:r>
              <a:rPr lang="en-US"/>
              <a:t>Teacher: Note that in our model, the nitrogen of choline is hidden under the carbons of the 3 methyl groups.  Also note that our model does not display the hydrogens of this molecule.</a:t>
            </a:r>
          </a:p>
          <a:p>
            <a:endParaRPr lang="en-US"/>
          </a:p>
          <a:p>
            <a:endParaRPr lang="en-US"/>
          </a:p>
          <a:p>
            <a:r>
              <a:rPr lang="en"/>
              <a:t>Student: Record information in your notebook.</a:t>
            </a:r>
            <a:endParaRPr lang="en-US"/>
          </a:p>
        </p:txBody>
      </p:sp>
      <p:sp>
        <p:nvSpPr>
          <p:cNvPr id="4" name="Slide Number Placeholder 3">
            <a:extLst>
              <a:ext uri="{FF2B5EF4-FFF2-40B4-BE49-F238E27FC236}">
                <a16:creationId xmlns:a16="http://schemas.microsoft.com/office/drawing/2014/main" id="{95277A45-8990-8612-7F3B-39B7604DBD18}"/>
              </a:ext>
            </a:extLst>
          </p:cNvPr>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313924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C0D0D-F7B3-9D22-B19E-6BA8BBDD6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16409-0A36-E0AB-7EC8-165EF36213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C1F28-476D-AD8D-0FF8-1F793BAB8889}"/>
              </a:ext>
            </a:extLst>
          </p:cNvPr>
          <p:cNvSpPr>
            <a:spLocks noGrp="1"/>
          </p:cNvSpPr>
          <p:nvPr>
            <p:ph type="body" idx="1"/>
          </p:nvPr>
        </p:nvSpPr>
        <p:spPr/>
        <p:txBody>
          <a:bodyPr/>
          <a:lstStyle/>
          <a:p>
            <a:r>
              <a:rPr lang="en-US" dirty="0"/>
              <a:t>Teacher: Guide students in a discussion comparing and contrasting the three representations, including the advantages and disadvantages of each representation.</a:t>
            </a:r>
          </a:p>
          <a:p>
            <a:endParaRPr lang="en-US" dirty="0"/>
          </a:p>
          <a:p>
            <a:r>
              <a:rPr lang="en" dirty="0"/>
              <a:t>Student: Analyze each representation and identify its strengths and weaknesses. Discuss your ideas with your group or class. Sketch acetylcholine in your notebook.</a:t>
            </a:r>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62E9A916-6412-A3BD-21B9-27CADFA9BA1D}"/>
              </a:ext>
            </a:extLst>
          </p:cNvPr>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15463540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DB258-3758-C706-E04A-98B3084D5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145E5-9516-9424-6034-9EFA3F809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A14F4-704D-2FC2-4B2D-FB231BA9A90D}"/>
              </a:ext>
            </a:extLst>
          </p:cNvPr>
          <p:cNvSpPr>
            <a:spLocks noGrp="1"/>
          </p:cNvSpPr>
          <p:nvPr>
            <p:ph type="body" idx="1"/>
          </p:nvPr>
        </p:nvSpPr>
        <p:spPr/>
        <p:txBody>
          <a:bodyPr/>
          <a:lstStyle/>
          <a:p>
            <a:pPr>
              <a:defRPr/>
            </a:pPr>
            <a:r>
              <a:rPr lang="en-US" dirty="0"/>
              <a:t>Teacher: Guide students in summarizing their assessment of each model. Did the information on this slide change their perception of any of the representations?</a:t>
            </a:r>
          </a:p>
          <a:p>
            <a:pPr>
              <a:defRPr/>
            </a:pPr>
            <a:endParaRPr lang="en-US" dirty="0"/>
          </a:p>
          <a:p>
            <a:pPr>
              <a:defRPr/>
            </a:pPr>
            <a:r>
              <a:rPr lang="en-US" sz="1200" dirty="0"/>
              <a:t>Note that in the </a:t>
            </a:r>
            <a:r>
              <a:rPr lang="en-US" sz="1200" dirty="0" err="1"/>
              <a:t>spacefill</a:t>
            </a:r>
            <a:r>
              <a:rPr lang="en-US" sz="1200" dirty="0"/>
              <a:t> model, the nitrogen of choline is hidden under the carbons of the 3 methyl groups.</a:t>
            </a:r>
            <a:endParaRPr lang="en-US" dirty="0"/>
          </a:p>
          <a:p>
            <a:pPr>
              <a:defRPr/>
            </a:pPr>
            <a:endParaRPr lang="en-US" dirty="0">
              <a:ea typeface="Calibri"/>
              <a:cs typeface="Calibri"/>
            </a:endParaRPr>
          </a:p>
          <a:p>
            <a:pPr>
              <a:defRPr/>
            </a:pPr>
            <a:r>
              <a:rPr lang="en-US" dirty="0">
                <a:ea typeface="Calibri"/>
                <a:cs typeface="Calibri"/>
              </a:rPr>
              <a:t>Student: </a:t>
            </a:r>
            <a:r>
              <a:rPr lang="en-US" dirty="0"/>
              <a:t>Share your ideas, including how new information may change your perceptions or understanding.</a:t>
            </a:r>
          </a:p>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570E6A0B-921F-1D13-04A0-E94DAD153271}"/>
              </a:ext>
            </a:extLst>
          </p:cNvPr>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2631003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6D6BE-3AE8-D8D5-D024-1D2344DA9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AAE73-0D39-9ACC-063F-6C3CF0E51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46393-570E-B82C-791C-A5FFCDB17DB6}"/>
              </a:ext>
            </a:extLst>
          </p:cNvPr>
          <p:cNvSpPr>
            <a:spLocks noGrp="1"/>
          </p:cNvSpPr>
          <p:nvPr>
            <p:ph type="body" idx="1"/>
          </p:nvPr>
        </p:nvSpPr>
        <p:spPr/>
        <p:txBody>
          <a:bodyPr/>
          <a:lstStyle/>
          <a:p>
            <a:r>
              <a:rPr lang="en-US"/>
              <a:t>Teacher: Give students time to think about their response. Facilitate discussion.</a:t>
            </a:r>
          </a:p>
          <a:p>
            <a:endParaRPr lang="en-US"/>
          </a:p>
          <a:p>
            <a:r>
              <a:rPr lang="en"/>
              <a:t>Student: Contribute to group discussion</a:t>
            </a:r>
            <a:endParaRPr lang="en-US"/>
          </a:p>
        </p:txBody>
      </p:sp>
      <p:sp>
        <p:nvSpPr>
          <p:cNvPr id="4" name="Slide Number Placeholder 3">
            <a:extLst>
              <a:ext uri="{FF2B5EF4-FFF2-40B4-BE49-F238E27FC236}">
                <a16:creationId xmlns:a16="http://schemas.microsoft.com/office/drawing/2014/main" id="{CC1279F1-3C03-CC2D-F7F7-DBA3CA4E8B32}"/>
              </a:ext>
            </a:extLst>
          </p:cNvPr>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465181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2F105-9E3F-12B3-C076-3B561EDFB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28D14-68EA-A782-2696-44FF41B49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8A9A00-2C93-DA5B-CE2F-6B4E552A01A9}"/>
              </a:ext>
            </a:extLst>
          </p:cNvPr>
          <p:cNvSpPr>
            <a:spLocks noGrp="1"/>
          </p:cNvSpPr>
          <p:nvPr>
            <p:ph type="body" idx="1"/>
          </p:nvPr>
        </p:nvSpPr>
        <p:spPr/>
        <p:txBody>
          <a:bodyPr/>
          <a:lstStyle/>
          <a:p>
            <a:r>
              <a:rPr lang="en-US"/>
              <a:t>Teacher: What would happen if the neurotransmitter was not cleared?</a:t>
            </a:r>
          </a:p>
          <a:p>
            <a:endParaRPr lang="en-US"/>
          </a:p>
          <a:p>
            <a:r>
              <a:rPr lang="en"/>
              <a:t>Student: Contribute to classroom discussion</a:t>
            </a:r>
            <a:endParaRPr lang="en-US"/>
          </a:p>
        </p:txBody>
      </p:sp>
      <p:sp>
        <p:nvSpPr>
          <p:cNvPr id="4" name="Slide Number Placeholder 3">
            <a:extLst>
              <a:ext uri="{FF2B5EF4-FFF2-40B4-BE49-F238E27FC236}">
                <a16:creationId xmlns:a16="http://schemas.microsoft.com/office/drawing/2014/main" id="{C948EE0A-2397-F8A8-0726-46CA768386CF}"/>
              </a:ext>
            </a:extLst>
          </p:cNvPr>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241186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C6F0-BD2B-B51C-4598-F5430A73B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5FE35-6803-58C3-B087-1AC8CBD837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738304-B8B7-C92C-E6E7-03348F23C7EF}"/>
              </a:ext>
            </a:extLst>
          </p:cNvPr>
          <p:cNvSpPr>
            <a:spLocks noGrp="1"/>
          </p:cNvSpPr>
          <p:nvPr>
            <p:ph type="body" idx="1"/>
          </p:nvPr>
        </p:nvSpPr>
        <p:spPr/>
        <p:txBody>
          <a:bodyPr/>
          <a:lstStyle/>
          <a:p>
            <a:r>
              <a:rPr lang="en-US"/>
              <a:t>Teacher: Facilitate discussion</a:t>
            </a:r>
          </a:p>
          <a:p>
            <a:endParaRPr lang="en-US"/>
          </a:p>
          <a:p>
            <a:r>
              <a:rPr lang="en"/>
              <a:t>Student: Record information in your notebook</a:t>
            </a:r>
            <a:endParaRPr lang="en">
              <a:ea typeface="Calibri"/>
              <a:cs typeface="Calibri"/>
            </a:endParaRPr>
          </a:p>
          <a:p>
            <a:endParaRPr lang="en">
              <a:ea typeface="Calibri"/>
              <a:cs typeface="Calibri"/>
            </a:endParaRPr>
          </a:p>
        </p:txBody>
      </p:sp>
      <p:sp>
        <p:nvSpPr>
          <p:cNvPr id="4" name="Slide Number Placeholder 3">
            <a:extLst>
              <a:ext uri="{FF2B5EF4-FFF2-40B4-BE49-F238E27FC236}">
                <a16:creationId xmlns:a16="http://schemas.microsoft.com/office/drawing/2014/main" id="{CB521B35-672F-C989-C2A8-0A4393CD9E40}"/>
              </a:ext>
            </a:extLst>
          </p:cNvPr>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1980098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F3123-E87D-C35A-F654-AC53FF4B4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D68F2-E409-9F5B-79B2-8FC7D6CB8B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56082-5CBC-4760-4C79-75DBCE18DC87}"/>
              </a:ext>
            </a:extLst>
          </p:cNvPr>
          <p:cNvSpPr>
            <a:spLocks noGrp="1"/>
          </p:cNvSpPr>
          <p:nvPr>
            <p:ph type="body" idx="1"/>
          </p:nvPr>
        </p:nvSpPr>
        <p:spPr/>
        <p:txBody>
          <a:bodyPr/>
          <a:lstStyle/>
          <a:p>
            <a:r>
              <a:rPr lang="en-US"/>
              <a:t>Teacher: Facilitate discussion</a:t>
            </a:r>
          </a:p>
          <a:p>
            <a:endParaRPr lang="en-US"/>
          </a:p>
          <a:p>
            <a:r>
              <a:rPr lang="en"/>
              <a:t>Student: Record information in your notebook</a:t>
            </a:r>
            <a:endParaRPr lang="en">
              <a:ea typeface="Calibri"/>
              <a:cs typeface="Calibri"/>
            </a:endParaRPr>
          </a:p>
          <a:p>
            <a:endParaRPr lang="en">
              <a:ea typeface="Calibri"/>
              <a:cs typeface="Calibri"/>
            </a:endParaRPr>
          </a:p>
        </p:txBody>
      </p:sp>
      <p:sp>
        <p:nvSpPr>
          <p:cNvPr id="4" name="Slide Number Placeholder 3">
            <a:extLst>
              <a:ext uri="{FF2B5EF4-FFF2-40B4-BE49-F238E27FC236}">
                <a16:creationId xmlns:a16="http://schemas.microsoft.com/office/drawing/2014/main" id="{761D7B25-2F35-34F8-9898-63526BA24A37}"/>
              </a:ext>
            </a:extLst>
          </p:cNvPr>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41583882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2F668-0917-6433-5DA1-87C5E2800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3B646-3F6B-AEF8-FE66-9DCB8282BF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1F9A7B-704D-DE5C-DD02-81223E63704F}"/>
              </a:ext>
            </a:extLst>
          </p:cNvPr>
          <p:cNvSpPr>
            <a:spLocks noGrp="1"/>
          </p:cNvSpPr>
          <p:nvPr>
            <p:ph type="body" idx="1"/>
          </p:nvPr>
        </p:nvSpPr>
        <p:spPr/>
        <p:txBody>
          <a:bodyPr/>
          <a:lstStyle/>
          <a:p>
            <a:r>
              <a:rPr lang="en-US"/>
              <a:t>Teacher: Give students time to explore the two models. Ask students to try to fit the ACH into the box without opening it. </a:t>
            </a:r>
          </a:p>
          <a:p>
            <a:endParaRPr lang="en-US"/>
          </a:p>
          <a:p>
            <a:r>
              <a:rPr lang="en"/>
              <a:t>Student: PLAY! Can you find where the ACH interacts with ACHE?</a:t>
            </a:r>
            <a:endParaRPr lang="en-US"/>
          </a:p>
        </p:txBody>
      </p:sp>
      <p:sp>
        <p:nvSpPr>
          <p:cNvPr id="4" name="Slide Number Placeholder 3">
            <a:extLst>
              <a:ext uri="{FF2B5EF4-FFF2-40B4-BE49-F238E27FC236}">
                <a16:creationId xmlns:a16="http://schemas.microsoft.com/office/drawing/2014/main" id="{1F1465F2-30F9-5E90-DC2E-03518B8053D6}"/>
              </a:ext>
            </a:extLst>
          </p:cNvPr>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20752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2F026-C49C-9056-88F5-0C88A053B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DBFF7D-E100-3367-3BD2-A488FF49DD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4B792-3B38-8B45-0683-BC8A72B6C9CE}"/>
              </a:ext>
            </a:extLst>
          </p:cNvPr>
          <p:cNvSpPr>
            <a:spLocks noGrp="1"/>
          </p:cNvSpPr>
          <p:nvPr>
            <p:ph type="body" idx="1"/>
          </p:nvPr>
        </p:nvSpPr>
        <p:spPr/>
        <p:txBody>
          <a:bodyPr/>
          <a:lstStyle/>
          <a:p>
            <a:r>
              <a:rPr lang="en-US"/>
              <a:t>Teacher: "What does this tell us?" Remember, physical models may not allow us to show the dynamic nature of proteins. </a:t>
            </a:r>
            <a:br>
              <a:rPr lang="en-US"/>
            </a:br>
            <a:r>
              <a:rPr lang="en-US"/>
              <a:t>ACHE molecules can move – make a conformational change – in a living system, allowing ACH to move into the active site. </a:t>
            </a:r>
          </a:p>
          <a:p>
            <a:endParaRPr lang="en-US"/>
          </a:p>
          <a:p>
            <a:r>
              <a:rPr lang="en"/>
              <a:t>Student: Open the box to expose the active site. Discover the active site and orientation of ACH.</a:t>
            </a:r>
            <a:endParaRPr lang="en-US"/>
          </a:p>
        </p:txBody>
      </p:sp>
      <p:sp>
        <p:nvSpPr>
          <p:cNvPr id="4" name="Slide Number Placeholder 3">
            <a:extLst>
              <a:ext uri="{FF2B5EF4-FFF2-40B4-BE49-F238E27FC236}">
                <a16:creationId xmlns:a16="http://schemas.microsoft.com/office/drawing/2014/main" id="{9BC70071-990E-D495-9C8A-AB339D01E903}"/>
              </a:ext>
            </a:extLst>
          </p:cNvPr>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4172588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F67B5-91B9-1BA4-73E6-0A49F245A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76AE81-E385-A161-BBD7-BBCE0A5DD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827EB-4A0F-1AE3-5A44-2C218C75DB24}"/>
              </a:ext>
            </a:extLst>
          </p:cNvPr>
          <p:cNvSpPr>
            <a:spLocks noGrp="1"/>
          </p:cNvSpPr>
          <p:nvPr>
            <p:ph type="body" idx="1"/>
          </p:nvPr>
        </p:nvSpPr>
        <p:spPr/>
        <p:txBody>
          <a:bodyPr/>
          <a:lstStyle/>
          <a:p>
            <a:r>
              <a:rPr lang="en-US"/>
              <a:t>Teacher: This color key is called CPK, after the three scientists that made it the standard -&gt; Corey, Pauling and Koltun. Ask students to try and identify the 4 amino acids (serine, histidine, glutamic acid and glycine).</a:t>
            </a:r>
          </a:p>
          <a:p>
            <a:endParaRPr lang="en-US"/>
          </a:p>
          <a:p>
            <a:r>
              <a:rPr lang="en"/>
              <a:t>Student: Notice the colors and locations of the amino acids. Try to identify each of them.</a:t>
            </a:r>
            <a:endParaRPr lang="en-US"/>
          </a:p>
        </p:txBody>
      </p:sp>
      <p:sp>
        <p:nvSpPr>
          <p:cNvPr id="4" name="Slide Number Placeholder 3">
            <a:extLst>
              <a:ext uri="{FF2B5EF4-FFF2-40B4-BE49-F238E27FC236}">
                <a16:creationId xmlns:a16="http://schemas.microsoft.com/office/drawing/2014/main" id="{62DF2C12-E345-7877-3298-FD90DE9E5B1B}"/>
              </a:ext>
            </a:extLst>
          </p:cNvPr>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4085328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AE834-D5F1-30A0-4C4F-40A24F9D99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EE1CE-C35D-B054-8FA0-503B12679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1E5F6-CF36-49D5-BBE8-AE67B350920E}"/>
              </a:ext>
            </a:extLst>
          </p:cNvPr>
          <p:cNvSpPr>
            <a:spLocks noGrp="1"/>
          </p:cNvSpPr>
          <p:nvPr>
            <p:ph type="body" idx="1"/>
          </p:nvPr>
        </p:nvSpPr>
        <p:spPr/>
        <p:txBody>
          <a:bodyPr/>
          <a:lstStyle/>
          <a:p>
            <a:r>
              <a:rPr lang="en-US"/>
              <a:t>Teacher: Assist students in locating Ser 238 in wedge A and docking ACH in the appropriate location and orientation.</a:t>
            </a:r>
          </a:p>
          <a:p>
            <a:endParaRPr lang="en-US"/>
          </a:p>
          <a:p>
            <a:r>
              <a:rPr lang="en"/>
              <a:t>Student: Play!</a:t>
            </a:r>
            <a:endParaRPr lang="en-US"/>
          </a:p>
        </p:txBody>
      </p:sp>
      <p:sp>
        <p:nvSpPr>
          <p:cNvPr id="4" name="Slide Number Placeholder 3">
            <a:extLst>
              <a:ext uri="{FF2B5EF4-FFF2-40B4-BE49-F238E27FC236}">
                <a16:creationId xmlns:a16="http://schemas.microsoft.com/office/drawing/2014/main" id="{6FC57E35-4AEB-FC10-84AC-BC75366215A9}"/>
              </a:ext>
            </a:extLst>
          </p:cNvPr>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1863457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08023-F0C2-F364-5B8B-DCB5E30DC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88C6A-F591-FE5F-BC0B-6E8A4B06B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FFF6BE-BDB3-0EF4-AC99-6D1CCD76004E}"/>
              </a:ext>
            </a:extLst>
          </p:cNvPr>
          <p:cNvSpPr>
            <a:spLocks noGrp="1"/>
          </p:cNvSpPr>
          <p:nvPr>
            <p:ph type="body" idx="1"/>
          </p:nvPr>
        </p:nvSpPr>
        <p:spPr/>
        <p:txBody>
          <a:bodyPr/>
          <a:lstStyle/>
          <a:p>
            <a:r>
              <a:rPr lang="en-US" dirty="0"/>
              <a:t>Teacher: Give students an appropriate amount of time to think of and write a prediction.</a:t>
            </a:r>
          </a:p>
          <a:p>
            <a:r>
              <a:rPr lang="en-US" dirty="0">
                <a:ea typeface="Calibri"/>
                <a:cs typeface="Calibri"/>
              </a:rPr>
              <a:t>These three amino acids interact to form a charge relay,  known as a catalytic triad, and is very common in nature. (Acid-Base-Nucleophile).</a:t>
            </a:r>
            <a:endParaRPr lang="en-US" b="1" dirty="0">
              <a:ea typeface="Calibri"/>
              <a:cs typeface="Calibri"/>
            </a:endParaRPr>
          </a:p>
          <a:p>
            <a:endParaRPr lang="en-US" dirty="0">
              <a:ea typeface="Calibri"/>
              <a:cs typeface="Calibri"/>
            </a:endParaRPr>
          </a:p>
          <a:p>
            <a:r>
              <a:rPr lang="en-US" dirty="0">
                <a:ea typeface="Calibri"/>
                <a:cs typeface="Calibri"/>
              </a:rPr>
              <a:t>Going Deeper: In ACHE, Glu367 will hydrogen bond to His 480, making it more basic. This will allow His480 to remove a proton (H+) from the hydroxyl group of Ser 238, activating it to perform the nucleophilic attack on the carbonyl carbon of the substrate ACH.</a:t>
            </a:r>
          </a:p>
          <a:p>
            <a:endParaRPr lang="en-US" dirty="0"/>
          </a:p>
          <a:p>
            <a:r>
              <a:rPr lang="en" dirty="0"/>
              <a:t>Student: In your notebook, write a prediction of how the three amino acids break apart ACH.</a:t>
            </a:r>
            <a:endParaRPr lang="en-US" dirty="0"/>
          </a:p>
        </p:txBody>
      </p:sp>
      <p:sp>
        <p:nvSpPr>
          <p:cNvPr id="4" name="Slide Number Placeholder 3">
            <a:extLst>
              <a:ext uri="{FF2B5EF4-FFF2-40B4-BE49-F238E27FC236}">
                <a16:creationId xmlns:a16="http://schemas.microsoft.com/office/drawing/2014/main" id="{12F75F21-BFFA-FA76-9F9C-003CE4A11C19}"/>
              </a:ext>
            </a:extLst>
          </p:cNvPr>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3530981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68ADF-AB66-8D94-782D-D897B0F376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50536-4749-7A23-95DE-09D109C8C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6AD7D-C412-5BA6-C2DD-65DB7D41725C}"/>
              </a:ext>
            </a:extLst>
          </p:cNvPr>
          <p:cNvSpPr>
            <a:spLocks noGrp="1"/>
          </p:cNvSpPr>
          <p:nvPr>
            <p:ph type="body" idx="1"/>
          </p:nvPr>
        </p:nvSpPr>
        <p:spPr/>
        <p:txBody>
          <a:bodyPr/>
          <a:lstStyle/>
          <a:p>
            <a:pPr>
              <a:lnSpc>
                <a:spcPct val="107000"/>
              </a:lnSpc>
              <a:spcAft>
                <a:spcPts val="815"/>
              </a:spcAft>
            </a:pPr>
            <a:r>
              <a:rPr lang="en-US" dirty="0"/>
              <a:t>Teacher</a:t>
            </a:r>
            <a:r>
              <a:rPr lang="en-US" b="0" dirty="0">
                <a:latin typeface="Aptos"/>
                <a:ea typeface="Aptos" panose="020B0004020202020204" pitchFamily="34" charset="0"/>
                <a:cs typeface="Times New Roman" panose="02020603050405020304" pitchFamily="18" charset="0"/>
              </a:rPr>
              <a:t> Prompt: Think back to when we folded proteins. What factors determine how a protein folds into its 3D shape? Beginning at the N-terminus, the first amino acid is numbered 1 and the rest follow sequentially. </a:t>
            </a:r>
          </a:p>
          <a:p>
            <a:pPr>
              <a:lnSpc>
                <a:spcPct val="107000"/>
              </a:lnSpc>
              <a:spcAft>
                <a:spcPts val="815"/>
              </a:spcAft>
            </a:pPr>
            <a:endParaRPr lang="en-US" dirty="0">
              <a:solidFill>
                <a:srgbClr val="1CA64A"/>
              </a:solidFill>
              <a:latin typeface="Aptos"/>
              <a:ea typeface="Aptos" panose="020B0004020202020204" pitchFamily="34" charset="0"/>
              <a:cs typeface="Times New Roman" panose="02020603050405020304" pitchFamily="18" charset="0"/>
            </a:endParaRPr>
          </a:p>
          <a:p>
            <a:pPr>
              <a:lnSpc>
                <a:spcPct val="107000"/>
              </a:lnSpc>
              <a:spcAft>
                <a:spcPts val="815"/>
              </a:spcAft>
            </a:pPr>
            <a:r>
              <a:rPr lang="en-US" dirty="0">
                <a:solidFill>
                  <a:srgbClr val="1CA64A"/>
                </a:solidFill>
                <a:latin typeface="Aptos"/>
                <a:ea typeface="Aptos" panose="020B0004020202020204" pitchFamily="34" charset="0"/>
                <a:cs typeface="Times New Roman" panose="02020603050405020304" pitchFamily="18" charset="0"/>
              </a:rPr>
              <a:t>Is the ACH neurotransmitter a good fit? Does the box close? </a:t>
            </a:r>
          </a:p>
          <a:p>
            <a:pPr>
              <a:lnSpc>
                <a:spcPct val="107000"/>
              </a:lnSpc>
              <a:spcAft>
                <a:spcPts val="815"/>
              </a:spcAft>
            </a:pPr>
            <a:r>
              <a:rPr lang="en-US" dirty="0">
                <a:solidFill>
                  <a:srgbClr val="1CA64A"/>
                </a:solidFill>
                <a:latin typeface="Aptos"/>
                <a:ea typeface="Aptos" panose="020B0004020202020204" pitchFamily="34" charset="0"/>
                <a:cs typeface="Times New Roman" panose="02020603050405020304" pitchFamily="18" charset="0"/>
              </a:rPr>
              <a:t>How close are the three key amino acids of the ACHE enzyme to the ACH neurotransmitter? </a:t>
            </a:r>
            <a:endParaRPr lang="en-US" kern="100" dirty="0">
              <a:solidFill>
                <a:srgbClr val="1CA64A"/>
              </a:solidFill>
              <a:latin typeface="Aptos"/>
              <a:ea typeface="Aptos" panose="020B0004020202020204" pitchFamily="34" charset="0"/>
              <a:cs typeface="Times New Roman" panose="02020603050405020304" pitchFamily="18" charset="0"/>
            </a:endParaRPr>
          </a:p>
          <a:p>
            <a:endParaRPr lang="en-US" dirty="0"/>
          </a:p>
          <a:p>
            <a:endParaRPr lang="en-US" dirty="0"/>
          </a:p>
          <a:p>
            <a:r>
              <a:rPr lang="en" dirty="0"/>
              <a:t>Student: Think and respond to the prompts (questions in green on slide), in your notebook.</a:t>
            </a:r>
            <a:endParaRPr lang="en-US" dirty="0"/>
          </a:p>
        </p:txBody>
      </p:sp>
      <p:sp>
        <p:nvSpPr>
          <p:cNvPr id="4" name="Slide Number Placeholder 3">
            <a:extLst>
              <a:ext uri="{FF2B5EF4-FFF2-40B4-BE49-F238E27FC236}">
                <a16:creationId xmlns:a16="http://schemas.microsoft.com/office/drawing/2014/main" id="{68E428B4-6F87-290C-3454-210AB31D3E5B}"/>
              </a:ext>
            </a:extLst>
          </p:cNvPr>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3631067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E5EB5-4ABD-D27C-DE17-EBFA83A8B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21878-43D6-87EE-78E2-8A6B6047E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CDCDF-D44C-8688-70C5-18EA4A10B356}"/>
              </a:ext>
            </a:extLst>
          </p:cNvPr>
          <p:cNvSpPr>
            <a:spLocks noGrp="1"/>
          </p:cNvSpPr>
          <p:nvPr>
            <p:ph type="body" idx="1"/>
          </p:nvPr>
        </p:nvSpPr>
        <p:spPr/>
        <p:txBody>
          <a:bodyPr/>
          <a:lstStyle/>
          <a:p>
            <a:r>
              <a:rPr lang="en-US"/>
              <a:t>Teacher: Additional questions to pose to your students may include - </a:t>
            </a:r>
          </a:p>
          <a:p>
            <a:r>
              <a:rPr lang="en-US"/>
              <a:t>What happens next? </a:t>
            </a:r>
          </a:p>
          <a:p>
            <a:r>
              <a:rPr lang="en-US"/>
              <a:t>Where does the acetate go? (It diffuses away from the synapse...) </a:t>
            </a:r>
          </a:p>
          <a:p>
            <a:r>
              <a:rPr lang="en-US"/>
              <a:t>Where does the choline go? (Reabsorbed through a sodium-dependent choline transporter, back into the presynaptic / axon side of the synapse) </a:t>
            </a:r>
            <a:endParaRPr lang="en-US">
              <a:ea typeface="Calibri"/>
              <a:cs typeface="Calibri"/>
            </a:endParaRPr>
          </a:p>
          <a:p>
            <a:endParaRPr lang="en-US"/>
          </a:p>
          <a:p>
            <a:r>
              <a:rPr lang="en"/>
              <a:t>Student: Revise your prediction in your notebook if necessary.</a:t>
            </a:r>
            <a:endParaRPr lang="en-US"/>
          </a:p>
        </p:txBody>
      </p:sp>
      <p:sp>
        <p:nvSpPr>
          <p:cNvPr id="4" name="Slide Number Placeholder 3">
            <a:extLst>
              <a:ext uri="{FF2B5EF4-FFF2-40B4-BE49-F238E27FC236}">
                <a16:creationId xmlns:a16="http://schemas.microsoft.com/office/drawing/2014/main" id="{12F19BB6-312B-147E-0EB3-F37D92B9973C}"/>
              </a:ext>
            </a:extLst>
          </p:cNvPr>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3616108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CCA4D-8E2F-894A-DC51-7D880FB4C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4BF3D-6CD7-ED72-5BAC-3E2F8BE428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FE75C-54E7-E05C-D882-49881A2C3FA8}"/>
              </a:ext>
            </a:extLst>
          </p:cNvPr>
          <p:cNvSpPr>
            <a:spLocks noGrp="1"/>
          </p:cNvSpPr>
          <p:nvPr>
            <p:ph type="body" idx="1"/>
          </p:nvPr>
        </p:nvSpPr>
        <p:spPr/>
        <p:txBody>
          <a:bodyPr/>
          <a:lstStyle/>
          <a:p>
            <a:r>
              <a:rPr lang="en-US"/>
              <a:t>Teacher: Facilitate discussion</a:t>
            </a:r>
          </a:p>
          <a:p>
            <a:endParaRPr lang="en-US"/>
          </a:p>
          <a:p>
            <a:r>
              <a:rPr lang="en"/>
              <a:t>Student: Contribute to discussion</a:t>
            </a:r>
            <a:endParaRPr lang="en-US"/>
          </a:p>
        </p:txBody>
      </p:sp>
      <p:sp>
        <p:nvSpPr>
          <p:cNvPr id="4" name="Slide Number Placeholder 3">
            <a:extLst>
              <a:ext uri="{FF2B5EF4-FFF2-40B4-BE49-F238E27FC236}">
                <a16:creationId xmlns:a16="http://schemas.microsoft.com/office/drawing/2014/main" id="{12A528C6-24FD-0A70-1EE3-F515EFD5240F}"/>
              </a:ext>
            </a:extLst>
          </p:cNvPr>
          <p:cNvSpPr>
            <a:spLocks noGrp="1"/>
          </p:cNvSpPr>
          <p:nvPr>
            <p:ph type="sldNum" sz="quarter" idx="5"/>
          </p:nvPr>
        </p:nvSpPr>
        <p:spPr/>
        <p:txBody>
          <a:bodyPr/>
          <a:lstStyle/>
          <a:p>
            <a:fld id="{1D969A0E-3899-435C-BEDD-AB395C5FA4DA}" type="slidenum">
              <a:rPr lang="en-US" smtClean="0"/>
              <a:t>32</a:t>
            </a:fld>
            <a:endParaRPr lang="en-US"/>
          </a:p>
        </p:txBody>
      </p:sp>
    </p:spTree>
    <p:extLst>
      <p:ext uri="{BB962C8B-B14F-4D97-AF65-F5344CB8AC3E}">
        <p14:creationId xmlns:p14="http://schemas.microsoft.com/office/powerpoint/2010/main" val="325015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19CFA-CCEC-55B6-B7FA-D5C496FBC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2E60ED-9010-E4A7-AB41-23A75CF4C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5DF7D-A1C6-DDCE-BA4D-90C5BAF740F6}"/>
              </a:ext>
            </a:extLst>
          </p:cNvPr>
          <p:cNvSpPr>
            <a:spLocks noGrp="1"/>
          </p:cNvSpPr>
          <p:nvPr>
            <p:ph type="body" idx="1"/>
          </p:nvPr>
        </p:nvSpPr>
        <p:spPr/>
        <p:txBody>
          <a:bodyPr/>
          <a:lstStyle/>
          <a:p>
            <a:r>
              <a:rPr lang="en-US">
                <a:ea typeface="Calibri"/>
                <a:cs typeface="Calibri"/>
              </a:rPr>
              <a:t>Classroom extension – If you have 3DMD’s Synapse Construction Kit©, you can model synapse.</a:t>
            </a:r>
            <a:endParaRPr lang="en-US">
              <a:cs typeface="Calibri"/>
            </a:endParaRPr>
          </a:p>
        </p:txBody>
      </p:sp>
      <p:sp>
        <p:nvSpPr>
          <p:cNvPr id="4" name="Slide Number Placeholder 3">
            <a:extLst>
              <a:ext uri="{FF2B5EF4-FFF2-40B4-BE49-F238E27FC236}">
                <a16:creationId xmlns:a16="http://schemas.microsoft.com/office/drawing/2014/main" id="{38D487A4-4168-3EE3-88A0-6160630BAABF}"/>
              </a:ext>
            </a:extLst>
          </p:cNvPr>
          <p:cNvSpPr>
            <a:spLocks noGrp="1"/>
          </p:cNvSpPr>
          <p:nvPr>
            <p:ph type="sldNum" sz="quarter" idx="5"/>
          </p:nvPr>
        </p:nvSpPr>
        <p:spPr/>
        <p:txBody>
          <a:bodyPr/>
          <a:lstStyle/>
          <a:p>
            <a:pPr defTabSz="931774">
              <a:defRPr/>
            </a:pPr>
            <a:fld id="{1D969A0E-3899-435C-BEDD-AB395C5FA4DA}" type="slidenum">
              <a:rPr lang="en-US">
                <a:solidFill>
                  <a:prstClr val="black"/>
                </a:solidFill>
                <a:latin typeface="Calibri" panose="020F0502020204030204"/>
              </a:rPr>
              <a:pPr defTabSz="931774">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12504915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Prompt: What happens to acetate and choline once ACH has been broken apart?</a:t>
            </a:r>
          </a:p>
          <a:p>
            <a:endParaRPr lang="en-US">
              <a:cs typeface="Calibri"/>
            </a:endParaRPr>
          </a:p>
          <a:p>
            <a:r>
              <a:rPr lang="en-US">
                <a:cs typeface="Calibri"/>
              </a:rPr>
              <a:t>Student: In your notebook, summarize the key points of this modeling activity. Discuss what might happen to acetate and choline once </a:t>
            </a:r>
          </a:p>
          <a:p>
            <a:r>
              <a:rPr lang="en-US">
                <a:cs typeface="Calibri"/>
              </a:rPr>
              <a:t>ACH is broken apart.</a:t>
            </a:r>
          </a:p>
        </p:txBody>
      </p:sp>
      <p:sp>
        <p:nvSpPr>
          <p:cNvPr id="4" name="Slide Number Placeholder 3"/>
          <p:cNvSpPr>
            <a:spLocks noGrp="1"/>
          </p:cNvSpPr>
          <p:nvPr>
            <p:ph type="sldNum" sz="quarter" idx="5"/>
          </p:nvPr>
        </p:nvSpPr>
        <p:spPr/>
        <p:txBody>
          <a:bodyPr/>
          <a:lstStyle/>
          <a:p>
            <a:fld id="{1D969A0E-3899-435C-BEDD-AB395C5FA4DA}" type="slidenum">
              <a:rPr lang="en-US" smtClean="0"/>
              <a:t>34</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1D969A0E-3899-435C-BEDD-AB395C5FA4DA}" type="slidenum">
              <a:rPr lang="en-US">
                <a:solidFill>
                  <a:prstClr val="black"/>
                </a:solidFill>
                <a:latin typeface="Calibri" panose="020F0502020204030204"/>
              </a:rPr>
              <a:pPr defTabSz="931774">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Give students time to think about their response and facilitate a discussion. This could be an opportunity to discuss the importance of insects from an ecological perspective.</a:t>
            </a:r>
          </a:p>
          <a:p>
            <a:endParaRPr lang="en-US"/>
          </a:p>
          <a:p>
            <a:r>
              <a:rPr lang="en"/>
              <a:t>Student: The immediate response will be "Slap!" Contribute to classroom discussion</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1433658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2A87C-00DF-6CFF-5E42-8B1046DDB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3E49C-5ACC-680E-3273-2DA0F42F40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5183B-545F-5D61-378F-328325BF5968}"/>
              </a:ext>
            </a:extLst>
          </p:cNvPr>
          <p:cNvSpPr>
            <a:spLocks noGrp="1"/>
          </p:cNvSpPr>
          <p:nvPr>
            <p:ph type="body" idx="1"/>
          </p:nvPr>
        </p:nvSpPr>
        <p:spPr/>
        <p:txBody>
          <a:bodyPr/>
          <a:lstStyle/>
          <a:p>
            <a:r>
              <a:rPr lang="en-US"/>
              <a:t>Teacher: Facilitate discussion – What are some additional reasons you may miss the mosquito?</a:t>
            </a:r>
          </a:p>
          <a:p>
            <a:endParaRPr lang="en-US"/>
          </a:p>
          <a:p>
            <a:r>
              <a:rPr lang="en"/>
              <a:t>Student: Contribute to classroom discussion</a:t>
            </a:r>
            <a:endParaRPr lang="en-US"/>
          </a:p>
        </p:txBody>
      </p:sp>
      <p:sp>
        <p:nvSpPr>
          <p:cNvPr id="4" name="Slide Number Placeholder 3">
            <a:extLst>
              <a:ext uri="{FF2B5EF4-FFF2-40B4-BE49-F238E27FC236}">
                <a16:creationId xmlns:a16="http://schemas.microsoft.com/office/drawing/2014/main" id="{CDE2974E-EE98-6C8F-3A38-263C037E70B8}"/>
              </a:ext>
            </a:extLst>
          </p:cNvPr>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933043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4706F-5481-0CD9-F7B4-0C0234EFA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96A30-4CDB-8ED3-7472-A559AA6972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CA376-7BBF-BB83-484E-6D408D0CC4A6}"/>
              </a:ext>
            </a:extLst>
          </p:cNvPr>
          <p:cNvSpPr>
            <a:spLocks noGrp="1"/>
          </p:cNvSpPr>
          <p:nvPr>
            <p:ph type="body" idx="1"/>
          </p:nvPr>
        </p:nvSpPr>
        <p:spPr/>
        <p:txBody>
          <a:bodyPr/>
          <a:lstStyle/>
          <a:p>
            <a:r>
              <a:rPr lang="en-US"/>
              <a:t>Teacher: Facilitate discussion </a:t>
            </a:r>
          </a:p>
          <a:p>
            <a:endParaRPr lang="en-US"/>
          </a:p>
          <a:p>
            <a:r>
              <a:rPr lang="en"/>
              <a:t>Student: Contribute to classroom discussion</a:t>
            </a:r>
            <a:endParaRPr lang="en">
              <a:ea typeface="Calibri"/>
              <a:cs typeface="Calibri"/>
            </a:endParaRPr>
          </a:p>
          <a:p>
            <a:endParaRPr lang="en">
              <a:ea typeface="Calibri"/>
              <a:cs typeface="Calibri"/>
            </a:endParaRPr>
          </a:p>
        </p:txBody>
      </p:sp>
      <p:sp>
        <p:nvSpPr>
          <p:cNvPr id="4" name="Slide Number Placeholder 3">
            <a:extLst>
              <a:ext uri="{FF2B5EF4-FFF2-40B4-BE49-F238E27FC236}">
                <a16:creationId xmlns:a16="http://schemas.microsoft.com/office/drawing/2014/main" id="{EDF85AC0-9055-6015-0E32-92EE0F4A946A}"/>
              </a:ext>
            </a:extLst>
          </p:cNvPr>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2753500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A1F5B-BF73-D6B6-919B-F85736445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DD469-ED26-2B96-2AF6-F596334D2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C28CA-EB15-816F-14CB-CC3B97891D16}"/>
              </a:ext>
            </a:extLst>
          </p:cNvPr>
          <p:cNvSpPr>
            <a:spLocks noGrp="1"/>
          </p:cNvSpPr>
          <p:nvPr>
            <p:ph type="body" idx="1"/>
          </p:nvPr>
        </p:nvSpPr>
        <p:spPr/>
        <p:txBody>
          <a:bodyPr/>
          <a:lstStyle/>
          <a:p>
            <a:r>
              <a:rPr lang="en-US"/>
              <a:t>Teacher: Your classroom discussion could lead to an opportunity to discuss the role of environmental factors, competition over resources, predation, and disease.</a:t>
            </a:r>
          </a:p>
          <a:p>
            <a:endParaRPr lang="en-US"/>
          </a:p>
          <a:p>
            <a:r>
              <a:rPr lang="en"/>
              <a:t>Student: Contribute ideas to the classroom discussion</a:t>
            </a:r>
            <a:endParaRPr lang="en-US"/>
          </a:p>
        </p:txBody>
      </p:sp>
      <p:sp>
        <p:nvSpPr>
          <p:cNvPr id="4" name="Slide Number Placeholder 3">
            <a:extLst>
              <a:ext uri="{FF2B5EF4-FFF2-40B4-BE49-F238E27FC236}">
                <a16:creationId xmlns:a16="http://schemas.microsoft.com/office/drawing/2014/main" id="{3B4582F7-63C8-1F5E-EE98-B2F43B9BD3E5}"/>
              </a:ext>
            </a:extLst>
          </p:cNvPr>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1103172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8B72-F89F-EBBB-5C64-20CC011C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D9190-EC5E-4FBA-5246-3C66C673ED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29B3CD-D16D-32FD-089A-9368A4454122}"/>
              </a:ext>
            </a:extLst>
          </p:cNvPr>
          <p:cNvSpPr>
            <a:spLocks noGrp="1"/>
          </p:cNvSpPr>
          <p:nvPr>
            <p:ph type="body" idx="1"/>
          </p:nvPr>
        </p:nvSpPr>
        <p:spPr/>
        <p:txBody>
          <a:bodyPr/>
          <a:lstStyle/>
          <a:p>
            <a:r>
              <a:rPr lang="en-US">
                <a:ea typeface="Calibri"/>
                <a:cs typeface="Calibri"/>
              </a:rPr>
              <a:t>Extension</a:t>
            </a:r>
            <a:endParaRPr lang="en-US">
              <a:cs typeface="Calibri"/>
            </a:endParaRPr>
          </a:p>
        </p:txBody>
      </p:sp>
      <p:sp>
        <p:nvSpPr>
          <p:cNvPr id="4" name="Slide Number Placeholder 3">
            <a:extLst>
              <a:ext uri="{FF2B5EF4-FFF2-40B4-BE49-F238E27FC236}">
                <a16:creationId xmlns:a16="http://schemas.microsoft.com/office/drawing/2014/main" id="{8BFE29DF-A866-D4FB-50F8-212D687D02B8}"/>
              </a:ext>
            </a:extLst>
          </p:cNvPr>
          <p:cNvSpPr>
            <a:spLocks noGrp="1"/>
          </p:cNvSpPr>
          <p:nvPr>
            <p:ph type="sldNum" sz="quarter" idx="5"/>
          </p:nvPr>
        </p:nvSpPr>
        <p:spPr/>
        <p:txBody>
          <a:bodyPr/>
          <a:lstStyle/>
          <a:p>
            <a:pPr defTabSz="931774">
              <a:defRPr/>
            </a:pPr>
            <a:fld id="{1D969A0E-3899-435C-BEDD-AB395C5FA4DA}" type="slidenum">
              <a:rPr lang="en-US">
                <a:solidFill>
                  <a:prstClr val="black"/>
                </a:solidFill>
                <a:latin typeface="Calibri" panose="020F0502020204030204"/>
              </a:rPr>
              <a:pPr defTabSz="931774">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11342393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2/11/2025</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2/11/2025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2/11/2025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2/11/2025</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2/11/2025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2/11/2025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2/11/2025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2/11/2025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2/11/2025</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2/11/2025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2/11/2025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2/11/2025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2/11/2025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34.xml"/><Relationship Id="rId5" Type="http://schemas.openxmlformats.org/officeDocument/2006/relationships/image" Target="../media/image39.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32.png"/><Relationship Id="rId5" Type="http://schemas.openxmlformats.org/officeDocument/2006/relationships/image" Target="../media/image40.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41.png"/><Relationship Id="rId5" Type="http://schemas.openxmlformats.org/officeDocument/2006/relationships/image" Target="../media/image32.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42.png"/><Relationship Id="rId5" Type="http://schemas.openxmlformats.org/officeDocument/2006/relationships/image" Target="../media/image35.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29.png"/><Relationship Id="rId5" Type="http://schemas.openxmlformats.org/officeDocument/2006/relationships/image" Target="../media/image43.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21.jpeg"/><Relationship Id="rId5" Type="http://schemas.openxmlformats.org/officeDocument/2006/relationships/image" Target="../media/image32.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6.xml"/><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46.png"/><Relationship Id="rId5" Type="http://schemas.openxmlformats.org/officeDocument/2006/relationships/image" Target="../media/image29.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30.png"/><Relationship Id="rId5" Type="http://schemas.openxmlformats.org/officeDocument/2006/relationships/image" Target="../media/image48.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8.xml"/><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48.png"/><Relationship Id="rId5" Type="http://schemas.openxmlformats.org/officeDocument/2006/relationships/image" Target="../media/image32.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2.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9.xml"/><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48.png"/><Relationship Id="rId5" Type="http://schemas.openxmlformats.org/officeDocument/2006/relationships/image" Target="../media/image29.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43.png"/><Relationship Id="rId5" Type="http://schemas.openxmlformats.org/officeDocument/2006/relationships/image" Target="../media/image29.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21.jpeg"/><Relationship Id="rId5" Type="http://schemas.openxmlformats.org/officeDocument/2006/relationships/image" Target="../media/image43.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32.png"/><Relationship Id="rId5" Type="http://schemas.openxmlformats.org/officeDocument/2006/relationships/image" Target="../media/image21.jpe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35.png"/><Relationship Id="rId5" Type="http://schemas.openxmlformats.org/officeDocument/2006/relationships/image" Target="../media/image51.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21.jpeg"/><Relationship Id="rId5" Type="http://schemas.openxmlformats.org/officeDocument/2006/relationships/image" Target="../media/image46.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25.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19.xml"/><Relationship Id="rId6" Type="http://schemas.openxmlformats.org/officeDocument/2006/relationships/image" Target="../media/image52.png"/><Relationship Id="rId5" Type="http://schemas.openxmlformats.org/officeDocument/2006/relationships/image" Target="../media/image35.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53.png"/><Relationship Id="rId5" Type="http://schemas.openxmlformats.org/officeDocument/2006/relationships/image" Target="../media/image32.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notesSlide" Target="../notesSlides/notesSlide27.xml"/><Relationship Id="rId7"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33.png"/><Relationship Id="rId9"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hemeOverride" Target="../theme/themeOverride22.xml"/><Relationship Id="rId6" Type="http://schemas.openxmlformats.org/officeDocument/2006/relationships/image" Target="../media/image56.png"/><Relationship Id="rId5" Type="http://schemas.openxmlformats.org/officeDocument/2006/relationships/image" Target="../media/image53.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21.jpeg"/><Relationship Id="rId5" Type="http://schemas.openxmlformats.org/officeDocument/2006/relationships/image" Target="../media/image32.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30.xml"/><Relationship Id="rId7"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themeOverride" Target="../theme/themeOverride24.xml"/><Relationship Id="rId6" Type="http://schemas.openxmlformats.org/officeDocument/2006/relationships/image" Target="../media/image46.png"/><Relationship Id="rId5" Type="http://schemas.openxmlformats.org/officeDocument/2006/relationships/image" Target="../media/image29.png"/><Relationship Id="rId4" Type="http://schemas.openxmlformats.org/officeDocument/2006/relationships/image" Target="../media/image33.png"/><Relationship Id="rId9"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hemeOverride" Target="../theme/themeOverride25.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8.xml"/><Relationship Id="rId1" Type="http://schemas.openxmlformats.org/officeDocument/2006/relationships/tags" Target="../tags/tag36.xml"/><Relationship Id="rId5" Type="http://schemas.openxmlformats.org/officeDocument/2006/relationships/image" Target="../media/image60.jpe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33.xml"/><Relationship Id="rId7"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21.jpeg"/><Relationship Id="rId5" Type="http://schemas.openxmlformats.org/officeDocument/2006/relationships/image" Target="../media/image48.pn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4.xml"/><Relationship Id="rId7" Type="http://schemas.openxmlformats.org/officeDocument/2006/relationships/image" Target="../media/image29.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0.png"/><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37.jpeg"/><Relationship Id="rId5" Type="http://schemas.openxmlformats.org/officeDocument/2006/relationships/image" Target="../media/image35.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8.emf"/><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oleObject" Target="../embeddings/oleObject1.bin"/><Relationship Id="rId5" Type="http://schemas.openxmlformats.org/officeDocument/2006/relationships/image" Target="../media/image35.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707C56-ABDD-BEE2-D353-53FB5BF0B1E8}"/>
              </a:ext>
            </a:extLst>
          </p:cNvPr>
          <p:cNvSpPr txBox="1"/>
          <p:nvPr/>
        </p:nvSpPr>
        <p:spPr>
          <a:xfrm>
            <a:off x="383724" y="2294675"/>
            <a:ext cx="7236823" cy="923330"/>
          </a:xfrm>
          <a:prstGeom prst="rect">
            <a:avLst/>
          </a:prstGeom>
          <a:noFill/>
        </p:spPr>
        <p:txBody>
          <a:bodyPr wrap="square" lIns="91440" tIns="45720" rIns="91440" bIns="45720" rtlCol="0" anchor="t">
            <a:spAutoFit/>
          </a:bodyPr>
          <a:lstStyle/>
          <a:p>
            <a:pPr algn="ctr"/>
            <a:r>
              <a:rPr lang="en-US" sz="5400" b="1">
                <a:solidFill>
                  <a:srgbClr val="006838"/>
                </a:solidFill>
                <a:cs typeface="Myanmar Text"/>
              </a:rPr>
              <a:t>The Speed of Thought</a:t>
            </a:r>
            <a:endParaRPr lang="en-US" sz="5400">
              <a:solidFill>
                <a:srgbClr val="000000"/>
              </a:solidFill>
              <a:cs typeface="Calibri"/>
            </a:endParaRPr>
          </a:p>
        </p:txBody>
      </p:sp>
      <p:sp>
        <p:nvSpPr>
          <p:cNvPr id="11" name="TextBox 10">
            <a:extLst>
              <a:ext uri="{FF2B5EF4-FFF2-40B4-BE49-F238E27FC236}">
                <a16:creationId xmlns:a16="http://schemas.microsoft.com/office/drawing/2014/main" id="{667D1994-F1BB-457F-FFBD-3C2F21C3B326}"/>
              </a:ext>
            </a:extLst>
          </p:cNvPr>
          <p:cNvSpPr txBox="1"/>
          <p:nvPr/>
        </p:nvSpPr>
        <p:spPr>
          <a:xfrm>
            <a:off x="1010741" y="3347797"/>
            <a:ext cx="6188125" cy="800219"/>
          </a:xfrm>
          <a:prstGeom prst="rect">
            <a:avLst/>
          </a:prstGeom>
          <a:noFill/>
        </p:spPr>
        <p:txBody>
          <a:bodyPr wrap="square" lIns="91440" tIns="45720" rIns="91440" bIns="45720" rtlCol="0" anchor="t">
            <a:spAutoFit/>
          </a:bodyPr>
          <a:lstStyle/>
          <a:p>
            <a:pPr algn="ctr">
              <a:spcAft>
                <a:spcPts val="1200"/>
              </a:spcAft>
            </a:pPr>
            <a:r>
              <a:rPr lang="en-US" sz="2000" i="1">
                <a:solidFill>
                  <a:srgbClr val="6D2C79"/>
                </a:solidFill>
                <a:latin typeface="Calibri"/>
                <a:ea typeface="+mn-lt"/>
                <a:cs typeface="+mn-lt"/>
              </a:rPr>
              <a:t>“In the struggle for existence, only the fittest will survive.”</a:t>
            </a:r>
            <a:endParaRPr lang="en-US" sz="2000" i="1">
              <a:solidFill>
                <a:srgbClr val="000000"/>
              </a:solidFill>
              <a:latin typeface="Calibri"/>
              <a:ea typeface="+mn-lt"/>
              <a:cs typeface="+mn-lt"/>
            </a:endParaRPr>
          </a:p>
          <a:p>
            <a:pPr algn="ctr"/>
            <a:r>
              <a:rPr lang="en-US" sz="1600" i="1">
                <a:solidFill>
                  <a:srgbClr val="6D2C79"/>
                </a:solidFill>
                <a:latin typeface="Calibri"/>
                <a:ea typeface="+mn-lt"/>
                <a:cs typeface="+mn-lt"/>
              </a:rPr>
              <a:t> – Charles Darwin</a:t>
            </a:r>
            <a:endParaRPr lang="en-US" sz="1050" b="1">
              <a:solidFill>
                <a:srgbClr val="0000AA"/>
              </a:solidFill>
              <a:latin typeface="Calibri"/>
              <a:cs typeface="Calibri"/>
            </a:endParaRPr>
          </a:p>
        </p:txBody>
      </p:sp>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9621" y="5368483"/>
            <a:ext cx="3508951" cy="1260754"/>
          </a:xfrm>
          <a:prstGeom prst="rect">
            <a:avLst/>
          </a:prstGeom>
        </p:spPr>
      </p:pic>
      <p:sp>
        <p:nvSpPr>
          <p:cNvPr id="4" name="TextBox 3">
            <a:extLst>
              <a:ext uri="{FF2B5EF4-FFF2-40B4-BE49-F238E27FC236}">
                <a16:creationId xmlns:a16="http://schemas.microsoft.com/office/drawing/2014/main" id="{E0084FF3-939A-5088-8A45-6277CF6BF183}"/>
              </a:ext>
            </a:extLst>
          </p:cNvPr>
          <p:cNvSpPr txBox="1"/>
          <p:nvPr/>
        </p:nvSpPr>
        <p:spPr>
          <a:xfrm>
            <a:off x="1009794" y="1922032"/>
            <a:ext cx="6189072" cy="954107"/>
          </a:xfrm>
          <a:prstGeom prst="rect">
            <a:avLst/>
          </a:prstGeom>
          <a:noFill/>
        </p:spPr>
        <p:txBody>
          <a:bodyPr wrap="square">
            <a:spAutoFit/>
          </a:bodyPr>
          <a:lstStyle/>
          <a:p>
            <a:r>
              <a:rPr lang="en-US" sz="2800" b="1">
                <a:solidFill>
                  <a:srgbClr val="006838"/>
                </a:solidFill>
                <a:cs typeface="Myanmar Text"/>
              </a:rPr>
              <a:t>Acetylcholinesterase Active Site - Part 1</a:t>
            </a:r>
            <a:br>
              <a:rPr lang="en-US" sz="2800" b="1">
                <a:solidFill>
                  <a:srgbClr val="006838"/>
                </a:solidFill>
                <a:cs typeface="Myanmar Text"/>
              </a:rPr>
            </a:br>
            <a:endParaRPr lang="en-US" sz="2800"/>
          </a:p>
        </p:txBody>
      </p:sp>
      <p:pic>
        <p:nvPicPr>
          <p:cNvPr id="2" name="Picture 1">
            <a:extLst>
              <a:ext uri="{FF2B5EF4-FFF2-40B4-BE49-F238E27FC236}">
                <a16:creationId xmlns:a16="http://schemas.microsoft.com/office/drawing/2014/main" id="{A2B4E2E8-B35D-BB64-3336-B498A69DB98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763616" y="1922032"/>
            <a:ext cx="3917355" cy="3959653"/>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6475835" y="4148016"/>
            <a:ext cx="1970049" cy="1951464"/>
          </a:xfrm>
          <a:prstGeom prst="ellipse">
            <a:avLst/>
          </a:prstGeom>
          <a:solidFill>
            <a:schemeClr val="accent6">
              <a:lumMod val="20000"/>
              <a:lumOff val="80000"/>
            </a:schemeClr>
          </a:solid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descr="A grey and red molecule&#10;&#10;Description automatically generated">
            <a:extLst>
              <a:ext uri="{FF2B5EF4-FFF2-40B4-BE49-F238E27FC236}">
                <a16:creationId xmlns:a16="http://schemas.microsoft.com/office/drawing/2014/main" id="{9B995B5C-05C8-EB06-B7E5-0B6F938902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87558" y="4408904"/>
            <a:ext cx="2146602" cy="1299259"/>
          </a:xfrm>
          <a:prstGeom prst="rect">
            <a:avLst/>
          </a:prstGeom>
        </p:spPr>
      </p:pic>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9FAF506-0BF2-1892-09EF-4CD72F95A59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6C2699C-E266-6F9A-F289-05D527A40BAD}"/>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4" name="TextBox 3">
            <a:extLst>
              <a:ext uri="{FF2B5EF4-FFF2-40B4-BE49-F238E27FC236}">
                <a16:creationId xmlns:a16="http://schemas.microsoft.com/office/drawing/2014/main" id="{1A1DA061-09EA-699F-488F-AED7B5CA5586}"/>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Extension: Neuromuscular Synapse Poster</a:t>
            </a:r>
            <a:r>
              <a:rPr lang="en-US" sz="4000" baseline="30000">
                <a:solidFill>
                  <a:srgbClr val="000000"/>
                </a:solidFill>
                <a:cs typeface="Calibri"/>
              </a:rPr>
              <a:t> </a:t>
            </a:r>
            <a:r>
              <a:rPr lang="en-US" sz="4000" baseline="30000">
                <a:solidFill>
                  <a:schemeClr val="bg1"/>
                </a:solidFill>
                <a:cs typeface="Calibri"/>
              </a:rPr>
              <a:t>©</a:t>
            </a:r>
            <a:endParaRPr kumimoji="0" lang="en-US" sz="4000" b="0" i="0" u="none" strike="noStrike" kern="1200" cap="none" spc="0" normalizeH="0" baseline="0" noProof="0">
              <a:ln>
                <a:noFill/>
              </a:ln>
              <a:solidFill>
                <a:schemeClr val="bg1"/>
              </a:solidFill>
              <a:effectLst/>
              <a:uLnTx/>
              <a:uFillTx/>
              <a:latin typeface="Calibri" panose="020F0502020204030204"/>
              <a:ea typeface="+mn-ea"/>
              <a:cs typeface="Myanmar Text"/>
            </a:endParaRPr>
          </a:p>
        </p:txBody>
      </p:sp>
      <p:sp>
        <p:nvSpPr>
          <p:cNvPr id="16" name="TextBox 15">
            <a:extLst>
              <a:ext uri="{FF2B5EF4-FFF2-40B4-BE49-F238E27FC236}">
                <a16:creationId xmlns:a16="http://schemas.microsoft.com/office/drawing/2014/main" id="{6EAEB075-323E-7F95-2E48-8B23575EC565}"/>
              </a:ext>
            </a:extLst>
          </p:cNvPr>
          <p:cNvSpPr txBox="1"/>
          <p:nvPr/>
        </p:nvSpPr>
        <p:spPr>
          <a:xfrm>
            <a:off x="950470" y="1428773"/>
            <a:ext cx="5527332" cy="5078313"/>
          </a:xfrm>
          <a:prstGeom prst="rect">
            <a:avLst/>
          </a:prstGeom>
          <a:noFill/>
        </p:spPr>
        <p:txBody>
          <a:bodyPr wrap="square" lIns="91440" tIns="45720" rIns="91440" bIns="45720" rtlCol="0" anchor="t">
            <a:spAutoFit/>
          </a:bodyPr>
          <a:lstStyle/>
          <a:p>
            <a:pPr algn="l"/>
            <a:r>
              <a:rPr lang="en-US" b="0" i="0">
                <a:solidFill>
                  <a:srgbClr val="282828"/>
                </a:solidFill>
                <a:effectLst/>
                <a:latin typeface="DM Sans" pitchFamily="2" charset="0"/>
              </a:rPr>
              <a:t>This captivating watercolor poster leads students through the molecular interactions found at neuromuscular synapses… at one million times magnification. </a:t>
            </a:r>
            <a:br>
              <a:rPr lang="en-US" b="0" i="0">
                <a:solidFill>
                  <a:srgbClr val="282828"/>
                </a:solidFill>
                <a:effectLst/>
                <a:latin typeface="DM Sans" pitchFamily="2" charset="0"/>
              </a:rPr>
            </a:br>
            <a:endParaRPr lang="en-US" b="0" i="0">
              <a:solidFill>
                <a:srgbClr val="282828"/>
              </a:solidFill>
              <a:effectLst/>
              <a:latin typeface="DM Sans" pitchFamily="2" charset="0"/>
            </a:endParaRPr>
          </a:p>
          <a:p>
            <a:pPr algn="l"/>
            <a:r>
              <a:rPr lang="en-US" b="0" i="0">
                <a:solidFill>
                  <a:srgbClr val="282828"/>
                </a:solidFill>
                <a:effectLst/>
                <a:latin typeface="DM Sans" pitchFamily="2" charset="0"/>
              </a:rPr>
              <a:t>Students will:  </a:t>
            </a:r>
          </a:p>
          <a:p>
            <a:pPr marL="285750" indent="-285750" algn="l">
              <a:buFont typeface="Arial" panose="020B0604020202020204" pitchFamily="34" charset="0"/>
              <a:buChar char="•"/>
            </a:pPr>
            <a:r>
              <a:rPr lang="en-US" b="0" i="0">
                <a:solidFill>
                  <a:srgbClr val="282828"/>
                </a:solidFill>
                <a:effectLst/>
                <a:latin typeface="DM Sans" pitchFamily="2" charset="0"/>
              </a:rPr>
              <a:t>Explore the connection between a nerve cell and a muscle</a:t>
            </a:r>
          </a:p>
          <a:p>
            <a:pPr marL="285750" indent="-285750" algn="l">
              <a:buFont typeface="Arial" panose="020B0604020202020204" pitchFamily="34" charset="0"/>
              <a:buChar char="•"/>
            </a:pPr>
            <a:r>
              <a:rPr lang="en-US" b="0" i="0">
                <a:solidFill>
                  <a:srgbClr val="282828"/>
                </a:solidFill>
                <a:effectLst/>
                <a:latin typeface="DM Sans" pitchFamily="2" charset="0"/>
              </a:rPr>
              <a:t>Examine vesicles filled with the</a:t>
            </a:r>
            <a:r>
              <a:rPr lang="en-US">
                <a:solidFill>
                  <a:srgbClr val="282828"/>
                </a:solidFill>
                <a:latin typeface="DM Sans" pitchFamily="2" charset="0"/>
              </a:rPr>
              <a:t> </a:t>
            </a:r>
            <a:r>
              <a:rPr lang="en-US" b="0" i="0">
                <a:solidFill>
                  <a:srgbClr val="282828"/>
                </a:solidFill>
                <a:effectLst/>
                <a:latin typeface="DM Sans" pitchFamily="2" charset="0"/>
              </a:rPr>
              <a:t>neurotransmitter, acetylcholine, fuse with the</a:t>
            </a:r>
            <a:r>
              <a:rPr lang="en-US">
                <a:solidFill>
                  <a:srgbClr val="282828"/>
                </a:solidFill>
                <a:latin typeface="DM Sans" pitchFamily="2" charset="0"/>
              </a:rPr>
              <a:t> </a:t>
            </a:r>
            <a:r>
              <a:rPr lang="en-US" b="0" i="0">
                <a:solidFill>
                  <a:srgbClr val="282828"/>
                </a:solidFill>
                <a:effectLst/>
                <a:latin typeface="DM Sans" pitchFamily="2" charset="0"/>
              </a:rPr>
              <a:t>membrane of the pre-synaptic axon</a:t>
            </a:r>
          </a:p>
          <a:p>
            <a:pPr marL="285750" indent="-285750" algn="l">
              <a:buFont typeface="Arial" panose="020B0604020202020204" pitchFamily="34" charset="0"/>
              <a:buChar char="•"/>
            </a:pPr>
            <a:r>
              <a:rPr lang="en-US" b="0" i="0">
                <a:solidFill>
                  <a:srgbClr val="282828"/>
                </a:solidFill>
                <a:effectLst/>
                <a:latin typeface="DM Sans" pitchFamily="2" charset="0"/>
              </a:rPr>
              <a:t>Follow acetylcholine where it diffuses across</a:t>
            </a:r>
            <a:r>
              <a:rPr lang="en-US">
                <a:solidFill>
                  <a:srgbClr val="282828"/>
                </a:solidFill>
                <a:latin typeface="DM Sans" pitchFamily="2" charset="0"/>
              </a:rPr>
              <a:t> </a:t>
            </a:r>
            <a:r>
              <a:rPr lang="en-US" b="0" i="0">
                <a:solidFill>
                  <a:srgbClr val="282828"/>
                </a:solidFill>
                <a:effectLst/>
                <a:latin typeface="DM Sans" pitchFamily="2" charset="0"/>
              </a:rPr>
              <a:t>the synaptic space to bind to acetylcholine</a:t>
            </a:r>
            <a:r>
              <a:rPr lang="en-US">
                <a:solidFill>
                  <a:srgbClr val="282828"/>
                </a:solidFill>
                <a:latin typeface="DM Sans" pitchFamily="2" charset="0"/>
              </a:rPr>
              <a:t> </a:t>
            </a:r>
            <a:r>
              <a:rPr lang="en-US" b="0" i="0">
                <a:solidFill>
                  <a:srgbClr val="282828"/>
                </a:solidFill>
                <a:effectLst/>
                <a:latin typeface="DM Sans" pitchFamily="2" charset="0"/>
              </a:rPr>
              <a:t>receptors of the muscle cell</a:t>
            </a:r>
          </a:p>
          <a:p>
            <a:pPr marL="285750" indent="-285750" algn="l">
              <a:buFont typeface="Arial" panose="020B0604020202020204" pitchFamily="34" charset="0"/>
              <a:buChar char="•"/>
            </a:pPr>
            <a:r>
              <a:rPr lang="en-US" b="0" i="0">
                <a:solidFill>
                  <a:srgbClr val="282828"/>
                </a:solidFill>
                <a:effectLst/>
                <a:latin typeface="DM Sans" pitchFamily="2" charset="0"/>
              </a:rPr>
              <a:t>Discover acetylcholinesterase entangled in the</a:t>
            </a:r>
            <a:r>
              <a:rPr lang="en-US">
                <a:solidFill>
                  <a:srgbClr val="282828"/>
                </a:solidFill>
                <a:latin typeface="DM Sans" pitchFamily="2" charset="0"/>
              </a:rPr>
              <a:t> </a:t>
            </a:r>
            <a:r>
              <a:rPr lang="en-US" b="0" i="0">
                <a:solidFill>
                  <a:srgbClr val="282828"/>
                </a:solidFill>
                <a:effectLst/>
                <a:latin typeface="DM Sans" pitchFamily="2" charset="0"/>
              </a:rPr>
              <a:t>synaptic space, where it breaks down excess</a:t>
            </a:r>
            <a:r>
              <a:rPr lang="en-US">
                <a:solidFill>
                  <a:srgbClr val="282828"/>
                </a:solidFill>
                <a:latin typeface="DM Sans" pitchFamily="2" charset="0"/>
              </a:rPr>
              <a:t> </a:t>
            </a:r>
            <a:r>
              <a:rPr lang="en-US" b="0" i="0">
                <a:solidFill>
                  <a:srgbClr val="282828"/>
                </a:solidFill>
                <a:effectLst/>
                <a:latin typeface="DM Sans" pitchFamily="2" charset="0"/>
              </a:rPr>
              <a:t>acetylcholine</a:t>
            </a:r>
          </a:p>
          <a:p>
            <a:pPr algn="l"/>
            <a:endParaRPr lang="en-US" b="0" i="0">
              <a:solidFill>
                <a:srgbClr val="282828"/>
              </a:solidFill>
              <a:effectLst/>
              <a:latin typeface="DM Sans" pitchFamily="2" charset="0"/>
            </a:endParaRPr>
          </a:p>
        </p:txBody>
      </p:sp>
      <p:pic>
        <p:nvPicPr>
          <p:cNvPr id="17" name="Picture 16">
            <a:extLst>
              <a:ext uri="{FF2B5EF4-FFF2-40B4-BE49-F238E27FC236}">
                <a16:creationId xmlns:a16="http://schemas.microsoft.com/office/drawing/2014/main" id="{392A78AD-4573-F17A-17C0-2DAF93D14A66}"/>
              </a:ext>
            </a:extLst>
          </p:cNvPr>
          <p:cNvPicPr>
            <a:picLocks noChangeAspect="1"/>
          </p:cNvPicPr>
          <p:nvPr/>
        </p:nvPicPr>
        <p:blipFill>
          <a:blip r:embed="rId5"/>
          <a:srcRect l="17660" r="17811"/>
          <a:stretch/>
        </p:blipFill>
        <p:spPr>
          <a:xfrm>
            <a:off x="7264803" y="1428773"/>
            <a:ext cx="3817762" cy="4733132"/>
          </a:xfrm>
          <a:prstGeom prst="rect">
            <a:avLst/>
          </a:prstGeom>
        </p:spPr>
      </p:pic>
    </p:spTree>
    <p:custDataLst>
      <p:tags r:id="rId1"/>
    </p:custDataLst>
    <p:extLst>
      <p:ext uri="{BB962C8B-B14F-4D97-AF65-F5344CB8AC3E}">
        <p14:creationId xmlns:p14="http://schemas.microsoft.com/office/powerpoint/2010/main" val="2529195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D5AB360-B622-4BB8-D507-70D06B7269A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A66D91-8DAB-B0A3-AE9A-EC92BBF92840}"/>
              </a:ext>
            </a:extLst>
          </p:cNvPr>
          <p:cNvSpPr txBox="1"/>
          <p:nvPr/>
        </p:nvSpPr>
        <p:spPr>
          <a:xfrm>
            <a:off x="2332787" y="5188863"/>
            <a:ext cx="7725613" cy="13702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a:latin typeface="Aptos" panose="020B0004020202020204" pitchFamily="34" charset="0"/>
                <a:ea typeface="Aptos" panose="020B0004020202020204" pitchFamily="34" charset="0"/>
                <a:cs typeface="Times New Roman" panose="02020603050405020304" pitchFamily="18" charset="0"/>
              </a:rPr>
              <a:t>Imagine that your left arm is a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neuron</a:t>
            </a:r>
            <a:r>
              <a:rPr lang="en-US">
                <a:latin typeface="Aptos" panose="020B0004020202020204" pitchFamily="34" charset="0"/>
                <a:ea typeface="Aptos" panose="020B0004020202020204" pitchFamily="34" charset="0"/>
                <a:cs typeface="Times New Roman" panose="02020603050405020304" pitchFamily="18" charset="0"/>
              </a:rPr>
              <a:t> (a type of cell that connects your brain to your muscles) and your right arm is a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muscle cell </a:t>
            </a:r>
            <a:r>
              <a:rPr lang="en-US">
                <a:latin typeface="Aptos" panose="020B0004020202020204" pitchFamily="34" charset="0"/>
                <a:ea typeface="Aptos" panose="020B0004020202020204" pitchFamily="34" charset="0"/>
                <a:cs typeface="Times New Roman" panose="02020603050405020304" pitchFamily="18" charset="0"/>
              </a:rPr>
              <a:t>waiting to contract.</a:t>
            </a:r>
            <a:br>
              <a:rPr lang="en-US">
                <a:latin typeface="Aptos" panose="020B0004020202020204" pitchFamily="34" charset="0"/>
                <a:ea typeface="Aptos" panose="020B0004020202020204" pitchFamily="34" charset="0"/>
                <a:cs typeface="Times New Roman" panose="02020603050405020304" pitchFamily="18" charset="0"/>
              </a:rPr>
            </a:br>
            <a:endParaRPr lang="en-US">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b="1">
                <a:effectLst/>
                <a:latin typeface="Aptos" panose="020B0004020202020204" pitchFamily="34" charset="0"/>
                <a:ea typeface="Aptos" panose="020B0004020202020204" pitchFamily="34" charset="0"/>
                <a:cs typeface="Times New Roman" panose="02020603050405020304" pitchFamily="18" charset="0"/>
              </a:rPr>
              <a:t>Start with the neurotransmitter in your left hand</a:t>
            </a:r>
            <a:r>
              <a:rPr lang="en-US" b="1">
                <a:latin typeface="Aptos" panose="020B0004020202020204" pitchFamily="34" charset="0"/>
                <a:ea typeface="Aptos" panose="020B0004020202020204" pitchFamily="34" charset="0"/>
                <a:cs typeface="Times New Roman" panose="02020603050405020304" pitchFamily="18" charset="0"/>
              </a:rPr>
              <a:t> (</a:t>
            </a:r>
            <a:r>
              <a:rPr lang="en-US" b="1">
                <a:effectLst/>
                <a:latin typeface="Aptos" panose="020B0004020202020204" pitchFamily="34" charset="0"/>
                <a:ea typeface="Aptos" panose="020B0004020202020204" pitchFamily="34" charset="0"/>
                <a:cs typeface="Times New Roman" panose="02020603050405020304" pitchFamily="18" charset="0"/>
              </a:rPr>
              <a:t>the neuron).</a:t>
            </a:r>
            <a:endParaRPr lang="en-US" b="1"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6B83E93A-8CF1-5541-52C9-509BB29A94B6}"/>
              </a:ext>
            </a:extLst>
          </p:cNvPr>
          <p:cNvPicPr>
            <a:picLocks noChangeAspect="1"/>
          </p:cNvPicPr>
          <p:nvPr/>
        </p:nvPicPr>
        <p:blipFill>
          <a:blip r:embed="rId5">
            <a:alphaModFix/>
          </a:blip>
          <a:stretch>
            <a:fillRect/>
          </a:stretch>
        </p:blipFill>
        <p:spPr>
          <a:xfrm>
            <a:off x="2332787" y="1575353"/>
            <a:ext cx="7526426" cy="3519726"/>
          </a:xfrm>
          <a:prstGeom prst="rect">
            <a:avLst/>
          </a:prstGeom>
        </p:spPr>
      </p:pic>
      <p:pic>
        <p:nvPicPr>
          <p:cNvPr id="14" name="Picture 13">
            <a:extLst>
              <a:ext uri="{FF2B5EF4-FFF2-40B4-BE49-F238E27FC236}">
                <a16:creationId xmlns:a16="http://schemas.microsoft.com/office/drawing/2014/main" id="{40BDB82B-344F-84F8-F3BE-B4827CF735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2C93A00B-4DD3-7DC1-5618-39CB39557013}"/>
              </a:ext>
            </a:extLst>
          </p:cNvPr>
          <p:cNvSpPr txBox="1">
            <a:spLocks/>
          </p:cNvSpPr>
          <p:nvPr/>
        </p:nvSpPr>
        <p:spPr>
          <a:xfrm>
            <a:off x="941968" y="0"/>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Neurotransmitters</a:t>
            </a:r>
            <a:endParaRPr lang="en-US" sz="4000" b="1">
              <a:solidFill>
                <a:schemeClr val="bg1"/>
              </a:solidFill>
              <a:latin typeface="+mn-lt"/>
              <a:ea typeface="HGSoeiKakugothicUB"/>
              <a:cs typeface="Myanmar Text"/>
            </a:endParaRPr>
          </a:p>
        </p:txBody>
      </p:sp>
    </p:spTree>
    <p:extLst>
      <p:ext uri="{BB962C8B-B14F-4D97-AF65-F5344CB8AC3E}">
        <p14:creationId xmlns:p14="http://schemas.microsoft.com/office/powerpoint/2010/main" val="5763539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889C044-57D3-3377-4D0F-6682BA79286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E43C970-6D19-3CEF-E88D-0B5267E9FAA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The Role of Neurotransmitters</a:t>
            </a:r>
            <a:endParaRPr lang="en-US" sz="4000" b="1">
              <a:solidFill>
                <a:schemeClr val="bg1"/>
              </a:solidFill>
              <a:latin typeface="+mn-lt"/>
              <a:ea typeface="HGSoeiKakugothicUB"/>
              <a:cs typeface="Myanmar Text"/>
            </a:endParaRPr>
          </a:p>
        </p:txBody>
      </p:sp>
      <p:sp>
        <p:nvSpPr>
          <p:cNvPr id="3" name="TextBox 2">
            <a:extLst>
              <a:ext uri="{FF2B5EF4-FFF2-40B4-BE49-F238E27FC236}">
                <a16:creationId xmlns:a16="http://schemas.microsoft.com/office/drawing/2014/main" id="{D553E4E7-7E74-D47D-6FCC-E0979B0E728F}"/>
              </a:ext>
            </a:extLst>
          </p:cNvPr>
          <p:cNvSpPr txBox="1"/>
          <p:nvPr/>
        </p:nvSpPr>
        <p:spPr>
          <a:xfrm>
            <a:off x="2334559" y="5200586"/>
            <a:ext cx="7899863" cy="12917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a:latin typeface="Aptos" panose="020B0004020202020204" pitchFamily="34" charset="0"/>
                <a:ea typeface="Aptos" panose="020B0004020202020204" pitchFamily="34" charset="0"/>
                <a:cs typeface="Times New Roman" panose="02020603050405020304" pitchFamily="18" charset="0"/>
              </a:rPr>
              <a:t>When a brain signal is sent down a neuron, it triggers the release of a neurotransmitter, which is received by the muscle cell.</a:t>
            </a:r>
          </a:p>
          <a:p>
            <a:pPr>
              <a:lnSpc>
                <a:spcPct val="107000"/>
              </a:lnSpc>
              <a:spcAft>
                <a:spcPts val="800"/>
              </a:spcAft>
            </a:pPr>
            <a:endParaRPr lang="en-US" sz="400">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b="1">
                <a:latin typeface="Aptos" panose="020B0004020202020204" pitchFamily="34" charset="0"/>
                <a:ea typeface="Aptos" panose="020B0004020202020204" pitchFamily="34" charset="0"/>
                <a:cs typeface="Times New Roman" panose="02020603050405020304" pitchFamily="18" charset="0"/>
              </a:rPr>
              <a:t>Act this process out using your arms and the neurotransmitter model</a:t>
            </a:r>
            <a:r>
              <a:rPr lang="en-US" b="1">
                <a:effectLst/>
                <a:latin typeface="Aptos" panose="020B0004020202020204" pitchFamily="34" charset="0"/>
                <a:ea typeface="Aptos" panose="020B0004020202020204" pitchFamily="34" charset="0"/>
                <a:cs typeface="Times New Roman" panose="02020603050405020304" pitchFamily="18" charset="0"/>
              </a:rPr>
              <a:t>.</a:t>
            </a:r>
            <a:endParaRPr lang="en-US" b="1"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51745102-D776-1A06-924D-C746525497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EC86F59-0A3B-4A7F-5C47-244DD6A17FD9}"/>
              </a:ext>
            </a:extLst>
          </p:cNvPr>
          <p:cNvPicPr>
            <a:picLocks noChangeAspect="1"/>
          </p:cNvPicPr>
          <p:nvPr/>
        </p:nvPicPr>
        <p:blipFill>
          <a:blip r:embed="rId6"/>
          <a:stretch>
            <a:fillRect/>
          </a:stretch>
        </p:blipFill>
        <p:spPr>
          <a:xfrm>
            <a:off x="2332787" y="1514741"/>
            <a:ext cx="7526426" cy="3535417"/>
          </a:xfrm>
          <a:prstGeom prst="rect">
            <a:avLst/>
          </a:prstGeom>
        </p:spPr>
      </p:pic>
    </p:spTree>
    <p:extLst>
      <p:ext uri="{BB962C8B-B14F-4D97-AF65-F5344CB8AC3E}">
        <p14:creationId xmlns:p14="http://schemas.microsoft.com/office/powerpoint/2010/main" val="291990363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74D5949-76F3-7C29-31B9-231DE7135397}"/>
            </a:ext>
          </a:extLst>
        </p:cNvPr>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59C54DDD-DE9C-FD67-6F0E-3EC9E224D0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56918A5A-E67C-C94A-F734-3A59186EA8A9}"/>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Neurotransmission</a:t>
            </a:r>
            <a:endParaRPr lang="en-US" sz="4000" b="1">
              <a:solidFill>
                <a:schemeClr val="bg1"/>
              </a:solidFill>
              <a:latin typeface="+mn-lt"/>
              <a:ea typeface="HGSoeiKakugothicUB"/>
              <a:cs typeface="Myanmar Text"/>
            </a:endParaRPr>
          </a:p>
        </p:txBody>
      </p:sp>
      <p:sp>
        <p:nvSpPr>
          <p:cNvPr id="2" name="TextBox 1">
            <a:extLst>
              <a:ext uri="{FF2B5EF4-FFF2-40B4-BE49-F238E27FC236}">
                <a16:creationId xmlns:a16="http://schemas.microsoft.com/office/drawing/2014/main" id="{B1FDD3F1-1C04-AAB6-2524-34A3C2938765}"/>
              </a:ext>
            </a:extLst>
          </p:cNvPr>
          <p:cNvSpPr txBox="1"/>
          <p:nvPr/>
        </p:nvSpPr>
        <p:spPr>
          <a:xfrm>
            <a:off x="932342" y="1963347"/>
            <a:ext cx="9792263" cy="6749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a:latin typeface="Aptos" panose="020B0004020202020204" pitchFamily="34" charset="0"/>
                <a:ea typeface="Aptos" panose="020B0004020202020204" pitchFamily="34" charset="0"/>
                <a:cs typeface="Times New Roman" panose="02020603050405020304" pitchFamily="18" charset="0"/>
              </a:rPr>
              <a:t>This process is called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neurotransmission</a:t>
            </a:r>
            <a:r>
              <a:rPr lang="en-US">
                <a:latin typeface="Aptos" panose="020B0004020202020204" pitchFamily="34" charset="0"/>
                <a:ea typeface="Aptos" panose="020B0004020202020204" pitchFamily="34" charset="0"/>
                <a:cs typeface="Times New Roman" panose="02020603050405020304" pitchFamily="18" charset="0"/>
              </a:rPr>
              <a:t>, and it happens incredibly fast. The average neuron can send over 100 signals per second!</a:t>
            </a:r>
          </a:p>
        </p:txBody>
      </p:sp>
      <p:pic>
        <p:nvPicPr>
          <p:cNvPr id="3" name="Picture 2">
            <a:extLst>
              <a:ext uri="{FF2B5EF4-FFF2-40B4-BE49-F238E27FC236}">
                <a16:creationId xmlns:a16="http://schemas.microsoft.com/office/drawing/2014/main" id="{B988E3BF-534B-79C6-A0A2-6B1DF1F5482E}"/>
              </a:ext>
            </a:extLst>
          </p:cNvPr>
          <p:cNvPicPr>
            <a:picLocks noChangeAspect="1"/>
          </p:cNvPicPr>
          <p:nvPr/>
        </p:nvPicPr>
        <p:blipFill>
          <a:blip r:embed="rId6"/>
          <a:stretch>
            <a:fillRect/>
          </a:stretch>
        </p:blipFill>
        <p:spPr>
          <a:xfrm>
            <a:off x="163520" y="2826110"/>
            <a:ext cx="12028480" cy="3525262"/>
          </a:xfrm>
          <a:prstGeom prst="rect">
            <a:avLst/>
          </a:prstGeom>
        </p:spPr>
      </p:pic>
    </p:spTree>
    <p:extLst>
      <p:ext uri="{BB962C8B-B14F-4D97-AF65-F5344CB8AC3E}">
        <p14:creationId xmlns:p14="http://schemas.microsoft.com/office/powerpoint/2010/main" val="1837438422"/>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5BC3C8D-EDBE-8591-4DE0-C15C75F8C3F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807D7E6-54BF-5B81-095C-5B85B5B89067}"/>
              </a:ext>
            </a:extLst>
          </p:cNvPr>
          <p:cNvPicPr>
            <a:picLocks noChangeAspect="1"/>
          </p:cNvPicPr>
          <p:nvPr/>
        </p:nvPicPr>
        <p:blipFill>
          <a:blip r:embed="rId5"/>
          <a:stretch>
            <a:fillRect/>
          </a:stretch>
        </p:blipFill>
        <p:spPr>
          <a:xfrm>
            <a:off x="2332787" y="1603416"/>
            <a:ext cx="7526426" cy="3510890"/>
          </a:xfrm>
          <a:prstGeom prst="rect">
            <a:avLst/>
          </a:prstGeom>
        </p:spPr>
      </p:pic>
      <p:sp>
        <p:nvSpPr>
          <p:cNvPr id="2" name="TextBox 1">
            <a:extLst>
              <a:ext uri="{FF2B5EF4-FFF2-40B4-BE49-F238E27FC236}">
                <a16:creationId xmlns:a16="http://schemas.microsoft.com/office/drawing/2014/main" id="{5199830E-D133-CBDF-753F-1C709F19625F}"/>
              </a:ext>
            </a:extLst>
          </p:cNvPr>
          <p:cNvSpPr txBox="1"/>
          <p:nvPr/>
        </p:nvSpPr>
        <p:spPr>
          <a:xfrm>
            <a:off x="2282951" y="5275291"/>
            <a:ext cx="7626097" cy="11764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b="1">
                <a:solidFill>
                  <a:srgbClr val="1CA64A"/>
                </a:solidFill>
                <a:effectLst/>
                <a:latin typeface="Aptos"/>
                <a:ea typeface="Aptos" panose="020B0004020202020204" pitchFamily="34" charset="0"/>
                <a:cs typeface="Times New Roman"/>
              </a:rPr>
              <a:t>But what happens after each signal is communicated?</a:t>
            </a:r>
            <a:endParaRPr lang="en-US" b="1">
              <a:solidFill>
                <a:srgbClr val="1CA64A"/>
              </a:solidFill>
              <a:latin typeface="Aptos"/>
              <a:ea typeface="Aptos" panose="020B0004020202020204" pitchFamily="34" charset="0"/>
              <a:cs typeface="Times New Roman"/>
            </a:endParaRPr>
          </a:p>
          <a:p>
            <a:pPr marL="0" marR="0">
              <a:lnSpc>
                <a:spcPct val="107000"/>
              </a:lnSpc>
              <a:spcAft>
                <a:spcPts val="800"/>
              </a:spcAft>
            </a:pPr>
            <a:r>
              <a:rPr lang="en-US" sz="1800" b="1">
                <a:solidFill>
                  <a:srgbClr val="1CA64A"/>
                </a:solidFill>
                <a:effectLst/>
                <a:latin typeface="Aptos"/>
                <a:ea typeface="Aptos" panose="020B0004020202020204" pitchFamily="34" charset="0"/>
                <a:cs typeface="Times New Roman"/>
              </a:rPr>
              <a:t>Is the neuron instantly ready to send another signal?   </a:t>
            </a:r>
            <a:endParaRPr lang="en-US" b="1">
              <a:solidFill>
                <a:srgbClr val="1CA64A"/>
              </a:solidFill>
              <a:latin typeface="Aptos"/>
              <a:ea typeface="Aptos" panose="020B0004020202020204" pitchFamily="34" charset="0"/>
              <a:cs typeface="Times New Roman"/>
            </a:endParaRPr>
          </a:p>
          <a:p>
            <a:pPr>
              <a:lnSpc>
                <a:spcPct val="107000"/>
              </a:lnSpc>
              <a:spcAft>
                <a:spcPts val="800"/>
              </a:spcAft>
            </a:pPr>
            <a:r>
              <a:rPr lang="en-US" sz="1800" b="1">
                <a:effectLst/>
                <a:latin typeface="Aptos"/>
                <a:ea typeface="Aptos" panose="020B0004020202020204" pitchFamily="34" charset="0"/>
                <a:cs typeface="Times New Roman"/>
              </a:rPr>
              <a:t>In your notebook, </a:t>
            </a:r>
            <a:r>
              <a:rPr lang="en-US" b="1">
                <a:latin typeface="Aptos"/>
                <a:ea typeface="Aptos" panose="020B0004020202020204" pitchFamily="34" charset="0"/>
                <a:cs typeface="Times New Roman"/>
              </a:rPr>
              <a:t>predict (with drawings</a:t>
            </a:r>
            <a:r>
              <a:rPr lang="en-US" sz="1800" b="1">
                <a:effectLst/>
                <a:latin typeface="Aptos"/>
                <a:ea typeface="Aptos" panose="020B0004020202020204" pitchFamily="34" charset="0"/>
                <a:cs typeface="Times New Roman"/>
              </a:rPr>
              <a:t> </a:t>
            </a:r>
            <a:r>
              <a:rPr lang="en-US" b="1">
                <a:latin typeface="Aptos"/>
                <a:ea typeface="Aptos" panose="020B0004020202020204" pitchFamily="34" charset="0"/>
                <a:cs typeface="Times New Roman"/>
              </a:rPr>
              <a:t>or writing) what </a:t>
            </a:r>
            <a:r>
              <a:rPr lang="en-US" sz="1800" b="1">
                <a:effectLst/>
                <a:latin typeface="Aptos"/>
                <a:ea typeface="Aptos" panose="020B0004020202020204" pitchFamily="34" charset="0"/>
                <a:cs typeface="Times New Roman"/>
              </a:rPr>
              <a:t>happens next</a:t>
            </a:r>
            <a:r>
              <a:rPr lang="en-US" b="1">
                <a:latin typeface="Aptos"/>
                <a:ea typeface="Aptos" panose="020B0004020202020204" pitchFamily="34" charset="0"/>
                <a:cs typeface="Times New Roman"/>
              </a:rPr>
              <a:t>.</a:t>
            </a:r>
            <a:endParaRPr lang="en-US" sz="1800" b="1" kern="100">
              <a:effectLst/>
              <a:latin typeface="Aptos"/>
              <a:ea typeface="Aptos" panose="020B0004020202020204" pitchFamily="34" charset="0"/>
              <a:cs typeface="Times New Roman"/>
            </a:endParaRPr>
          </a:p>
        </p:txBody>
      </p:sp>
      <p:sp>
        <p:nvSpPr>
          <p:cNvPr id="6" name="Title 1">
            <a:extLst>
              <a:ext uri="{FF2B5EF4-FFF2-40B4-BE49-F238E27FC236}">
                <a16:creationId xmlns:a16="http://schemas.microsoft.com/office/drawing/2014/main" id="{F8B499B2-E53A-16D5-81C2-2932E991DF07}"/>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After Neurotransmission</a:t>
            </a:r>
            <a:endParaRPr lang="en-US" sz="4000" b="1">
              <a:solidFill>
                <a:schemeClr val="bg1"/>
              </a:solidFill>
              <a:latin typeface="+mn-lt"/>
              <a:ea typeface="HGSoeiKakugothicUB"/>
              <a:cs typeface="Myanmar Text"/>
            </a:endParaRPr>
          </a:p>
        </p:txBody>
      </p:sp>
      <p:pic>
        <p:nvPicPr>
          <p:cNvPr id="7" name="Picture 5" descr="A purple pencil in a white circle&#10;&#10;Description automatically generated">
            <a:extLst>
              <a:ext uri="{FF2B5EF4-FFF2-40B4-BE49-F238E27FC236}">
                <a16:creationId xmlns:a16="http://schemas.microsoft.com/office/drawing/2014/main" id="{4E1C4794-B8DF-0C79-2532-2EDC0A5F71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29725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27DE6B1-7775-9F01-337D-C0483AB646F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04AF7899-1B46-B051-C26B-983F2C06C605}"/>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4" name="TextBox 3">
            <a:extLst>
              <a:ext uri="{FF2B5EF4-FFF2-40B4-BE49-F238E27FC236}">
                <a16:creationId xmlns:a16="http://schemas.microsoft.com/office/drawing/2014/main" id="{D9BB5FA2-D455-C096-A480-7D5C91D57AE1}"/>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Extension: Neuron Modeling Kit</a:t>
            </a:r>
            <a:r>
              <a:rPr lang="en-US" sz="4000" baseline="30000">
                <a:solidFill>
                  <a:schemeClr val="bg1"/>
                </a:solidFill>
                <a:cs typeface="Calibri"/>
              </a:rPr>
              <a:t> ©</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sp>
        <p:nvSpPr>
          <p:cNvPr id="16" name="TextBox 15">
            <a:extLst>
              <a:ext uri="{FF2B5EF4-FFF2-40B4-BE49-F238E27FC236}">
                <a16:creationId xmlns:a16="http://schemas.microsoft.com/office/drawing/2014/main" id="{F495F405-0EFA-8295-F3C3-15A158099E52}"/>
              </a:ext>
            </a:extLst>
          </p:cNvPr>
          <p:cNvSpPr txBox="1"/>
          <p:nvPr/>
        </p:nvSpPr>
        <p:spPr>
          <a:xfrm>
            <a:off x="950470" y="1428773"/>
            <a:ext cx="5527332" cy="4708981"/>
          </a:xfrm>
          <a:prstGeom prst="rect">
            <a:avLst/>
          </a:prstGeom>
          <a:noFill/>
        </p:spPr>
        <p:txBody>
          <a:bodyPr wrap="square" lIns="91440" tIns="45720" rIns="91440" bIns="45720" rtlCol="0" anchor="t">
            <a:spAutoFit/>
          </a:bodyPr>
          <a:lstStyle/>
          <a:p>
            <a:pPr algn="l">
              <a:spcAft>
                <a:spcPts val="900"/>
              </a:spcAft>
            </a:pPr>
            <a:r>
              <a:rPr lang="en-US" b="0" i="0">
                <a:solidFill>
                  <a:srgbClr val="282828"/>
                </a:solidFill>
                <a:effectLst/>
                <a:latin typeface="DM Sans" pitchFamily="2" charset="0"/>
              </a:rPr>
              <a:t>Building neurons invites your students to consider how the chemical and electrical signals in their brains are transported. Constructing neurons with various-sized models lets students: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Distinguish between multipolar, bipolar, and unipolar neurons and interneurons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Add myelin sheath pieces to explore two types of neuroglia in our nervous systems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Examine the overall effect on neuronal firing at excitatory and inhibitory synapses</a:t>
            </a:r>
          </a:p>
          <a:p>
            <a:pPr>
              <a:spcAft>
                <a:spcPts val="900"/>
              </a:spcAft>
            </a:pPr>
            <a:r>
              <a:rPr lang="en-US" b="0" i="0">
                <a:solidFill>
                  <a:srgbClr val="282828"/>
                </a:solidFill>
                <a:effectLst/>
                <a:latin typeface="DM Sans" pitchFamily="2" charset="0"/>
              </a:rPr>
              <a:t>These elegantly designed models allow students to create a network of neurons and develop questions about structure and function. A perfect complement to any study of cell communication or neuroscience concepts.</a:t>
            </a:r>
          </a:p>
        </p:txBody>
      </p:sp>
      <p:pic>
        <p:nvPicPr>
          <p:cNvPr id="1026" name="Picture 2" descr="Neuron Modeling Kit©">
            <a:extLst>
              <a:ext uri="{FF2B5EF4-FFF2-40B4-BE49-F238E27FC236}">
                <a16:creationId xmlns:a16="http://schemas.microsoft.com/office/drawing/2014/main" id="{3F653EF7-C014-7984-3DB1-53E08C708A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5327" y="1428773"/>
            <a:ext cx="3112946" cy="2490357"/>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28" name="Picture 4" descr="Neuron Modeling Kit©">
            <a:extLst>
              <a:ext uri="{FF2B5EF4-FFF2-40B4-BE49-F238E27FC236}">
                <a16:creationId xmlns:a16="http://schemas.microsoft.com/office/drawing/2014/main" id="{01C31D2F-E1E7-542F-4204-DE6C750C44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9343" y="3919130"/>
            <a:ext cx="3108930" cy="22221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21384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2243597-6A88-7D51-D68C-153D29855E7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90900E-611F-3B7F-9ED2-9E8F094077E5}"/>
              </a:ext>
            </a:extLst>
          </p:cNvPr>
          <p:cNvSpPr txBox="1"/>
          <p:nvPr/>
        </p:nvSpPr>
        <p:spPr>
          <a:xfrm>
            <a:off x="1035085" y="2000156"/>
            <a:ext cx="4341783" cy="18717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b="1">
                <a:latin typeface="Aptos"/>
                <a:ea typeface="Aptos" panose="020B0004020202020204" pitchFamily="34" charset="0"/>
                <a:cs typeface="Times New Roman"/>
              </a:rPr>
              <a:t>Explore your physical model.</a:t>
            </a:r>
          </a:p>
          <a:p>
            <a:pPr>
              <a:lnSpc>
                <a:spcPct val="107000"/>
              </a:lnSpc>
              <a:spcAft>
                <a:spcPts val="800"/>
              </a:spcAft>
            </a:pPr>
            <a:endParaRPr lang="en-US" b="1">
              <a:latin typeface="Aptos"/>
              <a:ea typeface="Aptos" panose="020B0004020202020204" pitchFamily="34" charset="0"/>
              <a:cs typeface="Times New Roman"/>
            </a:endParaRPr>
          </a:p>
          <a:p>
            <a:pPr>
              <a:lnSpc>
                <a:spcPct val="107000"/>
              </a:lnSpc>
              <a:spcAft>
                <a:spcPts val="800"/>
              </a:spcAft>
            </a:pPr>
            <a:r>
              <a:rPr lang="en-US">
                <a:latin typeface="Aptos"/>
                <a:ea typeface="Aptos" panose="020B0004020202020204" pitchFamily="34" charset="0"/>
                <a:cs typeface="Times New Roman"/>
              </a:rPr>
              <a:t>You may open the model and investigate how the parts interact.  </a:t>
            </a:r>
          </a:p>
          <a:p>
            <a:pPr marL="0" marR="0">
              <a:lnSpc>
                <a:spcPct val="107000"/>
              </a:lnSpc>
              <a:spcAft>
                <a:spcPts val="800"/>
              </a:spcAft>
            </a:pPr>
            <a:endParaRPr lang="en-US">
              <a:solidFill>
                <a:srgbClr val="1CA64A"/>
              </a:solidFill>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7F34D6A9-2BAC-CCCD-2D86-AB695F1236A7}"/>
              </a:ext>
            </a:extLst>
          </p:cNvPr>
          <p:cNvSpPr txBox="1">
            <a:spLocks/>
          </p:cNvSpPr>
          <p:nvPr/>
        </p:nvSpPr>
        <p:spPr>
          <a:xfrm>
            <a:off x="932343" y="-3356"/>
            <a:ext cx="9631682" cy="997827"/>
          </a:xfrm>
          <a:prstGeom prst="rect">
            <a:avLst/>
          </a:prstGeom>
        </p:spPr>
        <p:txBody>
          <a:bodyPr vert="horz" lIns="91440" tIns="45720" rIns="91440" bIns="45720" rtlCol="0" anchor="ctr">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the Post-Neurotransmission Model</a:t>
            </a:r>
            <a:endParaRPr lang="en-US" sz="4000" b="1">
              <a:solidFill>
                <a:schemeClr val="bg1"/>
              </a:solidFill>
              <a:latin typeface="+mn-lt"/>
              <a:ea typeface="HGSoeiKakugothicUB"/>
              <a:cs typeface="Myanmar Text"/>
            </a:endParaRPr>
          </a:p>
        </p:txBody>
      </p:sp>
      <p:pic>
        <p:nvPicPr>
          <p:cNvPr id="9" name="Picture 8">
            <a:extLst>
              <a:ext uri="{FF2B5EF4-FFF2-40B4-BE49-F238E27FC236}">
                <a16:creationId xmlns:a16="http://schemas.microsoft.com/office/drawing/2014/main" id="{F6952A44-3AC4-7973-0FAE-32BB415B85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96C978A-D3E7-409B-BF9A-6E7671037F2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820490" y="1506094"/>
            <a:ext cx="4709509" cy="4760360"/>
          </a:xfrm>
          <a:prstGeom prst="rect">
            <a:avLst/>
          </a:prstGeom>
        </p:spPr>
      </p:pic>
      <p:pic>
        <p:nvPicPr>
          <p:cNvPr id="4" name="Picture 3">
            <a:extLst>
              <a:ext uri="{FF2B5EF4-FFF2-40B4-BE49-F238E27FC236}">
                <a16:creationId xmlns:a16="http://schemas.microsoft.com/office/drawing/2014/main" id="{31B360FB-DB8C-8CB9-6244-77CDFE28A52B}"/>
              </a:ext>
            </a:extLst>
          </p:cNvPr>
          <p:cNvPicPr>
            <a:picLocks noChangeAspect="1"/>
          </p:cNvPicPr>
          <p:nvPr/>
        </p:nvPicPr>
        <p:blipFill>
          <a:blip r:embed="rId7"/>
          <a:stretch>
            <a:fillRect/>
          </a:stretch>
        </p:blipFill>
        <p:spPr>
          <a:xfrm rot="16512860">
            <a:off x="5077925" y="3788034"/>
            <a:ext cx="1675077" cy="910018"/>
          </a:xfrm>
          <a:prstGeom prst="rect">
            <a:avLst/>
          </a:prstGeom>
        </p:spPr>
      </p:pic>
    </p:spTree>
    <p:extLst>
      <p:ext uri="{BB962C8B-B14F-4D97-AF65-F5344CB8AC3E}">
        <p14:creationId xmlns:p14="http://schemas.microsoft.com/office/powerpoint/2010/main" val="369666422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D16BF7E-B720-96FC-EA59-3DC388C0EFF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806A2EE-1D1F-5405-3DE8-579646466DB8}"/>
              </a:ext>
            </a:extLst>
          </p:cNvPr>
          <p:cNvSpPr txBox="1"/>
          <p:nvPr/>
        </p:nvSpPr>
        <p:spPr>
          <a:xfrm>
            <a:off x="1031631" y="2000156"/>
            <a:ext cx="4339880" cy="1267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pPr>
            <a:r>
              <a:rPr lang="en-US" b="1">
                <a:latin typeface="Aptos"/>
                <a:ea typeface="Aptos" panose="020B0004020202020204" pitchFamily="34" charset="0"/>
                <a:cs typeface="Times New Roman"/>
              </a:rPr>
              <a:t>Create a </a:t>
            </a:r>
            <a:r>
              <a:rPr lang="en-US" sz="1800" b="1">
                <a:solidFill>
                  <a:srgbClr val="000000"/>
                </a:solidFill>
                <a:effectLst/>
                <a:latin typeface="Aptos" panose="020B0004020202020204" pitchFamily="34" charset="0"/>
                <a:ea typeface="Aptos" panose="020B0004020202020204" pitchFamily="34" charset="0"/>
                <a:cs typeface="Times New Roman" panose="02020603050405020304" pitchFamily="18" charset="0"/>
              </a:rPr>
              <a:t>Notice | Wonder Chart in your lab notebook.</a:t>
            </a:r>
            <a:endParaRPr lang="en-US" b="1">
              <a:latin typeface="Aptos"/>
              <a:ea typeface="Aptos" panose="020B0004020202020204" pitchFamily="34" charset="0"/>
              <a:cs typeface="Times New Roman"/>
            </a:endParaRPr>
          </a:p>
          <a:p>
            <a:pPr marL="0" marR="0">
              <a:lnSpc>
                <a:spcPct val="107000"/>
              </a:lnSpc>
            </a:pPr>
            <a:endParaRPr lang="en-US">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Record 5 observations and 3 questions</a:t>
            </a:r>
          </a:p>
        </p:txBody>
      </p:sp>
      <p:sp>
        <p:nvSpPr>
          <p:cNvPr id="6" name="Title 1">
            <a:extLst>
              <a:ext uri="{FF2B5EF4-FFF2-40B4-BE49-F238E27FC236}">
                <a16:creationId xmlns:a16="http://schemas.microsoft.com/office/drawing/2014/main" id="{4AEAFAF7-BCB9-2535-06F4-BC4F8ACAE68F}"/>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Notice | Wonder</a:t>
            </a:r>
            <a:endParaRPr lang="en-US" sz="4000" b="1">
              <a:solidFill>
                <a:schemeClr val="bg1"/>
              </a:solidFill>
              <a:latin typeface="+mn-lt"/>
              <a:ea typeface="HGSoeiKakugothicUB"/>
              <a:cs typeface="Myanmar Text"/>
            </a:endParaRPr>
          </a:p>
        </p:txBody>
      </p:sp>
      <p:pic>
        <p:nvPicPr>
          <p:cNvPr id="7" name="Picture 5" descr="A purple pencil in a white circle&#10;&#10;Description automatically generated">
            <a:extLst>
              <a:ext uri="{FF2B5EF4-FFF2-40B4-BE49-F238E27FC236}">
                <a16:creationId xmlns:a16="http://schemas.microsoft.com/office/drawing/2014/main" id="{036F5A66-400B-D1D3-55A5-377D18FF21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76194E0-185C-3954-36A0-5972028BC24A}"/>
              </a:ext>
            </a:extLst>
          </p:cNvPr>
          <p:cNvPicPr>
            <a:picLocks noChangeAspect="1"/>
          </p:cNvPicPr>
          <p:nvPr/>
        </p:nvPicPr>
        <p:blipFill>
          <a:blip r:embed="rId6"/>
          <a:stretch>
            <a:fillRect/>
          </a:stretch>
        </p:blipFill>
        <p:spPr>
          <a:xfrm rot="16512860">
            <a:off x="5077925" y="3788034"/>
            <a:ext cx="1675077" cy="910018"/>
          </a:xfrm>
          <a:prstGeom prst="rect">
            <a:avLst/>
          </a:prstGeom>
        </p:spPr>
      </p:pic>
      <p:pic>
        <p:nvPicPr>
          <p:cNvPr id="5" name="Picture 4">
            <a:extLst>
              <a:ext uri="{FF2B5EF4-FFF2-40B4-BE49-F238E27FC236}">
                <a16:creationId xmlns:a16="http://schemas.microsoft.com/office/drawing/2014/main" id="{1A9E789A-B150-A879-C9DF-415BBD0A8C9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820490" y="1506094"/>
            <a:ext cx="4709509" cy="4760360"/>
          </a:xfrm>
          <a:prstGeom prst="rect">
            <a:avLst/>
          </a:prstGeom>
        </p:spPr>
      </p:pic>
      <p:pic>
        <p:nvPicPr>
          <p:cNvPr id="9" name="Picture 8" descr="A T-Chart with &quot;I Notice&quot; on one side and &quot;I Wonder&quot; on the other.">
            <a:extLst>
              <a:ext uri="{FF2B5EF4-FFF2-40B4-BE49-F238E27FC236}">
                <a16:creationId xmlns:a16="http://schemas.microsoft.com/office/drawing/2014/main" id="{26E138D9-DAAB-5049-16F3-769D02946A56}"/>
              </a:ext>
            </a:extLst>
          </p:cNvPr>
          <p:cNvPicPr>
            <a:picLocks noChangeAspect="1"/>
          </p:cNvPicPr>
          <p:nvPr/>
        </p:nvPicPr>
        <p:blipFill>
          <a:blip r:embed="rId8">
            <a:extLst>
              <a:ext uri="{28A0092B-C50C-407E-A947-70E740481C1C}">
                <a14:useLocalDpi xmlns:a14="http://schemas.microsoft.com/office/drawing/2010/main" val="0"/>
              </a:ext>
            </a:extLst>
          </a:blip>
          <a:srcRect l="9250" r="10084"/>
          <a:stretch/>
        </p:blipFill>
        <p:spPr>
          <a:xfrm>
            <a:off x="1031630" y="3632163"/>
            <a:ext cx="4138246" cy="2622568"/>
          </a:xfrm>
          <a:prstGeom prst="rect">
            <a:avLst/>
          </a:prstGeom>
        </p:spPr>
      </p:pic>
    </p:spTree>
    <p:extLst>
      <p:ext uri="{BB962C8B-B14F-4D97-AF65-F5344CB8AC3E}">
        <p14:creationId xmlns:p14="http://schemas.microsoft.com/office/powerpoint/2010/main" val="94661276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9A326B5-609E-A12C-599A-F83BCF8B65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D05397D-FB30-C4B3-949E-5CC3FEEDE68F}"/>
              </a:ext>
            </a:extLst>
          </p:cNvPr>
          <p:cNvSpPr txBox="1"/>
          <p:nvPr/>
        </p:nvSpPr>
        <p:spPr>
          <a:xfrm>
            <a:off x="932342" y="1963347"/>
            <a:ext cx="4765813" cy="15640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b="1">
                <a:latin typeface="Aptos"/>
                <a:ea typeface="Aptos" panose="020B0004020202020204" pitchFamily="34" charset="0"/>
                <a:cs typeface="Times New Roman"/>
              </a:rPr>
              <a:t>This model represents </a:t>
            </a:r>
            <a:r>
              <a:rPr lang="en-US" b="1">
                <a:solidFill>
                  <a:srgbClr val="D200B9"/>
                </a:solidFill>
                <a:effectLst/>
                <a:latin typeface="Aptos"/>
                <a:ea typeface="Aptos" panose="020B0004020202020204" pitchFamily="34" charset="0"/>
                <a:cs typeface="Times New Roman"/>
              </a:rPr>
              <a:t>acetylcholine </a:t>
            </a:r>
            <a:r>
              <a:rPr lang="en-US" b="1">
                <a:solidFill>
                  <a:srgbClr val="D200B9"/>
                </a:solidFill>
                <a:latin typeface="Aptos"/>
                <a:ea typeface="Aptos" panose="020B0004020202020204" pitchFamily="34" charset="0"/>
                <a:cs typeface="Times New Roman"/>
              </a:rPr>
              <a:t>(</a:t>
            </a:r>
            <a:r>
              <a:rPr lang="en-US" b="1">
                <a:solidFill>
                  <a:srgbClr val="D200B9"/>
                </a:solidFill>
                <a:effectLst/>
                <a:latin typeface="Aptos"/>
                <a:ea typeface="Aptos" panose="020B0004020202020204" pitchFamily="34" charset="0"/>
                <a:cs typeface="Times New Roman"/>
              </a:rPr>
              <a:t>ACH</a:t>
            </a:r>
            <a:r>
              <a:rPr lang="en-US" b="1">
                <a:solidFill>
                  <a:srgbClr val="D200B9"/>
                </a:solidFill>
                <a:latin typeface="Aptos"/>
                <a:ea typeface="Aptos" panose="020B0004020202020204" pitchFamily="34" charset="0"/>
                <a:cs typeface="Times New Roman"/>
              </a:rPr>
              <a:t>)</a:t>
            </a:r>
            <a:r>
              <a:rPr lang="en-US">
                <a:latin typeface="Aptos"/>
                <a:ea typeface="Aptos" panose="020B0004020202020204" pitchFamily="34" charset="0"/>
                <a:cs typeface="Times New Roman"/>
              </a:rPr>
              <a:t>.</a:t>
            </a:r>
            <a:r>
              <a:rPr lang="en-US">
                <a:effectLst/>
                <a:latin typeface="Aptos"/>
                <a:ea typeface="Aptos" panose="020B0004020202020204" pitchFamily="34" charset="0"/>
                <a:cs typeface="Times New Roman"/>
              </a:rPr>
              <a:t> </a:t>
            </a:r>
            <a:br>
              <a:rPr lang="en-US">
                <a:effectLst/>
                <a:latin typeface="Aptos" panose="020B0004020202020204" pitchFamily="34" charset="0"/>
                <a:ea typeface="Aptos" panose="020B0004020202020204" pitchFamily="34" charset="0"/>
                <a:cs typeface="Times New Roman" panose="02020603050405020304" pitchFamily="18" charset="0"/>
              </a:rPr>
            </a:br>
            <a:br>
              <a:rPr lang="en-US">
                <a:effectLst/>
                <a:latin typeface="Aptos" panose="020B0004020202020204" pitchFamily="34" charset="0"/>
                <a:ea typeface="Aptos" panose="020B0004020202020204" pitchFamily="34" charset="0"/>
                <a:cs typeface="Times New Roman" panose="02020603050405020304" pitchFamily="18" charset="0"/>
              </a:rPr>
            </a:br>
            <a:r>
              <a:rPr lang="en-US">
                <a:effectLst/>
                <a:latin typeface="Aptos"/>
                <a:ea typeface="Aptos" panose="020B0004020202020204" pitchFamily="34" charset="0"/>
                <a:cs typeface="Times New Roman"/>
              </a:rPr>
              <a:t>ACH is a </a:t>
            </a:r>
            <a:r>
              <a:rPr lang="en-US" b="1">
                <a:solidFill>
                  <a:srgbClr val="D200B9"/>
                </a:solidFill>
                <a:effectLst/>
                <a:latin typeface="Aptos"/>
                <a:ea typeface="Aptos" panose="020B0004020202020204" pitchFamily="34" charset="0"/>
                <a:cs typeface="Times New Roman"/>
              </a:rPr>
              <a:t>neurotransmitter</a:t>
            </a:r>
            <a:r>
              <a:rPr lang="en-US">
                <a:effectLst/>
                <a:latin typeface="Aptos"/>
                <a:ea typeface="Aptos" panose="020B0004020202020204" pitchFamily="34" charset="0"/>
                <a:cs typeface="Times New Roman"/>
              </a:rPr>
              <a:t>, a family of molecules that communicates brain signals between cells.</a:t>
            </a:r>
            <a:endParaRPr lang="en-US" kern="100">
              <a:effectLst/>
              <a:latin typeface="Aptos"/>
              <a:ea typeface="Aptos" panose="020B0004020202020204" pitchFamily="34" charset="0"/>
              <a:cs typeface="Times New Roman"/>
            </a:endParaRPr>
          </a:p>
        </p:txBody>
      </p:sp>
      <p:sp>
        <p:nvSpPr>
          <p:cNvPr id="6" name="Title 1">
            <a:extLst>
              <a:ext uri="{FF2B5EF4-FFF2-40B4-BE49-F238E27FC236}">
                <a16:creationId xmlns:a16="http://schemas.microsoft.com/office/drawing/2014/main" id="{6DC56F22-B887-7F4F-8EFD-1CD5DB5F88A4}"/>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 Acetylcholine Neurotransmitter</a:t>
            </a:r>
            <a:endParaRPr lang="en-US" sz="4000" b="1">
              <a:solidFill>
                <a:schemeClr val="bg1"/>
              </a:solidFill>
              <a:latin typeface="+mn-lt"/>
              <a:ea typeface="HGSoeiKakugothicUB"/>
              <a:cs typeface="Myanmar Text"/>
            </a:endParaRPr>
          </a:p>
        </p:txBody>
      </p:sp>
      <p:pic>
        <p:nvPicPr>
          <p:cNvPr id="4" name="Picture 3">
            <a:extLst>
              <a:ext uri="{FF2B5EF4-FFF2-40B4-BE49-F238E27FC236}">
                <a16:creationId xmlns:a16="http://schemas.microsoft.com/office/drawing/2014/main" id="{3FA14F82-C56D-4F83-26FD-552DF4301042}"/>
              </a:ext>
            </a:extLst>
          </p:cNvPr>
          <p:cNvPicPr>
            <a:picLocks noChangeAspect="1"/>
          </p:cNvPicPr>
          <p:nvPr/>
        </p:nvPicPr>
        <p:blipFill>
          <a:blip r:embed="rId5">
            <a:alphaModFix/>
          </a:blip>
          <a:stretch>
            <a:fillRect/>
          </a:stretch>
        </p:blipFill>
        <p:spPr>
          <a:xfrm rot="19467616">
            <a:off x="7145273" y="2861109"/>
            <a:ext cx="3136178" cy="1705826"/>
          </a:xfrm>
          <a:prstGeom prst="rect">
            <a:avLst/>
          </a:prstGeom>
        </p:spPr>
      </p:pic>
      <p:pic>
        <p:nvPicPr>
          <p:cNvPr id="12" name="Picture 6" descr="A purple and white head with a light bulb inside&#10;&#10;Description automatically generated">
            <a:extLst>
              <a:ext uri="{FF2B5EF4-FFF2-40B4-BE49-F238E27FC236}">
                <a16:creationId xmlns:a16="http://schemas.microsoft.com/office/drawing/2014/main" id="{412E1271-A291-0926-47DC-8BFC0C0083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40890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868937E-CB4D-38A8-669A-A15A7CB494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FE8E4BC-3BA5-0808-D4D2-69B950AA1EDF}"/>
              </a:ext>
            </a:extLst>
          </p:cNvPr>
          <p:cNvSpPr txBox="1"/>
          <p:nvPr/>
        </p:nvSpPr>
        <p:spPr>
          <a:xfrm>
            <a:off x="932342" y="1963347"/>
            <a:ext cx="5359128" cy="11764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b="1">
                <a:latin typeface="Aptos"/>
                <a:ea typeface="Aptos" panose="020B0004020202020204" pitchFamily="34" charset="0"/>
                <a:cs typeface="Times New Roman"/>
              </a:rPr>
              <a:t>Compare these three representations of ACH</a:t>
            </a:r>
          </a:p>
          <a:p>
            <a:pPr>
              <a:lnSpc>
                <a:spcPct val="107000"/>
              </a:lnSpc>
              <a:spcAft>
                <a:spcPts val="800"/>
              </a:spcAft>
            </a:pPr>
            <a:endParaRPr lang="en-US" b="1" kern="100">
              <a:effectLst/>
              <a:latin typeface="Aptos"/>
              <a:ea typeface="Aptos" panose="020B0004020202020204" pitchFamily="34" charset="0"/>
              <a:cs typeface="Times New Roman"/>
            </a:endParaRPr>
          </a:p>
          <a:p>
            <a:pPr>
              <a:lnSpc>
                <a:spcPct val="107000"/>
              </a:lnSpc>
              <a:spcAft>
                <a:spcPts val="800"/>
              </a:spcAft>
            </a:pPr>
            <a:r>
              <a:rPr lang="en-US" b="1" kern="100">
                <a:solidFill>
                  <a:srgbClr val="1CA64A"/>
                </a:solidFill>
                <a:effectLst/>
                <a:latin typeface="Aptos"/>
                <a:ea typeface="Aptos" panose="020B0004020202020204" pitchFamily="34" charset="0"/>
                <a:cs typeface="Times New Roman"/>
              </a:rPr>
              <a:t>Are there any differences between these models?</a:t>
            </a:r>
            <a:endParaRPr lang="en-US" kern="100">
              <a:solidFill>
                <a:srgbClr val="1CA64A"/>
              </a:solidFill>
              <a:effectLst/>
              <a:latin typeface="Aptos"/>
              <a:ea typeface="Aptos" panose="020B0004020202020204" pitchFamily="34" charset="0"/>
              <a:cs typeface="Times New Roman"/>
            </a:endParaRPr>
          </a:p>
        </p:txBody>
      </p:sp>
      <p:sp>
        <p:nvSpPr>
          <p:cNvPr id="6" name="Title 1">
            <a:extLst>
              <a:ext uri="{FF2B5EF4-FFF2-40B4-BE49-F238E27FC236}">
                <a16:creationId xmlns:a16="http://schemas.microsoft.com/office/drawing/2014/main" id="{73CC62C5-6F70-E674-4A17-F676F6EE963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 Acetylcholine Neurotransmitter</a:t>
            </a:r>
            <a:endParaRPr lang="en-US" sz="4000" b="1">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7F3CD6F0-337C-CDC0-15A6-5965EF5340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1DE0F3A-87AB-3FF5-6E0E-3C156E42FD14}"/>
              </a:ext>
            </a:extLst>
          </p:cNvPr>
          <p:cNvPicPr>
            <a:picLocks noChangeAspect="1"/>
          </p:cNvPicPr>
          <p:nvPr/>
        </p:nvPicPr>
        <p:blipFill>
          <a:blip r:embed="rId6">
            <a:alphaModFix/>
          </a:blip>
          <a:stretch>
            <a:fillRect/>
          </a:stretch>
        </p:blipFill>
        <p:spPr>
          <a:xfrm>
            <a:off x="989753" y="4216401"/>
            <a:ext cx="2408117" cy="1309820"/>
          </a:xfrm>
          <a:prstGeom prst="rect">
            <a:avLst/>
          </a:prstGeom>
        </p:spPr>
      </p:pic>
      <p:grpSp>
        <p:nvGrpSpPr>
          <p:cNvPr id="7" name="Group 6">
            <a:extLst>
              <a:ext uri="{FF2B5EF4-FFF2-40B4-BE49-F238E27FC236}">
                <a16:creationId xmlns:a16="http://schemas.microsoft.com/office/drawing/2014/main" id="{B08C3B19-2DED-E788-D557-B1570E27FEA3}"/>
              </a:ext>
            </a:extLst>
          </p:cNvPr>
          <p:cNvGrpSpPr/>
          <p:nvPr/>
        </p:nvGrpSpPr>
        <p:grpSpPr>
          <a:xfrm rot="1242500">
            <a:off x="8641597" y="3731001"/>
            <a:ext cx="2684381" cy="2280620"/>
            <a:chOff x="3191774" y="0"/>
            <a:chExt cx="7476226" cy="5848709"/>
          </a:xfrm>
        </p:grpSpPr>
        <p:pic>
          <p:nvPicPr>
            <p:cNvPr id="12" name="Picture 2">
              <a:extLst>
                <a:ext uri="{FF2B5EF4-FFF2-40B4-BE49-F238E27FC236}">
                  <a16:creationId xmlns:a16="http://schemas.microsoft.com/office/drawing/2014/main" id="{974892C3-A69F-46D4-68FC-BBF6A9E560E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239" b="14717"/>
            <a:stretch/>
          </p:blipFill>
          <p:spPr bwMode="auto">
            <a:xfrm>
              <a:off x="3191774" y="0"/>
              <a:ext cx="7476226" cy="584870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B738D988-FB91-B3B1-7ED6-607E71385CB3}"/>
                </a:ext>
              </a:extLst>
            </p:cNvPr>
            <p:cNvSpPr/>
            <p:nvPr/>
          </p:nvSpPr>
          <p:spPr>
            <a:xfrm>
              <a:off x="3191774" y="136525"/>
              <a:ext cx="2277373" cy="1388853"/>
            </a:xfrm>
            <a:prstGeom prst="rect">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4" descr="Acetylcholine - Wikipedia">
            <a:extLst>
              <a:ext uri="{FF2B5EF4-FFF2-40B4-BE49-F238E27FC236}">
                <a16:creationId xmlns:a16="http://schemas.microsoft.com/office/drawing/2014/main" id="{AE143F11-AD68-8A31-D718-7B24127B38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8147" y="4352850"/>
            <a:ext cx="3369912" cy="118227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D38929-43F2-3527-AA07-AFE23FA1859B}"/>
              </a:ext>
            </a:extLst>
          </p:cNvPr>
          <p:cNvSpPr txBox="1"/>
          <p:nvPr/>
        </p:nvSpPr>
        <p:spPr>
          <a:xfrm>
            <a:off x="1381152" y="5862566"/>
            <a:ext cx="1625317" cy="369332"/>
          </a:xfrm>
          <a:prstGeom prst="rect">
            <a:avLst/>
          </a:prstGeom>
          <a:noFill/>
        </p:spPr>
        <p:txBody>
          <a:bodyPr wrap="none" rtlCol="0">
            <a:spAutoFit/>
          </a:bodyPr>
          <a:lstStyle/>
          <a:p>
            <a:r>
              <a:rPr lang="en-US"/>
              <a:t>Spacefill Model</a:t>
            </a:r>
          </a:p>
        </p:txBody>
      </p:sp>
      <p:sp>
        <p:nvSpPr>
          <p:cNvPr id="8" name="TextBox 7">
            <a:extLst>
              <a:ext uri="{FF2B5EF4-FFF2-40B4-BE49-F238E27FC236}">
                <a16:creationId xmlns:a16="http://schemas.microsoft.com/office/drawing/2014/main" id="{3FAC1C78-8F74-000D-B5A7-796F71213E1A}"/>
              </a:ext>
            </a:extLst>
          </p:cNvPr>
          <p:cNvSpPr txBox="1"/>
          <p:nvPr/>
        </p:nvSpPr>
        <p:spPr>
          <a:xfrm>
            <a:off x="9039457" y="5864352"/>
            <a:ext cx="1888659" cy="369332"/>
          </a:xfrm>
          <a:prstGeom prst="rect">
            <a:avLst/>
          </a:prstGeom>
          <a:noFill/>
        </p:spPr>
        <p:txBody>
          <a:bodyPr wrap="none" rtlCol="0">
            <a:spAutoFit/>
          </a:bodyPr>
          <a:lstStyle/>
          <a:p>
            <a:r>
              <a:rPr lang="en-US"/>
              <a:t>Ball &amp; Stick Model</a:t>
            </a:r>
          </a:p>
        </p:txBody>
      </p:sp>
      <p:sp>
        <p:nvSpPr>
          <p:cNvPr id="9" name="TextBox 8">
            <a:extLst>
              <a:ext uri="{FF2B5EF4-FFF2-40B4-BE49-F238E27FC236}">
                <a16:creationId xmlns:a16="http://schemas.microsoft.com/office/drawing/2014/main" id="{CFE5ED26-B917-C8A9-06C8-D1D7375F41A8}"/>
              </a:ext>
            </a:extLst>
          </p:cNvPr>
          <p:cNvSpPr txBox="1"/>
          <p:nvPr/>
        </p:nvSpPr>
        <p:spPr>
          <a:xfrm>
            <a:off x="4706698" y="5862566"/>
            <a:ext cx="2532809" cy="369332"/>
          </a:xfrm>
          <a:prstGeom prst="rect">
            <a:avLst/>
          </a:prstGeom>
          <a:noFill/>
        </p:spPr>
        <p:txBody>
          <a:bodyPr wrap="none" rtlCol="0">
            <a:spAutoFit/>
          </a:bodyPr>
          <a:lstStyle/>
          <a:p>
            <a:r>
              <a:rPr lang="en-US"/>
              <a:t>Chemical Drawing Model</a:t>
            </a:r>
          </a:p>
        </p:txBody>
      </p:sp>
    </p:spTree>
    <p:extLst>
      <p:ext uri="{BB962C8B-B14F-4D97-AF65-F5344CB8AC3E}">
        <p14:creationId xmlns:p14="http://schemas.microsoft.com/office/powerpoint/2010/main" val="4223070432"/>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2" name="TextBox 1">
            <a:extLst>
              <a:ext uri="{FF2B5EF4-FFF2-40B4-BE49-F238E27FC236}">
                <a16:creationId xmlns:a16="http://schemas.microsoft.com/office/drawing/2014/main" id="{54321871-7CE8-C415-7A8A-18D1557E26B7}"/>
              </a:ext>
            </a:extLst>
          </p:cNvPr>
          <p:cNvSpPr txBox="1"/>
          <p:nvPr/>
        </p:nvSpPr>
        <p:spPr>
          <a:xfrm>
            <a:off x="912277" y="1096458"/>
            <a:ext cx="10374032" cy="1569660"/>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r>
              <a:rPr lang="en-US" sz="1600">
                <a:solidFill>
                  <a:srgbClr val="000000"/>
                </a:solidFill>
                <a:latin typeface="Calibri"/>
                <a:cs typeface="Myanmar Text"/>
              </a:rPr>
              <a:t>Acetylcholinesterase (ACHE) is an incredibly fast enzyme responsible for breaking down the neurotransmitter acetylcholine (ACH). When a signal traveling down a neuron meets a muscle cell, ACH is released by the neuron and sensed by the muscle cell, triggering contraction.  The ACH is then "recycled" (broken apart) by the ACHE enzyme, clearing the space between the cells (the synapse) in preparation for the next signal.</a:t>
            </a:r>
            <a:endParaRPr lang="en-US" sz="1600">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pic>
        <p:nvPicPr>
          <p:cNvPr id="10" name="Picture 9" descr="A grey and red molecule&#10;&#10;Description automatically generated">
            <a:extLst>
              <a:ext uri="{FF2B5EF4-FFF2-40B4-BE49-F238E27FC236}">
                <a16:creationId xmlns:a16="http://schemas.microsoft.com/office/drawing/2014/main" id="{7B52F9E5-EC5D-8D47-AE3C-0862DB7A27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0901" y="3948388"/>
            <a:ext cx="1681115" cy="1017517"/>
          </a:xfrm>
          <a:prstGeom prst="rect">
            <a:avLst/>
          </a:prstGeom>
        </p:spPr>
      </p:pic>
      <p:pic>
        <p:nvPicPr>
          <p:cNvPr id="12" name="Picture 11" descr="A grey and blue molecule&#10;&#10;Description automatically generated">
            <a:extLst>
              <a:ext uri="{FF2B5EF4-FFF2-40B4-BE49-F238E27FC236}">
                <a16:creationId xmlns:a16="http://schemas.microsoft.com/office/drawing/2014/main" id="{0AF342B3-AEDA-06D6-E24E-B1A65688C1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7768" y="3524150"/>
            <a:ext cx="1843328" cy="1423049"/>
          </a:xfrm>
          <a:prstGeom prst="rect">
            <a:avLst/>
          </a:prstGeom>
        </p:spPr>
      </p:pic>
      <p:pic>
        <p:nvPicPr>
          <p:cNvPr id="14" name="Picture 13" descr="A red and grey sphere&#10;&#10;Description automatically generated">
            <a:extLst>
              <a:ext uri="{FF2B5EF4-FFF2-40B4-BE49-F238E27FC236}">
                <a16:creationId xmlns:a16="http://schemas.microsoft.com/office/drawing/2014/main" id="{F27A3CA3-1D95-F7BB-91E7-475DAB5F3F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22205" y="4235675"/>
            <a:ext cx="818438" cy="693092"/>
          </a:xfrm>
          <a:prstGeom prst="rect">
            <a:avLst/>
          </a:prstGeom>
        </p:spPr>
      </p:pic>
      <p:sp>
        <p:nvSpPr>
          <p:cNvPr id="18" name="TextBox 17">
            <a:extLst>
              <a:ext uri="{FF2B5EF4-FFF2-40B4-BE49-F238E27FC236}">
                <a16:creationId xmlns:a16="http://schemas.microsoft.com/office/drawing/2014/main" id="{8EDF640C-8C04-20DF-3A0B-24126F7E9C73}"/>
              </a:ext>
            </a:extLst>
          </p:cNvPr>
          <p:cNvSpPr txBox="1"/>
          <p:nvPr/>
        </p:nvSpPr>
        <p:spPr>
          <a:xfrm>
            <a:off x="915778" y="2770272"/>
            <a:ext cx="7237622" cy="830997"/>
          </a:xfrm>
          <a:prstGeom prst="rect">
            <a:avLst/>
          </a:prstGeom>
          <a:noFill/>
        </p:spPr>
        <p:txBody>
          <a:bodyPr wrap="square">
            <a:spAutoFit/>
          </a:bodyPr>
          <a:lstStyle/>
          <a:p>
            <a:r>
              <a:rPr lang="en-US" sz="1600">
                <a:solidFill>
                  <a:srgbClr val="000000"/>
                </a:solidFill>
                <a:cs typeface="Myanmar Text"/>
              </a:rPr>
              <a:t>Because of its key role in muscle function and its long history of being a w</a:t>
            </a:r>
            <a:r>
              <a:rPr lang="en-US" sz="1600" b="0" i="0">
                <a:solidFill>
                  <a:srgbClr val="1F1F1F"/>
                </a:solidFill>
                <a:effectLst/>
              </a:rPr>
              <a:t>ell-validated insecticide target</a:t>
            </a:r>
            <a:r>
              <a:rPr lang="en-US" sz="1600">
                <a:solidFill>
                  <a:srgbClr val="000000"/>
                </a:solidFill>
                <a:cs typeface="Myanmar Text"/>
              </a:rPr>
              <a:t>, the ACHE enzyme can be used to cover a variety of concepts, including:</a:t>
            </a:r>
            <a:endParaRPr lang="en-US" sz="1600"/>
          </a:p>
        </p:txBody>
      </p:sp>
      <p:sp>
        <p:nvSpPr>
          <p:cNvPr id="6" name="TextBox 1">
            <a:extLst>
              <a:ext uri="{FF2B5EF4-FFF2-40B4-BE49-F238E27FC236}">
                <a16:creationId xmlns:a16="http://schemas.microsoft.com/office/drawing/2014/main" id="{0056CCDE-C984-2EC5-A9AB-C6A7F22550C6}"/>
              </a:ext>
            </a:extLst>
          </p:cNvPr>
          <p:cNvSpPr txBox="1"/>
          <p:nvPr/>
        </p:nvSpPr>
        <p:spPr>
          <a:xfrm>
            <a:off x="912276" y="4930545"/>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Activity 1: The Speed</a:t>
            </a:r>
          </a:p>
          <a:p>
            <a:pPr algn="ctr"/>
            <a:r>
              <a:rPr lang="en-US" sz="1600" b="1"/>
              <a:t>of Thought</a:t>
            </a:r>
          </a:p>
          <a:p>
            <a:pPr algn="ctr"/>
            <a:r>
              <a:rPr lang="en-US" sz="800" b="1"/>
              <a:t>  </a:t>
            </a:r>
          </a:p>
          <a:p>
            <a:pPr algn="ctr"/>
            <a:r>
              <a:rPr lang="en-US" sz="1600" b="1"/>
              <a:t> </a:t>
            </a:r>
            <a:r>
              <a:rPr lang="en-US" sz="1600"/>
              <a:t>Neurotransmission and Enzyme Activity</a:t>
            </a:r>
          </a:p>
        </p:txBody>
      </p:sp>
      <p:sp>
        <p:nvSpPr>
          <p:cNvPr id="9" name="TextBox 1">
            <a:extLst>
              <a:ext uri="{FF2B5EF4-FFF2-40B4-BE49-F238E27FC236}">
                <a16:creationId xmlns:a16="http://schemas.microsoft.com/office/drawing/2014/main" id="{277E95E5-C61C-25AF-E44B-374C952DB290}"/>
              </a:ext>
            </a:extLst>
          </p:cNvPr>
          <p:cNvSpPr txBox="1"/>
          <p:nvPr/>
        </p:nvSpPr>
        <p:spPr>
          <a:xfrm>
            <a:off x="3270113" y="4945934"/>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Activity 2: </a:t>
            </a:r>
          </a:p>
          <a:p>
            <a:pPr algn="ctr"/>
            <a:r>
              <a:rPr lang="en-US" sz="1600" b="1"/>
              <a:t>Inhibiting Movement</a:t>
            </a:r>
          </a:p>
          <a:p>
            <a:pPr algn="ctr"/>
            <a:r>
              <a:rPr lang="en-US" sz="800" b="1"/>
              <a:t>  </a:t>
            </a:r>
            <a:endParaRPr lang="en-US" sz="1600" b="1"/>
          </a:p>
          <a:p>
            <a:pPr algn="ctr"/>
            <a:r>
              <a:rPr lang="en-US" sz="1600"/>
              <a:t>Competitive Inhibitors and Enzyme Activity</a:t>
            </a:r>
          </a:p>
        </p:txBody>
      </p:sp>
      <p:sp>
        <p:nvSpPr>
          <p:cNvPr id="11" name="TextBox 1">
            <a:extLst>
              <a:ext uri="{FF2B5EF4-FFF2-40B4-BE49-F238E27FC236}">
                <a16:creationId xmlns:a16="http://schemas.microsoft.com/office/drawing/2014/main" id="{37CE66B4-B4D2-CC94-57E9-C12FAFF4CDCC}"/>
              </a:ext>
            </a:extLst>
          </p:cNvPr>
          <p:cNvSpPr txBox="1"/>
          <p:nvPr/>
        </p:nvSpPr>
        <p:spPr>
          <a:xfrm>
            <a:off x="5639382" y="4928767"/>
            <a:ext cx="2066055"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t>Activity 3: </a:t>
            </a:r>
          </a:p>
          <a:p>
            <a:pPr algn="ctr"/>
            <a:r>
              <a:rPr lang="en-US" sz="1600" b="1"/>
              <a:t>Diversity and Survival</a:t>
            </a:r>
          </a:p>
          <a:p>
            <a:pPr algn="ctr"/>
            <a:r>
              <a:rPr lang="en-US" sz="800" b="1"/>
              <a:t>  </a:t>
            </a:r>
            <a:endParaRPr lang="en-US" sz="1600" b="1"/>
          </a:p>
          <a:p>
            <a:pPr algn="ctr"/>
            <a:r>
              <a:rPr lang="en-US" sz="1600"/>
              <a:t>Mutations, Genetic Diversity and Survival</a:t>
            </a:r>
          </a:p>
        </p:txBody>
      </p:sp>
      <p:pic>
        <p:nvPicPr>
          <p:cNvPr id="3" name="Picture 2">
            <a:extLst>
              <a:ext uri="{FF2B5EF4-FFF2-40B4-BE49-F238E27FC236}">
                <a16:creationId xmlns:a16="http://schemas.microsoft.com/office/drawing/2014/main" id="{35F38425-EEDF-CBE7-0698-42FAC316CEE7}"/>
              </a:ext>
            </a:extLst>
          </p:cNvPr>
          <p:cNvPicPr>
            <a:picLocks noChangeAspect="1"/>
          </p:cNvPicPr>
          <p:nvPr/>
        </p:nvPicPr>
        <p:blipFill>
          <a:blip r:embed="rId8"/>
          <a:stretch>
            <a:fillRect/>
          </a:stretch>
        </p:blipFill>
        <p:spPr>
          <a:xfrm>
            <a:off x="7823466" y="2666118"/>
            <a:ext cx="3992273" cy="3992273"/>
          </a:xfrm>
          <a:prstGeom prst="rect">
            <a:avLst/>
          </a:prstGeom>
        </p:spPr>
      </p:pic>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BBE1B66-A180-047F-05D9-ACDB048A3EF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764D013-687A-9F8B-A88A-D5F79EC2974A}"/>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 Acetylcholine Neurotransmitter</a:t>
            </a:r>
            <a:endParaRPr lang="en-US" sz="4000" b="1">
              <a:solidFill>
                <a:schemeClr val="bg1"/>
              </a:solidFill>
              <a:latin typeface="+mn-lt"/>
              <a:ea typeface="HGSoeiKakugothicUB"/>
              <a:cs typeface="Myanmar Text"/>
            </a:endParaRPr>
          </a:p>
        </p:txBody>
      </p:sp>
      <p:sp>
        <p:nvSpPr>
          <p:cNvPr id="5" name="TextBox 4">
            <a:extLst>
              <a:ext uri="{FF2B5EF4-FFF2-40B4-BE49-F238E27FC236}">
                <a16:creationId xmlns:a16="http://schemas.microsoft.com/office/drawing/2014/main" id="{66E9369F-C59C-5D4B-1171-CDCE891C5BAA}"/>
              </a:ext>
            </a:extLst>
          </p:cNvPr>
          <p:cNvSpPr txBox="1"/>
          <p:nvPr/>
        </p:nvSpPr>
        <p:spPr>
          <a:xfrm>
            <a:off x="932344" y="1963347"/>
            <a:ext cx="5610960" cy="1666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a:latin typeface="Aptos" panose="020B0004020202020204" pitchFamily="34" charset="0"/>
                <a:ea typeface="Aptos" panose="020B0004020202020204" pitchFamily="34" charset="0"/>
                <a:cs typeface="Times New Roman" panose="02020603050405020304" pitchFamily="18" charset="0"/>
              </a:rPr>
              <a:t>Notice how the atoms in the ACH neurotransmitter overlap and the </a:t>
            </a:r>
            <a:r>
              <a:rPr lang="en-US" b="1">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gray carbon</a:t>
            </a:r>
            <a:r>
              <a:rPr lang="en-US">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 </a:t>
            </a:r>
            <a:r>
              <a:rPr lang="en-US" b="1">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atoms</a:t>
            </a:r>
            <a:r>
              <a:rPr lang="en-US">
                <a:solidFill>
                  <a:schemeClr val="tx1">
                    <a:lumMod val="50000"/>
                    <a:lumOff val="50000"/>
                  </a:schemeClr>
                </a:solidFill>
                <a:latin typeface="Aptos" panose="020B0004020202020204" pitchFamily="34" charset="0"/>
                <a:ea typeface="Aptos" panose="020B0004020202020204" pitchFamily="34" charset="0"/>
                <a:cs typeface="Times New Roman" panose="02020603050405020304" pitchFamily="18" charset="0"/>
              </a:rPr>
              <a:t> </a:t>
            </a:r>
            <a:r>
              <a:rPr lang="en-US">
                <a:latin typeface="Aptos" panose="020B0004020202020204" pitchFamily="34" charset="0"/>
                <a:ea typeface="Aptos" panose="020B0004020202020204" pitchFamily="34" charset="0"/>
                <a:cs typeface="Times New Roman" panose="02020603050405020304" pitchFamily="18" charset="0"/>
              </a:rPr>
              <a:t>are slightly larger than </a:t>
            </a:r>
            <a:r>
              <a:rPr lang="en-US" b="1">
                <a:solidFill>
                  <a:srgbClr val="C00000"/>
                </a:solidFill>
                <a:latin typeface="Aptos" panose="020B0004020202020204" pitchFamily="34" charset="0"/>
                <a:ea typeface="Aptos" panose="020B0004020202020204" pitchFamily="34" charset="0"/>
                <a:cs typeface="Times New Roman" panose="02020603050405020304" pitchFamily="18" charset="0"/>
              </a:rPr>
              <a:t>red oxygen atoms</a:t>
            </a:r>
            <a:r>
              <a:rPr lang="en-US">
                <a:latin typeface="Aptos" panose="020B0004020202020204" pitchFamily="34" charset="0"/>
                <a:ea typeface="Aptos" panose="020B0004020202020204" pitchFamily="34" charset="0"/>
                <a:cs typeface="Times New Roman" panose="02020603050405020304" pitchFamily="18" charset="0"/>
              </a:rPr>
              <a:t>. And that the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blue nitrogen </a:t>
            </a:r>
            <a:r>
              <a:rPr lang="en-US">
                <a:latin typeface="Aptos" panose="020B0004020202020204" pitchFamily="34" charset="0"/>
                <a:ea typeface="Aptos" panose="020B0004020202020204" pitchFamily="34" charset="0"/>
                <a:cs typeface="Times New Roman" panose="02020603050405020304" pitchFamily="18" charset="0"/>
              </a:rPr>
              <a:t>is hidden by the carbon atoms.</a:t>
            </a:r>
          </a:p>
          <a:p>
            <a:pPr marL="0" marR="0">
              <a:lnSpc>
                <a:spcPct val="107000"/>
              </a:lnSpc>
              <a:spcAft>
                <a:spcPts val="800"/>
              </a:spcAft>
            </a:pPr>
            <a:r>
              <a:rPr lang="en-US" b="1" kern="100">
                <a:latin typeface="Aptos" panose="020B0004020202020204" pitchFamily="34" charset="0"/>
                <a:ea typeface="Aptos" panose="020B0004020202020204" pitchFamily="34" charset="0"/>
                <a:cs typeface="Times New Roman" panose="02020603050405020304" pitchFamily="18" charset="0"/>
              </a:rPr>
              <a:t>Molecules have precise, tightly packed shapes!</a:t>
            </a:r>
            <a:endParaRPr lang="en-US" b="1"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5" descr="A purple pencil in a white circle&#10;&#10;Description automatically generated">
            <a:extLst>
              <a:ext uri="{FF2B5EF4-FFF2-40B4-BE49-F238E27FC236}">
                <a16:creationId xmlns:a16="http://schemas.microsoft.com/office/drawing/2014/main" id="{FD5FEC60-480F-5241-90CA-AAF1742C2E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6348ECA-E7E3-9497-F50E-B4D34B72834B}"/>
              </a:ext>
            </a:extLst>
          </p:cNvPr>
          <p:cNvSpPr txBox="1"/>
          <p:nvPr/>
        </p:nvSpPr>
        <p:spPr>
          <a:xfrm>
            <a:off x="7115963" y="1942608"/>
            <a:ext cx="4046959" cy="1073884"/>
          </a:xfrm>
          <a:prstGeom prst="rect">
            <a:avLst/>
          </a:prstGeom>
          <a:noFill/>
        </p:spPr>
        <p:txBody>
          <a:bodyPr wrap="square">
            <a:spAutoFit/>
          </a:bodyPr>
          <a:lstStyle/>
          <a:p>
            <a:pPr>
              <a:lnSpc>
                <a:spcPct val="107000"/>
              </a:lnSpc>
              <a:spcAft>
                <a:spcPts val="800"/>
              </a:spcAft>
            </a:pPr>
            <a:r>
              <a:rPr lang="en-US" b="1">
                <a:solidFill>
                  <a:srgbClr val="1CA64A"/>
                </a:solidFill>
                <a:latin typeface="Aptos"/>
                <a:ea typeface="Aptos" panose="020B0004020202020204" pitchFamily="34" charset="0"/>
                <a:cs typeface="Times New Roman"/>
              </a:rPr>
              <a:t>Add acetylcholine and its structure to your </a:t>
            </a: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Notice | Wonder Chart.</a:t>
            </a:r>
            <a:endParaRPr lang="en-US" b="1">
              <a:solidFill>
                <a:srgbClr val="1CA64A"/>
              </a:solidFill>
              <a:latin typeface="Aptos"/>
              <a:ea typeface="Aptos" panose="020B0004020202020204" pitchFamily="34" charset="0"/>
              <a:cs typeface="Times New Roman"/>
            </a:endParaRPr>
          </a:p>
          <a:p>
            <a:pPr marL="0" marR="0">
              <a:lnSpc>
                <a:spcPct val="107000"/>
              </a:lnSpc>
              <a:spcAft>
                <a:spcPts val="800"/>
              </a:spcAft>
            </a:pPr>
            <a:endParaRPr lang="en-US">
              <a:solidFill>
                <a:srgbClr val="1CA64A"/>
              </a:solidFill>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4A37D3BB-50BD-580B-A064-E134C7F025ED}"/>
              </a:ext>
            </a:extLst>
          </p:cNvPr>
          <p:cNvPicPr>
            <a:picLocks noChangeAspect="1"/>
          </p:cNvPicPr>
          <p:nvPr/>
        </p:nvPicPr>
        <p:blipFill>
          <a:blip r:embed="rId6">
            <a:alphaModFix/>
          </a:blip>
          <a:stretch>
            <a:fillRect/>
          </a:stretch>
        </p:blipFill>
        <p:spPr>
          <a:xfrm>
            <a:off x="989753" y="4216401"/>
            <a:ext cx="2408117" cy="1309820"/>
          </a:xfrm>
          <a:prstGeom prst="rect">
            <a:avLst/>
          </a:prstGeom>
        </p:spPr>
      </p:pic>
      <p:grpSp>
        <p:nvGrpSpPr>
          <p:cNvPr id="13" name="Group 12">
            <a:extLst>
              <a:ext uri="{FF2B5EF4-FFF2-40B4-BE49-F238E27FC236}">
                <a16:creationId xmlns:a16="http://schemas.microsoft.com/office/drawing/2014/main" id="{BAE00A47-EEA9-821E-D3DA-BE1FFE890ADA}"/>
              </a:ext>
            </a:extLst>
          </p:cNvPr>
          <p:cNvGrpSpPr/>
          <p:nvPr/>
        </p:nvGrpSpPr>
        <p:grpSpPr>
          <a:xfrm rot="1242500">
            <a:off x="8523795" y="3829941"/>
            <a:ext cx="2684381" cy="2280620"/>
            <a:chOff x="3191774" y="0"/>
            <a:chExt cx="7476226" cy="5848709"/>
          </a:xfrm>
        </p:grpSpPr>
        <p:pic>
          <p:nvPicPr>
            <p:cNvPr id="14" name="Picture 2">
              <a:extLst>
                <a:ext uri="{FF2B5EF4-FFF2-40B4-BE49-F238E27FC236}">
                  <a16:creationId xmlns:a16="http://schemas.microsoft.com/office/drawing/2014/main" id="{B882DF1D-BB96-EC76-FB20-F138C0CA69B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239" b="14717"/>
            <a:stretch/>
          </p:blipFill>
          <p:spPr bwMode="auto">
            <a:xfrm>
              <a:off x="3191774" y="0"/>
              <a:ext cx="7476226" cy="584870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5C9C71D5-3E89-8D1B-C0D9-D348BC623858}"/>
                </a:ext>
              </a:extLst>
            </p:cNvPr>
            <p:cNvSpPr/>
            <p:nvPr/>
          </p:nvSpPr>
          <p:spPr>
            <a:xfrm>
              <a:off x="3191774" y="136525"/>
              <a:ext cx="2277373" cy="1388853"/>
            </a:xfrm>
            <a:prstGeom prst="rect">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4" descr="Acetylcholine - Wikipedia">
            <a:extLst>
              <a:ext uri="{FF2B5EF4-FFF2-40B4-BE49-F238E27FC236}">
                <a16:creationId xmlns:a16="http://schemas.microsoft.com/office/drawing/2014/main" id="{4EEE1677-E682-48D9-4D58-567A2C798D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8147" y="4352850"/>
            <a:ext cx="3369912" cy="11822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79ED569-E7BB-8FD5-DA0F-1E9549D576BE}"/>
              </a:ext>
            </a:extLst>
          </p:cNvPr>
          <p:cNvSpPr txBox="1"/>
          <p:nvPr/>
        </p:nvSpPr>
        <p:spPr>
          <a:xfrm>
            <a:off x="1381152" y="5862566"/>
            <a:ext cx="1625317" cy="369332"/>
          </a:xfrm>
          <a:prstGeom prst="rect">
            <a:avLst/>
          </a:prstGeom>
          <a:noFill/>
        </p:spPr>
        <p:txBody>
          <a:bodyPr wrap="none" rtlCol="0">
            <a:spAutoFit/>
          </a:bodyPr>
          <a:lstStyle/>
          <a:p>
            <a:r>
              <a:rPr lang="en-US"/>
              <a:t>Spacefill Model</a:t>
            </a:r>
          </a:p>
        </p:txBody>
      </p:sp>
      <p:sp>
        <p:nvSpPr>
          <p:cNvPr id="4" name="TextBox 3">
            <a:extLst>
              <a:ext uri="{FF2B5EF4-FFF2-40B4-BE49-F238E27FC236}">
                <a16:creationId xmlns:a16="http://schemas.microsoft.com/office/drawing/2014/main" id="{BFF94A77-F002-3BFF-E655-CE300DEB53EB}"/>
              </a:ext>
            </a:extLst>
          </p:cNvPr>
          <p:cNvSpPr txBox="1"/>
          <p:nvPr/>
        </p:nvSpPr>
        <p:spPr>
          <a:xfrm>
            <a:off x="9039457" y="5864352"/>
            <a:ext cx="1888659" cy="369332"/>
          </a:xfrm>
          <a:prstGeom prst="rect">
            <a:avLst/>
          </a:prstGeom>
          <a:noFill/>
        </p:spPr>
        <p:txBody>
          <a:bodyPr wrap="none" rtlCol="0">
            <a:spAutoFit/>
          </a:bodyPr>
          <a:lstStyle/>
          <a:p>
            <a:r>
              <a:rPr lang="en-US"/>
              <a:t>Ball &amp; Stick Model</a:t>
            </a:r>
          </a:p>
        </p:txBody>
      </p:sp>
      <p:sp>
        <p:nvSpPr>
          <p:cNvPr id="8" name="TextBox 7">
            <a:extLst>
              <a:ext uri="{FF2B5EF4-FFF2-40B4-BE49-F238E27FC236}">
                <a16:creationId xmlns:a16="http://schemas.microsoft.com/office/drawing/2014/main" id="{8DA924F1-608C-07CE-68CC-DEB871B98DB5}"/>
              </a:ext>
            </a:extLst>
          </p:cNvPr>
          <p:cNvSpPr txBox="1"/>
          <p:nvPr/>
        </p:nvSpPr>
        <p:spPr>
          <a:xfrm>
            <a:off x="4706698" y="5862566"/>
            <a:ext cx="2532809" cy="369332"/>
          </a:xfrm>
          <a:prstGeom prst="rect">
            <a:avLst/>
          </a:prstGeom>
          <a:noFill/>
        </p:spPr>
        <p:txBody>
          <a:bodyPr wrap="none" rtlCol="0">
            <a:spAutoFit/>
          </a:bodyPr>
          <a:lstStyle/>
          <a:p>
            <a:r>
              <a:rPr lang="en-US"/>
              <a:t>Chemical Drawing Model</a:t>
            </a:r>
          </a:p>
        </p:txBody>
      </p:sp>
    </p:spTree>
    <p:extLst>
      <p:ext uri="{BB962C8B-B14F-4D97-AF65-F5344CB8AC3E}">
        <p14:creationId xmlns:p14="http://schemas.microsoft.com/office/powerpoint/2010/main" val="426117744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7A50EC0-659A-8CC5-D492-3D6588C7804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62FF7C-BF6C-238C-6B4F-8F41F9E0B8F9}"/>
              </a:ext>
            </a:extLst>
          </p:cNvPr>
          <p:cNvSpPr txBox="1"/>
          <p:nvPr/>
        </p:nvSpPr>
        <p:spPr>
          <a:xfrm>
            <a:off x="1935135" y="1630389"/>
            <a:ext cx="7626097" cy="11764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b="1">
                <a:effectLst/>
                <a:latin typeface="Aptos"/>
                <a:ea typeface="Aptos" panose="020B0004020202020204" pitchFamily="34" charset="0"/>
                <a:cs typeface="Times New Roman"/>
              </a:rPr>
              <a:t>Think about your prediction of what happens after transmission. </a:t>
            </a:r>
          </a:p>
          <a:p>
            <a:pPr marL="0" marR="0">
              <a:lnSpc>
                <a:spcPct val="107000"/>
              </a:lnSpc>
              <a:spcAft>
                <a:spcPts val="800"/>
              </a:spcAft>
            </a:pPr>
            <a:r>
              <a:rPr lang="en-US" b="1" kern="100">
                <a:solidFill>
                  <a:srgbClr val="1CA64A"/>
                </a:solidFill>
                <a:latin typeface="Aptos"/>
                <a:ea typeface="Aptos" panose="020B0004020202020204" pitchFamily="34" charset="0"/>
                <a:cs typeface="Times New Roman"/>
              </a:rPr>
              <a:t>Do these models help explain that process?</a:t>
            </a:r>
          </a:p>
          <a:p>
            <a:pPr marL="0" marR="0">
              <a:lnSpc>
                <a:spcPct val="107000"/>
              </a:lnSpc>
              <a:spcAft>
                <a:spcPts val="800"/>
              </a:spcAft>
            </a:pPr>
            <a:r>
              <a:rPr lang="en-US" sz="1800" b="1" kern="100">
                <a:effectLst/>
                <a:latin typeface="Aptos"/>
                <a:ea typeface="Aptos" panose="020B0004020202020204" pitchFamily="34" charset="0"/>
                <a:cs typeface="Times New Roman"/>
              </a:rPr>
              <a:t>Revise your prediction in your lab notebook.</a:t>
            </a:r>
          </a:p>
        </p:txBody>
      </p:sp>
      <p:sp>
        <p:nvSpPr>
          <p:cNvPr id="6" name="Title 1">
            <a:extLst>
              <a:ext uri="{FF2B5EF4-FFF2-40B4-BE49-F238E27FC236}">
                <a16:creationId xmlns:a16="http://schemas.microsoft.com/office/drawing/2014/main" id="{DB1B76AE-D8B3-EEB5-9EE5-77F26544B7DA}"/>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pic>
        <p:nvPicPr>
          <p:cNvPr id="7" name="Picture 5" descr="A purple pencil in a white circle&#10;&#10;Description automatically generated">
            <a:extLst>
              <a:ext uri="{FF2B5EF4-FFF2-40B4-BE49-F238E27FC236}">
                <a16:creationId xmlns:a16="http://schemas.microsoft.com/office/drawing/2014/main" id="{E13CDB9A-AAAC-F661-0240-132548A3EF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1D7C778-B95D-6D18-0D38-1DFF14437794}"/>
              </a:ext>
            </a:extLst>
          </p:cNvPr>
          <p:cNvPicPr>
            <a:picLocks noChangeAspect="1"/>
          </p:cNvPicPr>
          <p:nvPr/>
        </p:nvPicPr>
        <p:blipFill>
          <a:blip r:embed="rId6"/>
          <a:stretch>
            <a:fillRect/>
          </a:stretch>
        </p:blipFill>
        <p:spPr>
          <a:xfrm>
            <a:off x="1935136" y="3238481"/>
            <a:ext cx="7626096" cy="3557384"/>
          </a:xfrm>
          <a:prstGeom prst="rect">
            <a:avLst/>
          </a:prstGeom>
        </p:spPr>
      </p:pic>
      <p:sp>
        <p:nvSpPr>
          <p:cNvPr id="3" name="Title 1">
            <a:extLst>
              <a:ext uri="{FF2B5EF4-FFF2-40B4-BE49-F238E27FC236}">
                <a16:creationId xmlns:a16="http://schemas.microsoft.com/office/drawing/2014/main" id="{A934A5BE-A4EF-2A04-405C-C426A5970236}"/>
              </a:ext>
            </a:extLst>
          </p:cNvPr>
          <p:cNvSpPr txBox="1">
            <a:spLocks/>
          </p:cNvSpPr>
          <p:nvPr/>
        </p:nvSpPr>
        <p:spPr>
          <a:xfrm>
            <a:off x="1074804" y="0"/>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 Post Transmission</a:t>
            </a:r>
            <a:endParaRPr lang="en-US" sz="4000" b="1">
              <a:solidFill>
                <a:schemeClr val="bg1"/>
              </a:solidFill>
              <a:latin typeface="+mn-lt"/>
              <a:ea typeface="HGSoeiKakugothicUB"/>
              <a:cs typeface="Myanmar Text"/>
            </a:endParaRPr>
          </a:p>
        </p:txBody>
      </p:sp>
    </p:spTree>
    <p:extLst>
      <p:ext uri="{BB962C8B-B14F-4D97-AF65-F5344CB8AC3E}">
        <p14:creationId xmlns:p14="http://schemas.microsoft.com/office/powerpoint/2010/main" val="3605767148"/>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C99AA84-B2A2-C75F-17CB-6BDA3F72321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C3101BC-D4BB-C156-70FB-ABA17E90C665}"/>
              </a:ext>
            </a:extLst>
          </p:cNvPr>
          <p:cNvSpPr txBox="1"/>
          <p:nvPr/>
        </p:nvSpPr>
        <p:spPr>
          <a:xfrm>
            <a:off x="1935136" y="1633745"/>
            <a:ext cx="5434038" cy="1267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sz="1800">
                <a:effectLst/>
                <a:latin typeface="Aptos"/>
                <a:ea typeface="Aptos" panose="020B0004020202020204" pitchFamily="34" charset="0"/>
                <a:cs typeface="Times New Roman"/>
              </a:rPr>
              <a:t>Before a neuron can communicate another signal, the</a:t>
            </a:r>
            <a:r>
              <a:rPr lang="en-US" b="1">
                <a:latin typeface="Aptos"/>
                <a:ea typeface="Aptos" panose="020B0004020202020204" pitchFamily="34" charset="0"/>
                <a:cs typeface="Times New Roman"/>
              </a:rPr>
              <a:t> ACH neurotransmitters</a:t>
            </a:r>
            <a:r>
              <a:rPr lang="en-US" sz="1800" b="1">
                <a:effectLst/>
                <a:latin typeface="Aptos"/>
                <a:ea typeface="Aptos" panose="020B0004020202020204" pitchFamily="34" charset="0"/>
                <a:cs typeface="Times New Roman"/>
              </a:rPr>
              <a:t> </a:t>
            </a:r>
            <a:r>
              <a:rPr lang="en-US" b="1">
                <a:latin typeface="Aptos"/>
                <a:ea typeface="Aptos" panose="020B0004020202020204" pitchFamily="34" charset="0"/>
                <a:cs typeface="Times New Roman"/>
              </a:rPr>
              <a:t>must be cleared away!</a:t>
            </a:r>
            <a:br>
              <a:rPr lang="en-US" b="1">
                <a:latin typeface="Aptos" panose="020B0004020202020204" pitchFamily="34" charset="0"/>
                <a:ea typeface="Aptos" panose="020B0004020202020204" pitchFamily="34" charset="0"/>
                <a:cs typeface="Times New Roman" panose="02020603050405020304" pitchFamily="18" charset="0"/>
              </a:rPr>
            </a:br>
            <a:br>
              <a:rPr lang="en-US">
                <a:latin typeface="Aptos" panose="020B0004020202020204" pitchFamily="34" charset="0"/>
                <a:ea typeface="Aptos" panose="020B0004020202020204" pitchFamily="34" charset="0"/>
                <a:cs typeface="Times New Roman" panose="02020603050405020304" pitchFamily="18" charset="0"/>
              </a:rPr>
            </a:br>
            <a:r>
              <a:rPr lang="en-US">
                <a:latin typeface="Aptos"/>
                <a:ea typeface="Aptos" panose="020B0004020202020204" pitchFamily="34" charset="0"/>
                <a:cs typeface="Times New Roman"/>
              </a:rPr>
              <a:t>This is where the second model comes into play.</a:t>
            </a:r>
          </a:p>
        </p:txBody>
      </p:sp>
      <p:sp>
        <p:nvSpPr>
          <p:cNvPr id="6" name="Title 1">
            <a:extLst>
              <a:ext uri="{FF2B5EF4-FFF2-40B4-BE49-F238E27FC236}">
                <a16:creationId xmlns:a16="http://schemas.microsoft.com/office/drawing/2014/main" id="{66B5C242-AA6E-876D-0358-B42FBB669D12}"/>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pic>
        <p:nvPicPr>
          <p:cNvPr id="8" name="Picture 7">
            <a:extLst>
              <a:ext uri="{FF2B5EF4-FFF2-40B4-BE49-F238E27FC236}">
                <a16:creationId xmlns:a16="http://schemas.microsoft.com/office/drawing/2014/main" id="{1A6D02D1-349D-8965-DEFC-6514AD126F8E}"/>
              </a:ext>
            </a:extLst>
          </p:cNvPr>
          <p:cNvPicPr>
            <a:picLocks noChangeAspect="1"/>
          </p:cNvPicPr>
          <p:nvPr/>
        </p:nvPicPr>
        <p:blipFill>
          <a:blip r:embed="rId5"/>
          <a:stretch>
            <a:fillRect/>
          </a:stretch>
        </p:blipFill>
        <p:spPr>
          <a:xfrm>
            <a:off x="1935136" y="3238481"/>
            <a:ext cx="7626096" cy="3557384"/>
          </a:xfrm>
          <a:prstGeom prst="rect">
            <a:avLst/>
          </a:prstGeom>
        </p:spPr>
      </p:pic>
      <p:sp>
        <p:nvSpPr>
          <p:cNvPr id="3" name="Title 1">
            <a:extLst>
              <a:ext uri="{FF2B5EF4-FFF2-40B4-BE49-F238E27FC236}">
                <a16:creationId xmlns:a16="http://schemas.microsoft.com/office/drawing/2014/main" id="{926F2277-A0D1-67B6-12EB-A90A77590370}"/>
              </a:ext>
            </a:extLst>
          </p:cNvPr>
          <p:cNvSpPr txBox="1">
            <a:spLocks/>
          </p:cNvSpPr>
          <p:nvPr/>
        </p:nvSpPr>
        <p:spPr>
          <a:xfrm>
            <a:off x="1074804" y="0"/>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 Post Transmission</a:t>
            </a:r>
            <a:endParaRPr lang="en-US" sz="4000" b="1">
              <a:solidFill>
                <a:schemeClr val="bg1"/>
              </a:solidFill>
              <a:latin typeface="+mn-lt"/>
              <a:ea typeface="HGSoeiKakugothicUB"/>
              <a:cs typeface="Myanmar Text"/>
            </a:endParaRPr>
          </a:p>
        </p:txBody>
      </p:sp>
      <p:pic>
        <p:nvPicPr>
          <p:cNvPr id="4" name="Picture 3">
            <a:extLst>
              <a:ext uri="{FF2B5EF4-FFF2-40B4-BE49-F238E27FC236}">
                <a16:creationId xmlns:a16="http://schemas.microsoft.com/office/drawing/2014/main" id="{F358575D-EC98-56DE-49B3-0EAB81F8D6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18904418">
            <a:off x="7532902" y="2109753"/>
            <a:ext cx="2228896" cy="2252963"/>
          </a:xfrm>
          <a:prstGeom prst="rect">
            <a:avLst/>
          </a:prstGeom>
        </p:spPr>
      </p:pic>
      <p:pic>
        <p:nvPicPr>
          <p:cNvPr id="5" name="Picture 6" descr="A purple and white head with a light bulb inside&#10;&#10;Description automatically generated">
            <a:extLst>
              <a:ext uri="{FF2B5EF4-FFF2-40B4-BE49-F238E27FC236}">
                <a16:creationId xmlns:a16="http://schemas.microsoft.com/office/drawing/2014/main" id="{E594FCAE-2C52-04D7-9DC9-2E03E405ED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265282"/>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1529C61-A3AE-D2E4-BCD8-B634E56B98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2C4F19-08D9-DB2C-27A3-EE63787E7794}"/>
              </a:ext>
            </a:extLst>
          </p:cNvPr>
          <p:cNvSpPr txBox="1"/>
          <p:nvPr/>
        </p:nvSpPr>
        <p:spPr>
          <a:xfrm>
            <a:off x="932344" y="1963347"/>
            <a:ext cx="4928781" cy="30542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b="1">
                <a:latin typeface="Aptos"/>
                <a:ea typeface="Aptos" panose="020B0004020202020204" pitchFamily="34" charset="0"/>
                <a:cs typeface="Times New Roman"/>
              </a:rPr>
              <a:t>This model represents a specific location in the enzyme, </a:t>
            </a:r>
            <a:r>
              <a:rPr lang="en-US" b="1">
                <a:solidFill>
                  <a:srgbClr val="D200B9"/>
                </a:solidFill>
                <a:latin typeface="Aptos"/>
                <a:ea typeface="Aptos" panose="020B0004020202020204" pitchFamily="34" charset="0"/>
                <a:cs typeface="Times New Roman"/>
              </a:rPr>
              <a:t>acetylcholinesterase (ACHE)</a:t>
            </a:r>
            <a:r>
              <a:rPr lang="en-US" b="1">
                <a:latin typeface="Aptos"/>
                <a:ea typeface="Aptos" panose="020B0004020202020204" pitchFamily="34" charset="0"/>
                <a:cs typeface="Times New Roman"/>
              </a:rPr>
              <a:t>.</a:t>
            </a:r>
          </a:p>
          <a:p>
            <a:pPr>
              <a:lnSpc>
                <a:spcPct val="107000"/>
              </a:lnSpc>
              <a:spcAft>
                <a:spcPts val="800"/>
              </a:spcAft>
            </a:pPr>
            <a:endParaRPr lang="en-US">
              <a:latin typeface="Aptos"/>
              <a:cs typeface="Times New Roman"/>
            </a:endParaRPr>
          </a:p>
          <a:p>
            <a:pPr>
              <a:lnSpc>
                <a:spcPct val="107000"/>
              </a:lnSpc>
              <a:spcAft>
                <a:spcPts val="800"/>
              </a:spcAft>
            </a:pPr>
            <a:r>
              <a:rPr lang="en-US">
                <a:latin typeface="Aptos" panose="020B0004020202020204" pitchFamily="34" charset="0"/>
                <a:ea typeface="Aptos" panose="020B0004020202020204" pitchFamily="34" charset="0"/>
                <a:cs typeface="Times New Roman" panose="02020603050405020304" pitchFamily="18" charset="0"/>
              </a:rPr>
              <a:t>ACHE is an</a:t>
            </a:r>
            <a:r>
              <a:rPr lang="en-US">
                <a:solidFill>
                  <a:srgbClr val="D200B9"/>
                </a:solidFill>
                <a:latin typeface="Aptos" panose="020B0004020202020204" pitchFamily="34" charset="0"/>
                <a:ea typeface="Aptos" panose="020B0004020202020204" pitchFamily="34" charset="0"/>
                <a:cs typeface="Times New Roman" panose="02020603050405020304" pitchFamily="18" charset="0"/>
              </a:rPr>
              <a:t>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enzyme </a:t>
            </a:r>
            <a:r>
              <a:rPr lang="en-US">
                <a:latin typeface="Aptos" panose="020B0004020202020204" pitchFamily="34" charset="0"/>
                <a:ea typeface="Aptos" panose="020B0004020202020204" pitchFamily="34" charset="0"/>
                <a:cs typeface="Times New Roman" panose="02020603050405020304" pitchFamily="18" charset="0"/>
              </a:rPr>
              <a:t>that </a:t>
            </a:r>
            <a:r>
              <a:rPr lang="en-US" b="1">
                <a:latin typeface="Aptos" panose="020B0004020202020204" pitchFamily="34" charset="0"/>
                <a:ea typeface="Aptos" panose="020B0004020202020204" pitchFamily="34" charset="0"/>
                <a:cs typeface="Times New Roman" panose="02020603050405020304" pitchFamily="18" charset="0"/>
              </a:rPr>
              <a:t>breaks apart ACH neurotransmitters</a:t>
            </a:r>
            <a:r>
              <a:rPr lang="en-US">
                <a:latin typeface="Aptos" panose="020B0004020202020204" pitchFamily="34" charset="0"/>
                <a:ea typeface="Aptos" panose="020B0004020202020204" pitchFamily="34" charset="0"/>
                <a:cs typeface="Times New Roman" panose="02020603050405020304" pitchFamily="18" charset="0"/>
              </a:rPr>
              <a:t> after a brain signal has been communicated, clearing the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synaptic cleft </a:t>
            </a:r>
            <a:r>
              <a:rPr lang="en-US">
                <a:latin typeface="Aptos" panose="020B0004020202020204" pitchFamily="34" charset="0"/>
                <a:ea typeface="Aptos" panose="020B0004020202020204" pitchFamily="34" charset="0"/>
                <a:cs typeface="Times New Roman" panose="02020603050405020304" pitchFamily="18" charset="0"/>
              </a:rPr>
              <a:t>-</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 </a:t>
            </a:r>
            <a:r>
              <a:rPr lang="en-US">
                <a:latin typeface="Aptos" panose="020B0004020202020204" pitchFamily="34" charset="0"/>
                <a:ea typeface="Aptos" panose="020B0004020202020204" pitchFamily="34" charset="0"/>
                <a:cs typeface="Times New Roman" panose="02020603050405020304" pitchFamily="18" charset="0"/>
              </a:rPr>
              <a:t>the space between the neurons and muscle cells to prepare for future neurotransmissions.</a:t>
            </a:r>
          </a:p>
          <a:p>
            <a:pPr>
              <a:lnSpc>
                <a:spcPct val="107000"/>
              </a:lnSpc>
              <a:spcAft>
                <a:spcPts val="800"/>
              </a:spcAft>
            </a:pPr>
            <a:endParaRPr lang="en-US"/>
          </a:p>
        </p:txBody>
      </p:sp>
      <p:sp>
        <p:nvSpPr>
          <p:cNvPr id="6" name="Title 1">
            <a:extLst>
              <a:ext uri="{FF2B5EF4-FFF2-40B4-BE49-F238E27FC236}">
                <a16:creationId xmlns:a16="http://schemas.microsoft.com/office/drawing/2014/main" id="{5C60AF07-6CAC-2C1C-4E0B-9A7D00F08E45}"/>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Acetylcholinesterase</a:t>
            </a:r>
          </a:p>
        </p:txBody>
      </p:sp>
      <p:pic>
        <p:nvPicPr>
          <p:cNvPr id="3" name="Picture 2">
            <a:extLst>
              <a:ext uri="{FF2B5EF4-FFF2-40B4-BE49-F238E27FC236}">
                <a16:creationId xmlns:a16="http://schemas.microsoft.com/office/drawing/2014/main" id="{595E949E-4FB9-2020-5D16-4DF86D4D818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22612" y="1549613"/>
            <a:ext cx="4709509" cy="4760360"/>
          </a:xfrm>
          <a:prstGeom prst="rect">
            <a:avLst/>
          </a:prstGeom>
        </p:spPr>
      </p:pic>
      <p:pic>
        <p:nvPicPr>
          <p:cNvPr id="4" name="Picture 3">
            <a:extLst>
              <a:ext uri="{FF2B5EF4-FFF2-40B4-BE49-F238E27FC236}">
                <a16:creationId xmlns:a16="http://schemas.microsoft.com/office/drawing/2014/main" id="{F247CD07-DB32-54CC-B316-251098F892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876946"/>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E94A58C-48D4-B4B7-0C7C-FD5EDCC2022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6594583-58D3-2862-210E-3CCF1830319B}"/>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The Acetylcholinesterase Enzyme</a:t>
            </a:r>
            <a:endParaRPr lang="en-US" sz="4000" b="1">
              <a:solidFill>
                <a:schemeClr val="bg1"/>
              </a:solidFill>
              <a:latin typeface="+mn-lt"/>
              <a:ea typeface="HGSoeiKakugothicUB"/>
              <a:cs typeface="Myanmar Text"/>
            </a:endParaRPr>
          </a:p>
        </p:txBody>
      </p:sp>
      <p:pic>
        <p:nvPicPr>
          <p:cNvPr id="8" name="Picture 7">
            <a:extLst>
              <a:ext uri="{FF2B5EF4-FFF2-40B4-BE49-F238E27FC236}">
                <a16:creationId xmlns:a16="http://schemas.microsoft.com/office/drawing/2014/main" id="{884A70D5-7D80-F728-AE26-792DF444538A}"/>
              </a:ext>
            </a:extLst>
          </p:cNvPr>
          <p:cNvPicPr>
            <a:picLocks noChangeAspect="1"/>
          </p:cNvPicPr>
          <p:nvPr/>
        </p:nvPicPr>
        <p:blipFill>
          <a:blip r:embed="rId5"/>
          <a:srcRect t="-1436" r="-164" b="1706"/>
          <a:stretch/>
        </p:blipFill>
        <p:spPr>
          <a:xfrm>
            <a:off x="6096000" y="1663751"/>
            <a:ext cx="5838545" cy="3520988"/>
          </a:xfrm>
          <a:prstGeom prst="rect">
            <a:avLst/>
          </a:prstGeom>
        </p:spPr>
      </p:pic>
      <p:pic>
        <p:nvPicPr>
          <p:cNvPr id="10" name="Picture 9" descr="Icon&#10;&#10;Description automatically generated">
            <a:extLst>
              <a:ext uri="{FF2B5EF4-FFF2-40B4-BE49-F238E27FC236}">
                <a16:creationId xmlns:a16="http://schemas.microsoft.com/office/drawing/2014/main" id="{54FCCEC0-9AF6-9B4A-7669-6E296FAE4D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18915"/>
            <a:ext cx="1207035" cy="1207035"/>
          </a:xfrm>
          <a:prstGeom prst="rect">
            <a:avLst/>
          </a:prstGeom>
        </p:spPr>
      </p:pic>
      <p:pic>
        <p:nvPicPr>
          <p:cNvPr id="3" name="Picture 2">
            <a:extLst>
              <a:ext uri="{FF2B5EF4-FFF2-40B4-BE49-F238E27FC236}">
                <a16:creationId xmlns:a16="http://schemas.microsoft.com/office/drawing/2014/main" id="{AA484574-C119-F7DF-35D3-7907E79E114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500700" y="4249664"/>
            <a:ext cx="1868989" cy="1889170"/>
          </a:xfrm>
          <a:prstGeom prst="rect">
            <a:avLst/>
          </a:prstGeom>
        </p:spPr>
      </p:pic>
      <p:sp>
        <p:nvSpPr>
          <p:cNvPr id="4" name="TextBox 3">
            <a:extLst>
              <a:ext uri="{FF2B5EF4-FFF2-40B4-BE49-F238E27FC236}">
                <a16:creationId xmlns:a16="http://schemas.microsoft.com/office/drawing/2014/main" id="{E392516A-0024-CD41-8014-7618394C3A9D}"/>
              </a:ext>
            </a:extLst>
          </p:cNvPr>
          <p:cNvSpPr txBox="1"/>
          <p:nvPr/>
        </p:nvSpPr>
        <p:spPr>
          <a:xfrm>
            <a:off x="932342" y="2118986"/>
            <a:ext cx="449690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An </a:t>
            </a:r>
            <a:r>
              <a:rPr lang="en-US" b="1">
                <a:solidFill>
                  <a:srgbClr val="D200B9"/>
                </a:solidFill>
                <a:ea typeface="Calibri"/>
                <a:cs typeface="Calibri"/>
              </a:rPr>
              <a:t>enzyme</a:t>
            </a:r>
            <a:r>
              <a:rPr lang="en-US">
                <a:ea typeface="Calibri"/>
                <a:cs typeface="Calibri"/>
              </a:rPr>
              <a:t> is a specialized protein that has an active site that catalyzes biological reactions.</a:t>
            </a:r>
          </a:p>
          <a:p>
            <a:endParaRPr lang="en-US">
              <a:ea typeface="Calibri"/>
              <a:cs typeface="Calibri"/>
            </a:endParaRPr>
          </a:p>
          <a:p>
            <a:r>
              <a:rPr lang="en-US">
                <a:ea typeface="Calibri"/>
                <a:cs typeface="Calibri"/>
              </a:rPr>
              <a:t>The </a:t>
            </a:r>
            <a:r>
              <a:rPr lang="en-US" b="1">
                <a:solidFill>
                  <a:srgbClr val="D200B9"/>
                </a:solidFill>
                <a:ea typeface="Calibri"/>
                <a:cs typeface="Calibri"/>
              </a:rPr>
              <a:t>active site </a:t>
            </a:r>
            <a:r>
              <a:rPr lang="en-US">
                <a:ea typeface="Calibri"/>
                <a:cs typeface="Calibri"/>
              </a:rPr>
              <a:t>of ACHE – where the action happens – is in the middle of this protein. </a:t>
            </a:r>
            <a:endParaRPr lang="en-US"/>
          </a:p>
        </p:txBody>
      </p:sp>
    </p:spTree>
    <p:extLst>
      <p:ext uri="{BB962C8B-B14F-4D97-AF65-F5344CB8AC3E}">
        <p14:creationId xmlns:p14="http://schemas.microsoft.com/office/powerpoint/2010/main" val="3982519785"/>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CBE6BF6-85C8-FC6E-5F6F-0C19667199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6C195D-75AE-2F59-0EBA-413A330A6231}"/>
              </a:ext>
            </a:extLst>
          </p:cNvPr>
          <p:cNvSpPr txBox="1"/>
          <p:nvPr/>
        </p:nvSpPr>
        <p:spPr>
          <a:xfrm>
            <a:off x="751367" y="1972872"/>
            <a:ext cx="4736938" cy="32624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a:latin typeface="Aptos"/>
                <a:ea typeface="Aptos" panose="020B0004020202020204" pitchFamily="34" charset="0"/>
                <a:cs typeface="Times New Roman"/>
              </a:rPr>
              <a:t>The ACH neurotransmitter must enter the ACHE enzyme before it can be broken down.</a:t>
            </a:r>
          </a:p>
          <a:p>
            <a:pPr marL="0" marR="0">
              <a:lnSpc>
                <a:spcPct val="107000"/>
              </a:lnSpc>
              <a:spcAft>
                <a:spcPts val="800"/>
              </a:spcAft>
            </a:pPr>
            <a:endParaRPr lang="en-US">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b="1">
                <a:solidFill>
                  <a:srgbClr val="1CA64A"/>
                </a:solidFill>
                <a:latin typeface="Aptos"/>
                <a:ea typeface="Aptos" panose="020B0004020202020204" pitchFamily="34" charset="0"/>
                <a:cs typeface="Times New Roman"/>
              </a:rPr>
              <a:t>Where might the </a:t>
            </a:r>
            <a:r>
              <a:rPr lang="en-US" sz="1800" b="1">
                <a:solidFill>
                  <a:srgbClr val="1CA64A"/>
                </a:solidFill>
                <a:effectLst/>
                <a:latin typeface="Aptos"/>
                <a:ea typeface="Aptos" panose="020B0004020202020204" pitchFamily="34" charset="0"/>
                <a:cs typeface="Times New Roman"/>
              </a:rPr>
              <a:t>ACH </a:t>
            </a:r>
            <a:r>
              <a:rPr lang="en-US" b="1">
                <a:solidFill>
                  <a:srgbClr val="1CA64A"/>
                </a:solidFill>
                <a:latin typeface="Aptos"/>
                <a:ea typeface="Aptos" panose="020B0004020202020204" pitchFamily="34" charset="0"/>
                <a:cs typeface="Times New Roman"/>
              </a:rPr>
              <a:t>neurotransmitter enter</a:t>
            </a:r>
            <a:r>
              <a:rPr lang="en-US" sz="1800" b="1">
                <a:solidFill>
                  <a:srgbClr val="1CA64A"/>
                </a:solidFill>
                <a:effectLst/>
                <a:latin typeface="Aptos"/>
                <a:ea typeface="Aptos" panose="020B0004020202020204" pitchFamily="34" charset="0"/>
                <a:cs typeface="Times New Roman"/>
              </a:rPr>
              <a:t> the ACHE enzyme?</a:t>
            </a:r>
          </a:p>
          <a:p>
            <a:pPr>
              <a:lnSpc>
                <a:spcPct val="107000"/>
              </a:lnSpc>
              <a:spcAft>
                <a:spcPts val="800"/>
              </a:spcAft>
            </a:pPr>
            <a:endParaRPr lang="en-US" b="1">
              <a:solidFill>
                <a:srgbClr val="1CA64A"/>
              </a:solidFill>
              <a:latin typeface="Aptos"/>
              <a:ea typeface="Aptos" panose="020B0004020202020204" pitchFamily="34" charset="0"/>
              <a:cs typeface="Times New Roman"/>
            </a:endParaRPr>
          </a:p>
          <a:p>
            <a:pPr marL="0" marR="0">
              <a:lnSpc>
                <a:spcPct val="107000"/>
              </a:lnSpc>
              <a:spcAft>
                <a:spcPts val="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Where might </a:t>
            </a: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the ACH neurotransmitter</a:t>
            </a: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 bind to the ACHE enzyme once it has entered?</a:t>
            </a:r>
          </a:p>
          <a:p>
            <a:pPr marL="0" marR="0">
              <a:lnSpc>
                <a:spcPct val="107000"/>
              </a:lnSpc>
              <a:spcAft>
                <a:spcPts val="800"/>
              </a:spcAft>
            </a:pPr>
            <a:endPar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E776C45D-154F-B79C-F6D8-AF8CE0FA14C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ACH Binding to the ACHE Enzyme</a:t>
            </a:r>
            <a:endParaRPr lang="en-US" sz="4000" b="1">
              <a:solidFill>
                <a:schemeClr val="bg1"/>
              </a:solidFill>
              <a:latin typeface="+mn-lt"/>
              <a:ea typeface="HGSoeiKakugothicUB"/>
              <a:cs typeface="Myanmar Text"/>
            </a:endParaRPr>
          </a:p>
        </p:txBody>
      </p:sp>
      <p:pic>
        <p:nvPicPr>
          <p:cNvPr id="4" name="Picture 3">
            <a:extLst>
              <a:ext uri="{FF2B5EF4-FFF2-40B4-BE49-F238E27FC236}">
                <a16:creationId xmlns:a16="http://schemas.microsoft.com/office/drawing/2014/main" id="{23B44F6B-B223-3BCB-D4AA-6BB0B59525CD}"/>
              </a:ext>
            </a:extLst>
          </p:cNvPr>
          <p:cNvPicPr>
            <a:picLocks noChangeAspect="1"/>
          </p:cNvPicPr>
          <p:nvPr/>
        </p:nvPicPr>
        <p:blipFill>
          <a:blip r:embed="rId5"/>
          <a:stretch>
            <a:fillRect/>
          </a:stretch>
        </p:blipFill>
        <p:spPr>
          <a:xfrm rot="17034712">
            <a:off x="5645460" y="2083663"/>
            <a:ext cx="1297126" cy="704689"/>
          </a:xfrm>
          <a:prstGeom prst="rect">
            <a:avLst/>
          </a:prstGeom>
        </p:spPr>
      </p:pic>
      <p:pic>
        <p:nvPicPr>
          <p:cNvPr id="9" name="Picture 8">
            <a:extLst>
              <a:ext uri="{FF2B5EF4-FFF2-40B4-BE49-F238E27FC236}">
                <a16:creationId xmlns:a16="http://schemas.microsoft.com/office/drawing/2014/main" id="{67F5F378-F959-FF02-5698-2F7EE9F9AC1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923463" y="2342171"/>
            <a:ext cx="4129212" cy="4173797"/>
          </a:xfrm>
          <a:prstGeom prst="rect">
            <a:avLst/>
          </a:prstGeom>
        </p:spPr>
      </p:pic>
      <p:pic>
        <p:nvPicPr>
          <p:cNvPr id="3" name="Picture 2" descr="Icon&#10;&#10;Description automatically generated">
            <a:extLst>
              <a:ext uri="{FF2B5EF4-FFF2-40B4-BE49-F238E27FC236}">
                <a16:creationId xmlns:a16="http://schemas.microsoft.com/office/drawing/2014/main" id="{C95DEFD6-9A78-8909-C729-85DCF67F7D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Tree>
    <p:extLst>
      <p:ext uri="{BB962C8B-B14F-4D97-AF65-F5344CB8AC3E}">
        <p14:creationId xmlns:p14="http://schemas.microsoft.com/office/powerpoint/2010/main" val="3728224151"/>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1E852D9-DBFD-83CC-37AB-56FB58E24B3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6A5BD4-7270-E4E8-FDBD-310BB1E8CCE0}"/>
              </a:ext>
            </a:extLst>
          </p:cNvPr>
          <p:cNvSpPr txBox="1"/>
          <p:nvPr/>
        </p:nvSpPr>
        <p:spPr>
          <a:xfrm>
            <a:off x="932343" y="1963347"/>
            <a:ext cx="4333166"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sz="1800" b="1">
                <a:effectLst/>
                <a:latin typeface="Aptos"/>
                <a:ea typeface="Aptos" panose="020B0004020202020204" pitchFamily="34" charset="0"/>
                <a:cs typeface="Times New Roman"/>
              </a:rPr>
              <a:t>There is a </a:t>
            </a:r>
            <a:r>
              <a:rPr lang="en-US" b="1">
                <a:latin typeface="Aptos"/>
                <a:ea typeface="Aptos" panose="020B0004020202020204" pitchFamily="34" charset="0"/>
                <a:cs typeface="Times New Roman"/>
              </a:rPr>
              <a:t>hole on the top of the box. </a:t>
            </a:r>
            <a:r>
              <a:rPr lang="en-US">
                <a:latin typeface="Aptos"/>
                <a:ea typeface="Aptos" panose="020B0004020202020204" pitchFamily="34" charset="0"/>
                <a:cs typeface="Times New Roman"/>
              </a:rPr>
              <a:t>But it is an incredibly tight fit.  </a:t>
            </a:r>
            <a:r>
              <a:rPr lang="en-US" kern="100">
                <a:latin typeface="Aptos"/>
                <a:ea typeface="Aptos" panose="020B0004020202020204" pitchFamily="34" charset="0"/>
                <a:cs typeface="Times New Roman"/>
              </a:rPr>
              <a:t>Remember, m</a:t>
            </a:r>
            <a:r>
              <a:rPr lang="en-US" sz="1800" kern="100">
                <a:latin typeface="Aptos"/>
                <a:ea typeface="Aptos" panose="020B0004020202020204" pitchFamily="34" charset="0"/>
                <a:cs typeface="Times New Roman"/>
              </a:rPr>
              <a:t>olecules usually have </a:t>
            </a:r>
            <a:r>
              <a:rPr lang="en-US" sz="1800" b="1" kern="100">
                <a:latin typeface="Aptos"/>
                <a:ea typeface="Aptos" panose="020B0004020202020204" pitchFamily="34" charset="0"/>
                <a:cs typeface="Times New Roman"/>
              </a:rPr>
              <a:t>very precise and tightly packed shapes</a:t>
            </a:r>
            <a:r>
              <a:rPr lang="en-US" b="1" kern="100">
                <a:latin typeface="Aptos"/>
                <a:ea typeface="Aptos" panose="020B0004020202020204" pitchFamily="34" charset="0"/>
                <a:cs typeface="Times New Roman"/>
              </a:rPr>
              <a:t>. </a:t>
            </a:r>
          </a:p>
          <a:p>
            <a:pPr marL="0" marR="0">
              <a:lnSpc>
                <a:spcPct val="107000"/>
              </a:lnSpc>
              <a:spcAft>
                <a:spcPts val="800"/>
              </a:spcAft>
            </a:pPr>
            <a:endParaRPr lang="en-US">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a:latin typeface="Aptos"/>
                <a:ea typeface="Aptos" panose="020B0004020202020204" pitchFamily="34" charset="0"/>
                <a:cs typeface="Times New Roman"/>
              </a:rPr>
              <a:t>Because of this tight fit, your physical model opens into four wedges, making it easier to explore the active site of the ACHE enzyme.</a:t>
            </a:r>
            <a:endParaRPr lang="en-US" sz="1800" kern="100">
              <a:effectLst/>
              <a:latin typeface="Aptos"/>
              <a:ea typeface="Aptos" panose="020B0004020202020204" pitchFamily="34" charset="0"/>
              <a:cs typeface="Times New Roman"/>
            </a:endParaRPr>
          </a:p>
        </p:txBody>
      </p:sp>
      <p:pic>
        <p:nvPicPr>
          <p:cNvPr id="5" name="Picture 4" descr="Icon&#10;&#10;Description automatically generated">
            <a:extLst>
              <a:ext uri="{FF2B5EF4-FFF2-40B4-BE49-F238E27FC236}">
                <a16:creationId xmlns:a16="http://schemas.microsoft.com/office/drawing/2014/main" id="{FBDA32F3-D7C1-25FC-A044-EAEEB43B7F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A13745D6-D2D4-05D1-8450-A9CFD06DDB9E}"/>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ACH Binding to the ACHE Enzyme</a:t>
            </a:r>
            <a:endParaRPr lang="en-US" sz="4000" b="1">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FDCFDED6-1476-8A24-897D-A6060A53E1F7}"/>
              </a:ext>
            </a:extLst>
          </p:cNvPr>
          <p:cNvPicPr>
            <a:picLocks noChangeAspect="1"/>
          </p:cNvPicPr>
          <p:nvPr/>
        </p:nvPicPr>
        <p:blipFill>
          <a:blip r:embed="rId6"/>
          <a:stretch>
            <a:fillRect/>
          </a:stretch>
        </p:blipFill>
        <p:spPr>
          <a:xfrm>
            <a:off x="6926492" y="1422581"/>
            <a:ext cx="4138606" cy="5080324"/>
          </a:xfrm>
          <a:prstGeom prst="rect">
            <a:avLst/>
          </a:prstGeom>
        </p:spPr>
      </p:pic>
      <p:pic>
        <p:nvPicPr>
          <p:cNvPr id="4" name="Picture 3">
            <a:extLst>
              <a:ext uri="{FF2B5EF4-FFF2-40B4-BE49-F238E27FC236}">
                <a16:creationId xmlns:a16="http://schemas.microsoft.com/office/drawing/2014/main" id="{2A37704E-B354-B3B2-F46F-044851342E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B3C29C9-940E-7334-584B-CC72993A45D3}"/>
              </a:ext>
            </a:extLst>
          </p:cNvPr>
          <p:cNvPicPr>
            <a:picLocks noChangeAspect="1"/>
          </p:cNvPicPr>
          <p:nvPr/>
        </p:nvPicPr>
        <p:blipFill>
          <a:blip r:embed="rId8">
            <a:extLst>
              <a:ext uri="{28A0092B-C50C-407E-A947-70E740481C1C}">
                <a14:useLocalDpi xmlns:a14="http://schemas.microsoft.com/office/drawing/2010/main" val="0"/>
              </a:ext>
            </a:extLst>
          </a:blip>
          <a:srcRect l="15732" t="53424" r="47645" b="-2245"/>
          <a:stretch/>
        </p:blipFill>
        <p:spPr>
          <a:xfrm>
            <a:off x="7573108" y="4560276"/>
            <a:ext cx="1512278" cy="2037705"/>
          </a:xfrm>
          <a:prstGeom prst="rect">
            <a:avLst/>
          </a:prstGeom>
        </p:spPr>
      </p:pic>
    </p:spTree>
    <p:extLst>
      <p:ext uri="{BB962C8B-B14F-4D97-AF65-F5344CB8AC3E}">
        <p14:creationId xmlns:p14="http://schemas.microsoft.com/office/powerpoint/2010/main" val="492630484"/>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C654E15-A21E-10E4-4B4B-4EA860F3B54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7170C85-2FD9-83A7-B2EC-3A0EE8558DE1}"/>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Key Amino Acids in the ACHE Enzyme</a:t>
            </a:r>
            <a:endParaRPr lang="en-US" sz="4000" b="1">
              <a:solidFill>
                <a:schemeClr val="bg1"/>
              </a:solidFill>
              <a:latin typeface="+mn-lt"/>
              <a:ea typeface="HGSoeiKakugothicUB"/>
              <a:cs typeface="Myanmar Text"/>
            </a:endParaRPr>
          </a:p>
        </p:txBody>
      </p:sp>
      <p:pic>
        <p:nvPicPr>
          <p:cNvPr id="9" name="Picture 8">
            <a:extLst>
              <a:ext uri="{FF2B5EF4-FFF2-40B4-BE49-F238E27FC236}">
                <a16:creationId xmlns:a16="http://schemas.microsoft.com/office/drawing/2014/main" id="{2216F518-9CF3-E082-3CBC-17E8732DCA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8F3B734-1373-4CA7-AAD6-E011F3B58C4F}"/>
              </a:ext>
            </a:extLst>
          </p:cNvPr>
          <p:cNvSpPr txBox="1"/>
          <p:nvPr/>
        </p:nvSpPr>
        <p:spPr>
          <a:xfrm>
            <a:off x="932343" y="1701374"/>
            <a:ext cx="9023315" cy="11764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a:effectLst/>
                <a:latin typeface="Aptos"/>
                <a:ea typeface="Aptos" panose="020B0004020202020204" pitchFamily="34" charset="0"/>
                <a:cs typeface="Times New Roman"/>
              </a:rPr>
              <a:t>Like the ACH neurotransmitter, key amino acids follow the conventional atomic color key.</a:t>
            </a:r>
          </a:p>
          <a:p>
            <a:pPr marL="0" marR="0">
              <a:lnSpc>
                <a:spcPct val="107000"/>
              </a:lnSpc>
              <a:spcAft>
                <a:spcPts val="800"/>
              </a:spcAft>
            </a:pPr>
            <a:r>
              <a:rPr lang="en-US" sz="1800">
                <a:effectLst/>
                <a:latin typeface="Aptos"/>
                <a:ea typeface="Aptos" panose="020B0004020202020204" pitchFamily="34" charset="0"/>
                <a:cs typeface="Times New Roman"/>
              </a:rPr>
              <a:t> (</a:t>
            </a:r>
            <a:r>
              <a:rPr lang="en-US" sz="1800" b="1">
                <a:solidFill>
                  <a:schemeClr val="tx1">
                    <a:lumMod val="50000"/>
                    <a:lumOff val="50000"/>
                  </a:schemeClr>
                </a:solidFill>
                <a:effectLst/>
                <a:latin typeface="Aptos"/>
                <a:ea typeface="Aptos" panose="020B0004020202020204" pitchFamily="34" charset="0"/>
                <a:cs typeface="Times New Roman"/>
              </a:rPr>
              <a:t>Carbon = gray</a:t>
            </a:r>
            <a:r>
              <a:rPr lang="en-US" sz="1800">
                <a:effectLst/>
                <a:latin typeface="Aptos"/>
                <a:ea typeface="Aptos" panose="020B0004020202020204" pitchFamily="34" charset="0"/>
                <a:cs typeface="Times New Roman"/>
              </a:rPr>
              <a:t>, </a:t>
            </a:r>
            <a:r>
              <a:rPr lang="en-US" sz="1800" b="1">
                <a:solidFill>
                  <a:srgbClr val="C00000"/>
                </a:solidFill>
                <a:effectLst/>
                <a:latin typeface="Aptos"/>
                <a:ea typeface="Aptos" panose="020B0004020202020204" pitchFamily="34" charset="0"/>
                <a:cs typeface="Times New Roman"/>
              </a:rPr>
              <a:t>Oxygen = red</a:t>
            </a:r>
            <a:r>
              <a:rPr lang="en-US" sz="1800">
                <a:effectLst/>
                <a:latin typeface="Aptos"/>
                <a:ea typeface="Aptos" panose="020B0004020202020204" pitchFamily="34" charset="0"/>
                <a:cs typeface="Times New Roman"/>
              </a:rPr>
              <a:t>, </a:t>
            </a:r>
            <a:r>
              <a:rPr lang="en-US" sz="1800" b="1">
                <a:solidFill>
                  <a:srgbClr val="0070C0"/>
                </a:solidFill>
                <a:effectLst/>
                <a:latin typeface="Aptos"/>
                <a:ea typeface="Aptos" panose="020B0004020202020204" pitchFamily="34" charset="0"/>
                <a:cs typeface="Times New Roman"/>
              </a:rPr>
              <a:t>Nitrogen = blue</a:t>
            </a:r>
            <a:r>
              <a:rPr lang="en-US" sz="1800">
                <a:effectLst/>
                <a:latin typeface="Aptos"/>
                <a:ea typeface="Aptos" panose="020B0004020202020204" pitchFamily="34" charset="0"/>
                <a:cs typeface="Times New Roman"/>
              </a:rPr>
              <a:t>). </a:t>
            </a:r>
          </a:p>
          <a:p>
            <a:pPr marL="0" marR="0">
              <a:lnSpc>
                <a:spcPct val="107000"/>
              </a:lnSpc>
              <a:spcAft>
                <a:spcPts val="8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Can you identify</a:t>
            </a: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 four amino acids featured in the ACHE model</a:t>
            </a: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a:t>
            </a:r>
            <a:endParaRPr lang="en-US" sz="1800" b="1" kern="10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4EF1217-4331-C7AC-8382-8B6A073D407D}"/>
              </a:ext>
            </a:extLst>
          </p:cNvPr>
          <p:cNvPicPr>
            <a:picLocks noChangeAspect="1"/>
          </p:cNvPicPr>
          <p:nvPr/>
        </p:nvPicPr>
        <p:blipFill>
          <a:blip r:embed="rId6"/>
          <a:stretch>
            <a:fillRect/>
          </a:stretch>
        </p:blipFill>
        <p:spPr>
          <a:xfrm>
            <a:off x="375866" y="2913019"/>
            <a:ext cx="11321332" cy="3773777"/>
          </a:xfrm>
          <a:prstGeom prst="rect">
            <a:avLst/>
          </a:prstGeom>
        </p:spPr>
      </p:pic>
    </p:spTree>
    <p:extLst>
      <p:ext uri="{BB962C8B-B14F-4D97-AF65-F5344CB8AC3E}">
        <p14:creationId xmlns:p14="http://schemas.microsoft.com/office/powerpoint/2010/main" val="2598588081"/>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AAA9941-6C21-0885-F4CA-64C9F46C15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00059B-5D73-9983-C7C6-F306863E54AE}"/>
              </a:ext>
            </a:extLst>
          </p:cNvPr>
          <p:cNvSpPr txBox="1"/>
          <p:nvPr/>
        </p:nvSpPr>
        <p:spPr>
          <a:xfrm>
            <a:off x="932343" y="1682860"/>
            <a:ext cx="9204435" cy="6749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a:latin typeface="Aptos" panose="020B0004020202020204" pitchFamily="34" charset="0"/>
                <a:ea typeface="Aptos" panose="020B0004020202020204" pitchFamily="34" charset="0"/>
                <a:cs typeface="Times New Roman" panose="02020603050405020304" pitchFamily="18" charset="0"/>
              </a:rPr>
              <a:t>Deep inside </a:t>
            </a:r>
            <a:r>
              <a:rPr lang="en-US" sz="1800">
                <a:effectLst/>
                <a:latin typeface="Aptos" panose="020B0004020202020204" pitchFamily="34" charset="0"/>
                <a:ea typeface="Aptos" panose="020B0004020202020204" pitchFamily="34" charset="0"/>
                <a:cs typeface="Times New Roman" panose="02020603050405020304" pitchFamily="18" charset="0"/>
              </a:rPr>
              <a:t>the ACHE enzyme, the </a:t>
            </a:r>
            <a:r>
              <a:rPr lang="en-US" sz="1800" b="1">
                <a:solidFill>
                  <a:srgbClr val="D200B9"/>
                </a:solidFill>
                <a:effectLst/>
                <a:latin typeface="Aptos" panose="020B0004020202020204" pitchFamily="34" charset="0"/>
                <a:ea typeface="Aptos" panose="020B0004020202020204" pitchFamily="34" charset="0"/>
                <a:cs typeface="Times New Roman" panose="02020603050405020304" pitchFamily="18" charset="0"/>
              </a:rPr>
              <a:t>ACH neurotransmitter</a:t>
            </a:r>
            <a:r>
              <a:rPr lang="en-US" sz="1800">
                <a:effectLst/>
                <a:latin typeface="Aptos" panose="020B0004020202020204" pitchFamily="34" charset="0"/>
                <a:ea typeface="Aptos" panose="020B0004020202020204" pitchFamily="34" charset="0"/>
                <a:cs typeface="Times New Roman" panose="02020603050405020304" pitchFamily="18" charset="0"/>
              </a:rPr>
              <a:t> attaches to a </a:t>
            </a: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serine amino acid at residue 238 </a:t>
            </a:r>
            <a:r>
              <a:rPr lang="en-US" sz="1800">
                <a:effectLst/>
                <a:latin typeface="Aptos" panose="020B0004020202020204" pitchFamily="34" charset="0"/>
                <a:ea typeface="Aptos" panose="020B0004020202020204" pitchFamily="34" charset="0"/>
                <a:cs typeface="Times New Roman" panose="02020603050405020304" pitchFamily="18" charset="0"/>
              </a:rPr>
              <a:t>(</a:t>
            </a:r>
            <a:r>
              <a:rPr lang="en-US">
                <a:latin typeface="Aptos" panose="020B0004020202020204" pitchFamily="34" charset="0"/>
                <a:ea typeface="Aptos" panose="020B0004020202020204" pitchFamily="34" charset="0"/>
                <a:cs typeface="Times New Roman" panose="02020603050405020304" pitchFamily="18" charset="0"/>
              </a:rPr>
              <a:t>w</a:t>
            </a:r>
            <a:r>
              <a:rPr lang="en-US" sz="1800">
                <a:effectLst/>
                <a:latin typeface="Aptos" panose="020B0004020202020204" pitchFamily="34" charset="0"/>
                <a:ea typeface="Aptos" panose="020B0004020202020204" pitchFamily="34" charset="0"/>
                <a:cs typeface="Times New Roman" panose="02020603050405020304" pitchFamily="18" charset="0"/>
              </a:rPr>
              <a:t>edge A) of the ACHE enzyme.</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7E8C7265-A506-E9E3-3D64-B066F694F932}"/>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ACH Binding to the ACHE Enzyme</a:t>
            </a:r>
            <a:endParaRPr lang="en-US" sz="4000" b="1">
              <a:solidFill>
                <a:schemeClr val="bg1"/>
              </a:solidFill>
              <a:latin typeface="+mn-lt"/>
              <a:ea typeface="HGSoeiKakugothicUB"/>
              <a:cs typeface="Myanmar Text"/>
            </a:endParaRPr>
          </a:p>
        </p:txBody>
      </p:sp>
      <p:pic>
        <p:nvPicPr>
          <p:cNvPr id="8" name="Picture 7">
            <a:extLst>
              <a:ext uri="{FF2B5EF4-FFF2-40B4-BE49-F238E27FC236}">
                <a16:creationId xmlns:a16="http://schemas.microsoft.com/office/drawing/2014/main" id="{F56F4449-1C10-0773-1B63-42B0AD576419}"/>
              </a:ext>
            </a:extLst>
          </p:cNvPr>
          <p:cNvPicPr>
            <a:picLocks noChangeAspect="1"/>
          </p:cNvPicPr>
          <p:nvPr/>
        </p:nvPicPr>
        <p:blipFill>
          <a:blip r:embed="rId5"/>
          <a:stretch>
            <a:fillRect/>
          </a:stretch>
        </p:blipFill>
        <p:spPr>
          <a:xfrm>
            <a:off x="375866" y="2913019"/>
            <a:ext cx="11321332" cy="3773777"/>
          </a:xfrm>
          <a:prstGeom prst="rect">
            <a:avLst/>
          </a:prstGeom>
        </p:spPr>
      </p:pic>
      <p:pic>
        <p:nvPicPr>
          <p:cNvPr id="9" name="Picture 8" descr="A green outline of a cloud&#10;&#10;Description automatically generated">
            <a:extLst>
              <a:ext uri="{FF2B5EF4-FFF2-40B4-BE49-F238E27FC236}">
                <a16:creationId xmlns:a16="http://schemas.microsoft.com/office/drawing/2014/main" id="{FB77EFB1-511B-F3FC-374E-841577453C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4290" y="4999599"/>
            <a:ext cx="613149" cy="625412"/>
          </a:xfrm>
          <a:prstGeom prst="rect">
            <a:avLst/>
          </a:prstGeom>
        </p:spPr>
      </p:pic>
      <p:pic>
        <p:nvPicPr>
          <p:cNvPr id="4" name="Picture 3" descr="A grey and red object with a purple border&#10;&#10;Description automatically generated">
            <a:extLst>
              <a:ext uri="{FF2B5EF4-FFF2-40B4-BE49-F238E27FC236}">
                <a16:creationId xmlns:a16="http://schemas.microsoft.com/office/drawing/2014/main" id="{796569CC-8DF0-EE21-19C6-96543C557F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9055" y="4400097"/>
            <a:ext cx="1382355" cy="836688"/>
          </a:xfrm>
          <a:prstGeom prst="rect">
            <a:avLst/>
          </a:prstGeom>
        </p:spPr>
      </p:pic>
      <p:pic>
        <p:nvPicPr>
          <p:cNvPr id="10" name="Picture 9" descr="A black background with a black square&#10;&#10;Description automatically generated with medium confidence">
            <a:extLst>
              <a:ext uri="{FF2B5EF4-FFF2-40B4-BE49-F238E27FC236}">
                <a16:creationId xmlns:a16="http://schemas.microsoft.com/office/drawing/2014/main" id="{93C5D05D-9832-8218-5555-383CF2726B20}"/>
              </a:ext>
            </a:extLst>
          </p:cNvPr>
          <p:cNvPicPr>
            <a:picLocks noChangeAspect="1"/>
          </p:cNvPicPr>
          <p:nvPr/>
        </p:nvPicPr>
        <p:blipFill>
          <a:blip r:embed="rId8">
            <a:extLst>
              <a:ext uri="{28A0092B-C50C-407E-A947-70E740481C1C}">
                <a14:useLocalDpi xmlns:a14="http://schemas.microsoft.com/office/drawing/2010/main" val="0"/>
              </a:ext>
            </a:extLst>
          </a:blip>
          <a:srcRect r="71609"/>
          <a:stretch/>
        </p:blipFill>
        <p:spPr>
          <a:xfrm>
            <a:off x="1970532" y="5088486"/>
            <a:ext cx="2065891" cy="1598310"/>
          </a:xfrm>
          <a:prstGeom prst="rect">
            <a:avLst/>
          </a:prstGeom>
        </p:spPr>
      </p:pic>
      <p:pic>
        <p:nvPicPr>
          <p:cNvPr id="3" name="Picture 2">
            <a:extLst>
              <a:ext uri="{FF2B5EF4-FFF2-40B4-BE49-F238E27FC236}">
                <a16:creationId xmlns:a16="http://schemas.microsoft.com/office/drawing/2014/main" id="{AAD42F18-12D3-6DA3-671B-397B58F844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748725"/>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0443DB9-070E-1F7A-507C-4BB0770B844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5235AB7-5BE8-2304-3C39-9FB78840C4DD}"/>
              </a:ext>
            </a:extLst>
          </p:cNvPr>
          <p:cNvPicPr>
            <a:picLocks noChangeAspect="1"/>
          </p:cNvPicPr>
          <p:nvPr/>
        </p:nvPicPr>
        <p:blipFill>
          <a:blip r:embed="rId5"/>
          <a:stretch>
            <a:fillRect/>
          </a:stretch>
        </p:blipFill>
        <p:spPr>
          <a:xfrm>
            <a:off x="375866" y="2913019"/>
            <a:ext cx="11321332" cy="3773777"/>
          </a:xfrm>
          <a:prstGeom prst="rect">
            <a:avLst/>
          </a:prstGeom>
        </p:spPr>
      </p:pic>
      <p:sp>
        <p:nvSpPr>
          <p:cNvPr id="6" name="Title 1">
            <a:extLst>
              <a:ext uri="{FF2B5EF4-FFF2-40B4-BE49-F238E27FC236}">
                <a16:creationId xmlns:a16="http://schemas.microsoft.com/office/drawing/2014/main" id="{276AA6BA-9F65-3739-9FE6-3C102C0DA2FC}"/>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Key Amino Acids in the ACHE Enzyme</a:t>
            </a:r>
            <a:endParaRPr lang="en-US" sz="4000" b="1">
              <a:solidFill>
                <a:schemeClr val="bg1"/>
              </a:solidFill>
              <a:latin typeface="+mn-lt"/>
              <a:ea typeface="HGSoeiKakugothicUB"/>
              <a:cs typeface="Myanmar Text"/>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FAD000DE-142E-9FD1-DED2-274D9B9CBE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532" y="5088486"/>
            <a:ext cx="7276518" cy="1598310"/>
          </a:xfrm>
          <a:prstGeom prst="rect">
            <a:avLst/>
          </a:prstGeom>
        </p:spPr>
      </p:pic>
      <p:sp>
        <p:nvSpPr>
          <p:cNvPr id="2" name="TextBox 1">
            <a:extLst>
              <a:ext uri="{FF2B5EF4-FFF2-40B4-BE49-F238E27FC236}">
                <a16:creationId xmlns:a16="http://schemas.microsoft.com/office/drawing/2014/main" id="{57B6D2FB-8150-CB75-6ADD-82F25DE2AE3C}"/>
              </a:ext>
            </a:extLst>
          </p:cNvPr>
          <p:cNvSpPr txBox="1"/>
          <p:nvPr/>
        </p:nvSpPr>
        <p:spPr>
          <a:xfrm>
            <a:off x="932343" y="1565451"/>
            <a:ext cx="9888057" cy="17730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b="1" dirty="0">
                <a:solidFill>
                  <a:srgbClr val="D200B9"/>
                </a:solidFill>
                <a:latin typeface="Aptos"/>
                <a:ea typeface="Aptos" panose="020B0004020202020204" pitchFamily="34" charset="0"/>
                <a:cs typeface="Times New Roman"/>
              </a:rPr>
              <a:t>H</a:t>
            </a:r>
            <a:r>
              <a:rPr lang="en-US" sz="1800" b="1" dirty="0">
                <a:solidFill>
                  <a:srgbClr val="D200B9"/>
                </a:solidFill>
                <a:effectLst/>
                <a:latin typeface="Aptos"/>
                <a:ea typeface="Aptos" panose="020B0004020202020204" pitchFamily="34" charset="0"/>
                <a:cs typeface="Times New Roman"/>
              </a:rPr>
              <a:t>istidine 480 </a:t>
            </a:r>
            <a:r>
              <a:rPr lang="en-US" sz="1800" dirty="0">
                <a:effectLst/>
                <a:latin typeface="Aptos"/>
                <a:ea typeface="Aptos" panose="020B0004020202020204" pitchFamily="34" charset="0"/>
                <a:cs typeface="Times New Roman"/>
              </a:rPr>
              <a:t>and </a:t>
            </a:r>
            <a:r>
              <a:rPr lang="en-US" sz="1800" b="1" dirty="0">
                <a:solidFill>
                  <a:srgbClr val="D200B9"/>
                </a:solidFill>
                <a:effectLst/>
                <a:latin typeface="Aptos"/>
                <a:ea typeface="Aptos" panose="020B0004020202020204" pitchFamily="34" charset="0"/>
                <a:cs typeface="Times New Roman"/>
              </a:rPr>
              <a:t>glutamic acid 367 </a:t>
            </a:r>
            <a:r>
              <a:rPr lang="en-US" dirty="0">
                <a:latin typeface="Aptos"/>
                <a:ea typeface="Aptos" panose="020B0004020202020204" pitchFamily="34" charset="0"/>
                <a:cs typeface="Times New Roman"/>
              </a:rPr>
              <a:t>coordinate with </a:t>
            </a:r>
            <a:r>
              <a:rPr lang="en-US" sz="1800" b="1" dirty="0">
                <a:solidFill>
                  <a:srgbClr val="D200B9"/>
                </a:solidFill>
                <a:effectLst/>
                <a:latin typeface="Aptos"/>
                <a:ea typeface="Aptos" panose="020B0004020202020204" pitchFamily="34" charset="0"/>
                <a:cs typeface="Times New Roman"/>
              </a:rPr>
              <a:t>serine 238 </a:t>
            </a:r>
            <a:r>
              <a:rPr lang="en-US" sz="1800" dirty="0">
                <a:effectLst/>
                <a:latin typeface="Aptos"/>
                <a:ea typeface="Aptos" panose="020B0004020202020204" pitchFamily="34" charset="0"/>
                <a:cs typeface="Times New Roman"/>
              </a:rPr>
              <a:t>to</a:t>
            </a:r>
            <a:r>
              <a:rPr lang="en-US" dirty="0">
                <a:latin typeface="Aptos"/>
                <a:ea typeface="Aptos" panose="020B0004020202020204" pitchFamily="34" charset="0"/>
                <a:cs typeface="Times New Roman"/>
              </a:rPr>
              <a:t> </a:t>
            </a:r>
            <a:r>
              <a:rPr lang="en-US" sz="1800" dirty="0">
                <a:effectLst/>
                <a:latin typeface="Aptos"/>
                <a:ea typeface="Aptos" panose="020B0004020202020204" pitchFamily="34" charset="0"/>
                <a:cs typeface="Times New Roman"/>
              </a:rPr>
              <a:t>break apart ACH.  </a:t>
            </a:r>
            <a:r>
              <a:rPr lang="en-US" kern="100" dirty="0">
                <a:latin typeface="Aptos"/>
                <a:ea typeface="Aptos" panose="020B0004020202020204" pitchFamily="34" charset="0"/>
                <a:cs typeface="Times New Roman"/>
              </a:rPr>
              <a:t>The numbers of the amino acids indicate they aren’t close together. </a:t>
            </a:r>
          </a:p>
          <a:p>
            <a:pPr>
              <a:lnSpc>
                <a:spcPct val="107000"/>
              </a:lnSpc>
              <a:spcAft>
                <a:spcPts val="800"/>
              </a:spcAft>
            </a:pPr>
            <a:r>
              <a:rPr lang="en-US" b="1" kern="100" dirty="0">
                <a:solidFill>
                  <a:srgbClr val="1CA64A"/>
                </a:solidFill>
                <a:latin typeface="Aptos"/>
                <a:ea typeface="Aptos" panose="020B0004020202020204" pitchFamily="34" charset="0"/>
                <a:cs typeface="Times New Roman"/>
              </a:rPr>
              <a:t>In your notebook, predict how the three amino acids break apart the ACH neurotransmitter.</a:t>
            </a:r>
          </a:p>
          <a:p>
            <a:pPr>
              <a:lnSpc>
                <a:spcPct val="107000"/>
              </a:lnSpc>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(Note: A fourth amino acid highlighted </a:t>
            </a:r>
            <a:r>
              <a:rPr lang="en-US" sz="1200" i="1" dirty="0">
                <a:latin typeface="Aptos" panose="020B0004020202020204" pitchFamily="34" charset="0"/>
                <a:ea typeface="Aptos" panose="020B0004020202020204" pitchFamily="34" charset="0"/>
                <a:cs typeface="Times New Roman" panose="02020603050405020304" pitchFamily="18" charset="0"/>
              </a:rPr>
              <a:t>in</a:t>
            </a:r>
            <a:r>
              <a:rPr lang="en-US" sz="1200" i="1" dirty="0">
                <a:effectLst/>
                <a:latin typeface="Aptos" panose="020B0004020202020204" pitchFamily="34" charset="0"/>
                <a:ea typeface="Aptos" panose="020B0004020202020204" pitchFamily="34" charset="0"/>
                <a:cs typeface="Times New Roman" panose="02020603050405020304" pitchFamily="18" charset="0"/>
              </a:rPr>
              <a:t> color, glycine 151, will be discussed </a:t>
            </a:r>
            <a:r>
              <a:rPr lang="en-US" sz="1200" i="1" dirty="0">
                <a:latin typeface="Aptos" panose="020B0004020202020204" pitchFamily="34" charset="0"/>
                <a:ea typeface="Aptos" panose="020B0004020202020204" pitchFamily="34" charset="0"/>
                <a:cs typeface="Times New Roman" panose="02020603050405020304" pitchFamily="18" charset="0"/>
              </a:rPr>
              <a:t>in the next lesson).</a:t>
            </a:r>
            <a:endParaRPr lang="en-US" sz="1200" i="1"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sz="1800" b="1" kern="100" dirty="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5" descr="A purple pencil in a white circle&#10;&#10;Description automatically generated">
            <a:extLst>
              <a:ext uri="{FF2B5EF4-FFF2-40B4-BE49-F238E27FC236}">
                <a16:creationId xmlns:a16="http://schemas.microsoft.com/office/drawing/2014/main" id="{968A84A0-E553-03B4-F763-C9C30F07F2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14457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12474" y="1198873"/>
            <a:ext cx="5634183" cy="5094213"/>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a:solidFill>
                  <a:srgbClr val="000000"/>
                </a:solidFill>
                <a:cs typeface="Calibri"/>
              </a:rPr>
              <a:t>Activity Objectives</a:t>
            </a:r>
            <a:endParaRPr lang="en-US" sz="1801">
              <a:solidFill>
                <a:srgbClr val="000000"/>
              </a:solidFill>
              <a:cs typeface="Calibri"/>
            </a:endParaRPr>
          </a:p>
          <a:p>
            <a:pPr marL="169545" lvl="1" indent="-168275">
              <a:buFont typeface="Arial" panose="020B0604020202020204" pitchFamily="34" charset="0"/>
              <a:buChar char="•"/>
            </a:pPr>
            <a:r>
              <a:rPr lang="en-US" sz="1600">
                <a:solidFill>
                  <a:srgbClr val="000000"/>
                </a:solidFill>
                <a:ea typeface="Calibri" panose="020F0502020204030204"/>
                <a:cs typeface="Calibri"/>
              </a:rPr>
              <a:t>Discover how acetylcholinesterase regulates neuronal signaling</a:t>
            </a:r>
          </a:p>
          <a:p>
            <a:pPr marL="172720" lvl="1" indent="-172720">
              <a:spcAft>
                <a:spcPts val="601"/>
              </a:spcAft>
              <a:buFont typeface="Courier New,monospace"/>
              <a:buChar char="o"/>
            </a:pPr>
            <a:endParaRPr lang="en-US" sz="1600" b="1">
              <a:solidFill>
                <a:srgbClr val="000000"/>
              </a:solidFill>
              <a:ea typeface="Calibri" panose="020F0502020204030204"/>
              <a:cs typeface="Calibri"/>
            </a:endParaRPr>
          </a:p>
          <a:p>
            <a:pPr marL="0" lvl="1">
              <a:spcAft>
                <a:spcPts val="601"/>
              </a:spcAft>
            </a:pPr>
            <a:r>
              <a:rPr lang="en-US" sz="1801" b="1">
                <a:solidFill>
                  <a:srgbClr val="000000"/>
                </a:solidFill>
                <a:cs typeface="Calibri"/>
              </a:rPr>
              <a:t>Estimated Class Time:</a:t>
            </a:r>
            <a:endParaRPr lang="en-US" sz="1801">
              <a:solidFill>
                <a:srgbClr val="000000"/>
              </a:solidFill>
              <a:cs typeface="Calibri"/>
            </a:endParaRPr>
          </a:p>
          <a:p>
            <a:r>
              <a:rPr lang="en-US" sz="1600">
                <a:solidFill>
                  <a:srgbClr val="000000"/>
                </a:solidFill>
                <a:cs typeface="Calibri"/>
              </a:rPr>
              <a:t>15 minutes</a:t>
            </a:r>
          </a:p>
          <a:p>
            <a:endParaRPr lang="en-US" sz="1600">
              <a:solidFill>
                <a:srgbClr val="000000"/>
              </a:solidFill>
              <a:cs typeface="Calibri"/>
            </a:endParaRPr>
          </a:p>
          <a:p>
            <a:pPr>
              <a:spcAft>
                <a:spcPts val="601"/>
              </a:spcAft>
            </a:pPr>
            <a:r>
              <a:rPr lang="en-US" sz="1801" b="1">
                <a:solidFill>
                  <a:srgbClr val="000000"/>
                </a:solidFill>
                <a:cs typeface="Calibri"/>
              </a:rPr>
              <a:t>Required Models:</a:t>
            </a:r>
            <a:endParaRPr lang="en-US" sz="1801">
              <a:solidFill>
                <a:srgbClr val="000000"/>
              </a:solidFill>
              <a:cs typeface="Calibri"/>
            </a:endParaRPr>
          </a:p>
          <a:p>
            <a:r>
              <a:rPr lang="en-US" sz="1600">
                <a:solidFill>
                  <a:srgbClr val="000000"/>
                </a:solidFill>
                <a:cs typeface="Calibri"/>
              </a:rPr>
              <a:t>Acetylcholine Active Site Mighty Model</a:t>
            </a:r>
            <a:endParaRPr lang="en-US" sz="2000" baseline="30000">
              <a:solidFill>
                <a:srgbClr val="000000"/>
              </a:solidFill>
              <a:cs typeface="Calibri" panose="020F0502020204030204"/>
            </a:endParaRPr>
          </a:p>
          <a:p>
            <a:pPr>
              <a:spcAft>
                <a:spcPts val="601"/>
              </a:spcAft>
            </a:pPr>
            <a:endParaRPr lang="en-US" sz="1600" b="1">
              <a:solidFill>
                <a:srgbClr val="000000"/>
              </a:solidFill>
              <a:cs typeface="Myanmar Text" panose="020B0502040204020203" pitchFamily="34" charset="0"/>
            </a:endParaRPr>
          </a:p>
          <a:p>
            <a:pPr>
              <a:spcAft>
                <a:spcPts val="601"/>
              </a:spcAft>
            </a:pPr>
            <a:r>
              <a:rPr lang="en-US" sz="1801" b="1">
                <a:solidFill>
                  <a:srgbClr val="000000"/>
                </a:solidFill>
                <a:cs typeface="Myanmar Text" panose="020B0502040204020203" pitchFamily="34" charset="0"/>
              </a:rPr>
              <a:t>Required Media:</a:t>
            </a:r>
          </a:p>
          <a:p>
            <a:pPr>
              <a:spcAft>
                <a:spcPts val="601"/>
              </a:spcAft>
            </a:pPr>
            <a:r>
              <a:rPr lang="en-US" sz="1600">
                <a:solidFill>
                  <a:srgbClr val="000000"/>
                </a:solidFill>
                <a:cs typeface="Myanmar Text" panose="020B0502040204020203" pitchFamily="34" charset="0"/>
              </a:rPr>
              <a:t>None</a:t>
            </a:r>
          </a:p>
          <a:p>
            <a:pPr>
              <a:spcAft>
                <a:spcPts val="601"/>
              </a:spcAft>
            </a:pPr>
            <a:endParaRPr lang="en-US" sz="1600">
              <a:solidFill>
                <a:srgbClr val="000000"/>
              </a:solidFill>
              <a:cs typeface="Myanmar Text" panose="020B0502040204020203" pitchFamily="34" charset="0"/>
            </a:endParaRPr>
          </a:p>
          <a:p>
            <a:pPr>
              <a:spcAft>
                <a:spcPts val="601"/>
              </a:spcAft>
            </a:pPr>
            <a:r>
              <a:rPr lang="en-US" sz="1600" b="1">
                <a:solidFill>
                  <a:srgbClr val="000000"/>
                </a:solidFill>
                <a:cs typeface="Calibri"/>
              </a:rPr>
              <a:t>Other Materials Recommended:</a:t>
            </a:r>
            <a:endParaRPr lang="en-US" sz="1600">
              <a:solidFill>
                <a:srgbClr val="000000"/>
              </a:solidFill>
              <a:cs typeface="Calibri"/>
            </a:endParaRPr>
          </a:p>
          <a:p>
            <a:r>
              <a:rPr lang="en-US" sz="1600">
                <a:solidFill>
                  <a:srgbClr val="000000"/>
                </a:solidFill>
                <a:cs typeface="Calibri"/>
              </a:rPr>
              <a:t>Neuron Modeling Kit</a:t>
            </a:r>
            <a:r>
              <a:rPr lang="en-US" sz="1600" baseline="30000">
                <a:solidFill>
                  <a:srgbClr val="000000"/>
                </a:solidFill>
                <a:cs typeface="Calibri"/>
              </a:rPr>
              <a:t>©</a:t>
            </a:r>
            <a:r>
              <a:rPr lang="en-US" sz="1600">
                <a:solidFill>
                  <a:srgbClr val="000000"/>
                </a:solidFill>
                <a:cs typeface="Calibri"/>
              </a:rPr>
              <a:t>  </a:t>
            </a:r>
          </a:p>
          <a:p>
            <a:r>
              <a:rPr lang="en-US" sz="1600">
                <a:solidFill>
                  <a:srgbClr val="000000"/>
                </a:solidFill>
                <a:cs typeface="Calibri"/>
              </a:rPr>
              <a:t>Synapse Construction Kit</a:t>
            </a:r>
            <a:r>
              <a:rPr lang="en-US" sz="1600" baseline="30000">
                <a:solidFill>
                  <a:srgbClr val="000000"/>
                </a:solidFill>
                <a:cs typeface="Calibri"/>
              </a:rPr>
              <a:t> ©</a:t>
            </a:r>
          </a:p>
          <a:p>
            <a:r>
              <a:rPr lang="en-US" sz="1600">
                <a:solidFill>
                  <a:srgbClr val="000000"/>
                </a:solidFill>
                <a:cs typeface="Calibri"/>
              </a:rPr>
              <a:t>Neuromuscular Synapse Poster</a:t>
            </a:r>
            <a:r>
              <a:rPr lang="en-US" sz="1600" baseline="30000">
                <a:solidFill>
                  <a:srgbClr val="000000"/>
                </a:solidFill>
                <a:cs typeface="Calibri"/>
              </a:rPr>
              <a:t> ©</a:t>
            </a:r>
            <a:endParaRPr lang="en-US" sz="1600"/>
          </a:p>
          <a:p>
            <a:pPr>
              <a:spcAft>
                <a:spcPts val="601"/>
              </a:spcAft>
            </a:pPr>
            <a:endParaRPr lang="en-US" sz="1600">
              <a:solidFill>
                <a:srgbClr val="000000"/>
              </a:solidFill>
              <a:cs typeface="Myanmar Text" panose="020B0502040204020203" pitchFamily="34" charset="0"/>
            </a:endParaRPr>
          </a:p>
        </p:txBody>
      </p:sp>
      <p:sp>
        <p:nvSpPr>
          <p:cNvPr id="8" name="TextBox 1">
            <a:extLst>
              <a:ext uri="{FF2B5EF4-FFF2-40B4-BE49-F238E27FC236}">
                <a16:creationId xmlns:a16="http://schemas.microsoft.com/office/drawing/2014/main" id="{941A8659-48C6-DCB4-CF4A-88CD90BFEE08}"/>
              </a:ext>
            </a:extLst>
          </p:cNvPr>
          <p:cNvSpPr txBox="1"/>
          <p:nvPr/>
        </p:nvSpPr>
        <p:spPr>
          <a:xfrm>
            <a:off x="6908605" y="1112246"/>
            <a:ext cx="4487158" cy="3062888"/>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or Chemistry</a:t>
            </a:r>
            <a:endParaRPr lang="en-US" sz="1600">
              <a:solidFill>
                <a:srgbClr val="000000"/>
              </a:solidFill>
              <a:ea typeface="Calibri"/>
              <a:cs typeface="Calibri"/>
            </a:endParaRPr>
          </a:p>
          <a:p>
            <a:endParaRPr lang="en-US" sz="1401">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ea typeface="Calibri" panose="020F0502020204030204"/>
                <a:cs typeface="Calibri"/>
              </a:rPr>
              <a:t>Nervous system regulation and homeostasis</a:t>
            </a:r>
          </a:p>
          <a:p>
            <a:pPr marL="172085" indent="-172085">
              <a:buFont typeface="Arial" panose="020B0604020202020204" pitchFamily="34" charset="0"/>
              <a:buChar char="•"/>
            </a:pPr>
            <a:r>
              <a:rPr lang="en-US" sz="1600">
                <a:solidFill>
                  <a:srgbClr val="000000"/>
                </a:solidFill>
                <a:ea typeface="Calibri" panose="020F0502020204030204"/>
                <a:cs typeface="Calibri"/>
              </a:rPr>
              <a:t>Enzymatic action</a:t>
            </a:r>
          </a:p>
          <a:p>
            <a:pPr marL="172085" indent="-172085">
              <a:buFont typeface="Arial" panose="020B0604020202020204" pitchFamily="34" charset="0"/>
              <a:buChar char="•"/>
            </a:pPr>
            <a:r>
              <a:rPr lang="en-US" sz="1600">
                <a:solidFill>
                  <a:srgbClr val="000000"/>
                </a:solidFill>
                <a:ea typeface="Calibri" panose="020F0502020204030204"/>
                <a:cs typeface="Calibri"/>
              </a:rPr>
              <a:t>Catalytic triad</a:t>
            </a: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174625" indent="-174625">
              <a:buFont typeface="Arial" panose="020B0604020202020204" pitchFamily="34" charset="0"/>
              <a:buChar char="•"/>
            </a:pPr>
            <a:r>
              <a:rPr lang="en-US" sz="1600">
                <a:solidFill>
                  <a:srgbClr val="000000"/>
                </a:solidFill>
                <a:ea typeface="Calibri"/>
                <a:cs typeface="Calibri"/>
              </a:rPr>
              <a:t>Protein Structure</a:t>
            </a:r>
          </a:p>
          <a:p>
            <a:pPr marL="174625" indent="-174625">
              <a:buFont typeface="Arial" panose="020B0604020202020204" pitchFamily="34" charset="0"/>
              <a:buChar char="•"/>
            </a:pPr>
            <a:r>
              <a:rPr lang="en-US" sz="1600">
                <a:solidFill>
                  <a:srgbClr val="000000"/>
                </a:solidFill>
                <a:ea typeface="Calibri"/>
                <a:cs typeface="Calibri"/>
              </a:rPr>
              <a:t>Action Potential</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34D4ACA-154D-B729-D0DD-EE0EF1D293A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F0632E0-A9B6-7D6C-D504-7488A1C5518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Key Amino Acids in the ACHE Enzyme</a:t>
            </a:r>
            <a:endParaRPr lang="en-US" sz="4000" b="1">
              <a:solidFill>
                <a:schemeClr val="bg1"/>
              </a:solidFill>
              <a:latin typeface="+mn-lt"/>
              <a:ea typeface="HGSoeiKakugothicUB"/>
              <a:cs typeface="Myanmar Text"/>
            </a:endParaRPr>
          </a:p>
        </p:txBody>
      </p:sp>
      <p:pic>
        <p:nvPicPr>
          <p:cNvPr id="9" name="Picture 8">
            <a:extLst>
              <a:ext uri="{FF2B5EF4-FFF2-40B4-BE49-F238E27FC236}">
                <a16:creationId xmlns:a16="http://schemas.microsoft.com/office/drawing/2014/main" id="{D1D43C34-DFE5-6B6D-7A6F-580EF29D21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1ADA3B-E572-827B-C064-4C7EEE115673}"/>
              </a:ext>
            </a:extLst>
          </p:cNvPr>
          <p:cNvSpPr txBox="1"/>
          <p:nvPr/>
        </p:nvSpPr>
        <p:spPr>
          <a:xfrm>
            <a:off x="912058" y="1955390"/>
            <a:ext cx="4836126" cy="41515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sz="1800">
                <a:effectLst/>
                <a:latin typeface="Aptos" panose="020B0004020202020204" pitchFamily="34" charset="0"/>
                <a:ea typeface="Aptos" panose="020B0004020202020204" pitchFamily="34" charset="0"/>
                <a:cs typeface="Times New Roman" panose="02020603050405020304" pitchFamily="18" charset="0"/>
              </a:rPr>
              <a:t>Remember, the </a:t>
            </a:r>
            <a:r>
              <a:rPr lang="en-US">
                <a:latin typeface="Aptos" panose="020B0004020202020204" pitchFamily="34" charset="0"/>
                <a:ea typeface="Aptos" panose="020B0004020202020204" pitchFamily="34" charset="0"/>
                <a:cs typeface="Times New Roman" panose="02020603050405020304" pitchFamily="18" charset="0"/>
              </a:rPr>
              <a:t>real ACHE enzyme does not open into four wedges.  It is a feature of the physical model that makes it easier to explore the ACHE active site. </a:t>
            </a:r>
          </a:p>
          <a:p>
            <a:pPr marL="0" marR="0">
              <a:lnSpc>
                <a:spcPct val="107000"/>
              </a:lnSpc>
              <a:spcAft>
                <a:spcPts val="800"/>
              </a:spcAft>
            </a:pPr>
            <a:r>
              <a:rPr lang="en-US" b="1">
                <a:latin typeface="Aptos" panose="020B0004020202020204" pitchFamily="34" charset="0"/>
                <a:ea typeface="Aptos" panose="020B0004020202020204" pitchFamily="34" charset="0"/>
                <a:cs typeface="Times New Roman" panose="02020603050405020304" pitchFamily="18" charset="0"/>
              </a:rPr>
              <a:t>Close the model with the ACH neurotransmitter bound to serine 238.</a:t>
            </a:r>
          </a:p>
          <a:p>
            <a:pPr marL="0" marR="0">
              <a:lnSpc>
                <a:spcPct val="107000"/>
              </a:lnSpc>
              <a:spcAft>
                <a:spcPts val="800"/>
              </a:spcAft>
            </a:pPr>
            <a:endParaRPr lang="en-US" b="1">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Is the ACH neurotransmitter a good fit? </a:t>
            </a:r>
          </a:p>
          <a:p>
            <a:pPr marL="0" marR="0">
              <a:lnSpc>
                <a:spcPct val="107000"/>
              </a:lnSpc>
              <a:spcAft>
                <a:spcPts val="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Does the box close? </a:t>
            </a:r>
          </a:p>
          <a:p>
            <a:pPr marL="0" marR="0">
              <a:lnSpc>
                <a:spcPct val="107000"/>
              </a:lnSpc>
              <a:spcAft>
                <a:spcPts val="8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N</a:t>
            </a: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ow how close are the three key amino acids of the ACHE enzyme to the ACH neurotransmitter?</a:t>
            </a:r>
            <a:endParaRPr lang="en-US" sz="1800" b="1" kern="10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90FB975-0049-7E2D-9475-61B49A5A78E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306243" y="1796070"/>
            <a:ext cx="4129212" cy="4173797"/>
          </a:xfrm>
          <a:prstGeom prst="rect">
            <a:avLst/>
          </a:prstGeom>
        </p:spPr>
      </p:pic>
    </p:spTree>
    <p:extLst>
      <p:ext uri="{BB962C8B-B14F-4D97-AF65-F5344CB8AC3E}">
        <p14:creationId xmlns:p14="http://schemas.microsoft.com/office/powerpoint/2010/main" val="3504148209"/>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E6ECCDE-7240-1531-23A3-E69315A083A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3BE8E0A-FF67-A82B-3F5C-499310F656AD}"/>
              </a:ext>
            </a:extLst>
          </p:cNvPr>
          <p:cNvSpPr txBox="1"/>
          <p:nvPr/>
        </p:nvSpPr>
        <p:spPr>
          <a:xfrm>
            <a:off x="932343" y="1963347"/>
            <a:ext cx="4087332" cy="39463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07000"/>
              </a:lnSpc>
              <a:spcAft>
                <a:spcPts val="800"/>
              </a:spcAft>
            </a:pPr>
            <a:r>
              <a:rPr lang="en-US" kern="100">
                <a:latin typeface="Aptos"/>
                <a:ea typeface="Aptos" panose="020B0004020202020204" pitchFamily="34" charset="0"/>
                <a:cs typeface="Times New Roman"/>
              </a:rPr>
              <a:t>The acetylcholinesterase enzyme cleaves acetylcholine neurotransmitter into its component parts – </a:t>
            </a:r>
            <a:r>
              <a:rPr lang="en-US" b="1" kern="100">
                <a:solidFill>
                  <a:srgbClr val="D200B9"/>
                </a:solidFill>
                <a:latin typeface="Aptos"/>
                <a:ea typeface="Aptos" panose="020B0004020202020204" pitchFamily="34" charset="0"/>
                <a:cs typeface="Times New Roman"/>
              </a:rPr>
              <a:t>acetate </a:t>
            </a:r>
            <a:r>
              <a:rPr lang="en-US" kern="100">
                <a:latin typeface="Aptos"/>
                <a:ea typeface="Aptos" panose="020B0004020202020204" pitchFamily="34" charset="0"/>
                <a:cs typeface="Times New Roman"/>
              </a:rPr>
              <a:t>and </a:t>
            </a:r>
            <a:r>
              <a:rPr lang="en-US" b="1" kern="100">
                <a:solidFill>
                  <a:srgbClr val="D200B9"/>
                </a:solidFill>
                <a:latin typeface="Aptos"/>
                <a:ea typeface="Aptos" panose="020B0004020202020204" pitchFamily="34" charset="0"/>
                <a:cs typeface="Times New Roman"/>
              </a:rPr>
              <a:t>choline</a:t>
            </a:r>
            <a:r>
              <a:rPr lang="en-US" kern="100">
                <a:latin typeface="Aptos"/>
                <a:ea typeface="Aptos" panose="020B0004020202020204" pitchFamily="34" charset="0"/>
                <a:cs typeface="Times New Roman"/>
              </a:rPr>
              <a:t>, clearing it from between the neuron and muscle cell.</a:t>
            </a:r>
          </a:p>
          <a:p>
            <a:pPr marL="0" marR="0">
              <a:lnSpc>
                <a:spcPct val="107000"/>
              </a:lnSpc>
              <a:spcAft>
                <a:spcPts val="800"/>
              </a:spcAft>
            </a:pPr>
            <a:endParaRPr lang="en-US" kern="100">
              <a:latin typeface="Aptos"/>
              <a:ea typeface="Aptos" panose="020B0004020202020204" pitchFamily="34" charset="0"/>
              <a:cs typeface="Times New Roman"/>
            </a:endParaRPr>
          </a:p>
          <a:p>
            <a:pPr marL="0" marR="0">
              <a:lnSpc>
                <a:spcPct val="107000"/>
              </a:lnSpc>
              <a:spcAft>
                <a:spcPts val="800"/>
              </a:spcAft>
            </a:pPr>
            <a:r>
              <a:rPr lang="en-US" b="1" kern="100">
                <a:solidFill>
                  <a:srgbClr val="00B050"/>
                </a:solidFill>
                <a:latin typeface="Aptos"/>
                <a:ea typeface="Aptos" panose="020B0004020202020204" pitchFamily="34" charset="0"/>
                <a:cs typeface="Times New Roman"/>
              </a:rPr>
              <a:t>Review your prediction and notes in your lab notebook. Update your notebook to correctly describe the process of ACH regulating muscle movement.</a:t>
            </a:r>
          </a:p>
          <a:p>
            <a:pPr>
              <a:lnSpc>
                <a:spcPct val="107000"/>
              </a:lnSpc>
              <a:spcAft>
                <a:spcPts val="800"/>
              </a:spcAft>
            </a:pPr>
            <a:endParaRPr lang="en-US" sz="1800">
              <a:effectLst/>
              <a:latin typeface="Aptos"/>
              <a:ea typeface="Aptos" panose="020B0004020202020204" pitchFamily="34" charset="0"/>
              <a:cs typeface="Times New Roman"/>
            </a:endParaRPr>
          </a:p>
        </p:txBody>
      </p:sp>
      <p:sp>
        <p:nvSpPr>
          <p:cNvPr id="6" name="Title 1">
            <a:extLst>
              <a:ext uri="{FF2B5EF4-FFF2-40B4-BE49-F238E27FC236}">
                <a16:creationId xmlns:a16="http://schemas.microsoft.com/office/drawing/2014/main" id="{E995BB1A-A280-2065-AA33-A270DF6E0E65}"/>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ACH is broken down by ACHE</a:t>
            </a:r>
            <a:endParaRPr lang="en-US" sz="4000" b="1">
              <a:solidFill>
                <a:schemeClr val="bg1"/>
              </a:solidFill>
              <a:latin typeface="+mn-lt"/>
              <a:ea typeface="HGSoeiKakugothicUB"/>
              <a:cs typeface="Myanmar Text"/>
            </a:endParaRPr>
          </a:p>
        </p:txBody>
      </p:sp>
      <p:pic>
        <p:nvPicPr>
          <p:cNvPr id="4" name="Picture 5" descr="A purple pencil in a white circle&#10;&#10;Description automatically generated">
            <a:extLst>
              <a:ext uri="{FF2B5EF4-FFF2-40B4-BE49-F238E27FC236}">
                <a16:creationId xmlns:a16="http://schemas.microsoft.com/office/drawing/2014/main" id="{5B61FCAB-DB69-A372-D7EC-CE5B89B98B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9F4DBCA-01BF-2D40-7A2A-0C4E7F758063}"/>
              </a:ext>
            </a:extLst>
          </p:cNvPr>
          <p:cNvPicPr>
            <a:picLocks noChangeAspect="1"/>
          </p:cNvPicPr>
          <p:nvPr/>
        </p:nvPicPr>
        <p:blipFill>
          <a:blip r:embed="rId6"/>
          <a:stretch>
            <a:fillRect/>
          </a:stretch>
        </p:blipFill>
        <p:spPr>
          <a:xfrm rot="20589101">
            <a:off x="7428378" y="1834970"/>
            <a:ext cx="2146142" cy="1165934"/>
          </a:xfrm>
          <a:prstGeom prst="rect">
            <a:avLst/>
          </a:prstGeom>
        </p:spPr>
      </p:pic>
      <p:pic>
        <p:nvPicPr>
          <p:cNvPr id="5" name="Picture 4">
            <a:extLst>
              <a:ext uri="{FF2B5EF4-FFF2-40B4-BE49-F238E27FC236}">
                <a16:creationId xmlns:a16="http://schemas.microsoft.com/office/drawing/2014/main" id="{572ADAD1-8E05-FC5F-885B-0D4F549A6AF6}"/>
              </a:ext>
            </a:extLst>
          </p:cNvPr>
          <p:cNvPicPr>
            <a:picLocks noChangeAspect="1"/>
          </p:cNvPicPr>
          <p:nvPr/>
        </p:nvPicPr>
        <p:blipFill>
          <a:blip r:embed="rId7"/>
          <a:stretch>
            <a:fillRect/>
          </a:stretch>
        </p:blipFill>
        <p:spPr>
          <a:xfrm rot="1396725">
            <a:off x="9873433" y="3988196"/>
            <a:ext cx="1217833" cy="1455987"/>
          </a:xfrm>
          <a:prstGeom prst="rect">
            <a:avLst/>
          </a:prstGeom>
        </p:spPr>
      </p:pic>
      <p:pic>
        <p:nvPicPr>
          <p:cNvPr id="8" name="Picture 7">
            <a:extLst>
              <a:ext uri="{FF2B5EF4-FFF2-40B4-BE49-F238E27FC236}">
                <a16:creationId xmlns:a16="http://schemas.microsoft.com/office/drawing/2014/main" id="{A3E48540-66ED-A1A9-DC7B-3BB27B42058E}"/>
              </a:ext>
            </a:extLst>
          </p:cNvPr>
          <p:cNvPicPr>
            <a:picLocks noChangeAspect="1"/>
          </p:cNvPicPr>
          <p:nvPr/>
        </p:nvPicPr>
        <p:blipFill>
          <a:blip r:embed="rId8"/>
          <a:stretch>
            <a:fillRect/>
          </a:stretch>
        </p:blipFill>
        <p:spPr>
          <a:xfrm>
            <a:off x="5262432" y="4193953"/>
            <a:ext cx="2146106" cy="1579110"/>
          </a:xfrm>
          <a:prstGeom prst="rect">
            <a:avLst/>
          </a:prstGeom>
        </p:spPr>
      </p:pic>
      <p:pic>
        <p:nvPicPr>
          <p:cNvPr id="9" name="Picture 8">
            <a:extLst>
              <a:ext uri="{FF2B5EF4-FFF2-40B4-BE49-F238E27FC236}">
                <a16:creationId xmlns:a16="http://schemas.microsoft.com/office/drawing/2014/main" id="{2D451441-9583-639E-A40D-01401A37D61A}"/>
              </a:ext>
            </a:extLst>
          </p:cNvPr>
          <p:cNvPicPr>
            <a:picLocks noChangeAspect="1"/>
          </p:cNvPicPr>
          <p:nvPr/>
        </p:nvPicPr>
        <p:blipFill>
          <a:blip r:embed="rId9"/>
          <a:stretch>
            <a:fillRect/>
          </a:stretch>
        </p:blipFill>
        <p:spPr>
          <a:xfrm>
            <a:off x="8603098" y="4103468"/>
            <a:ext cx="951803" cy="720270"/>
          </a:xfrm>
          <a:prstGeom prst="rect">
            <a:avLst/>
          </a:prstGeom>
        </p:spPr>
      </p:pic>
      <p:pic>
        <p:nvPicPr>
          <p:cNvPr id="10" name="Picture 9">
            <a:extLst>
              <a:ext uri="{FF2B5EF4-FFF2-40B4-BE49-F238E27FC236}">
                <a16:creationId xmlns:a16="http://schemas.microsoft.com/office/drawing/2014/main" id="{D3830083-330D-25AB-4673-39AC80D71F68}"/>
              </a:ext>
            </a:extLst>
          </p:cNvPr>
          <p:cNvPicPr>
            <a:picLocks noChangeAspect="1"/>
          </p:cNvPicPr>
          <p:nvPr/>
        </p:nvPicPr>
        <p:blipFill>
          <a:blip r:embed="rId9"/>
          <a:stretch>
            <a:fillRect/>
          </a:stretch>
        </p:blipFill>
        <p:spPr>
          <a:xfrm flipH="1">
            <a:off x="7651295" y="4107721"/>
            <a:ext cx="951803" cy="720270"/>
          </a:xfrm>
          <a:prstGeom prst="rect">
            <a:avLst/>
          </a:prstGeom>
        </p:spPr>
      </p:pic>
      <p:sp>
        <p:nvSpPr>
          <p:cNvPr id="12" name="Rectangle 11">
            <a:extLst>
              <a:ext uri="{FF2B5EF4-FFF2-40B4-BE49-F238E27FC236}">
                <a16:creationId xmlns:a16="http://schemas.microsoft.com/office/drawing/2014/main" id="{96276626-26D6-26CF-00E3-E451A58A8BF4}"/>
              </a:ext>
            </a:extLst>
          </p:cNvPr>
          <p:cNvSpPr/>
          <p:nvPr/>
        </p:nvSpPr>
        <p:spPr>
          <a:xfrm>
            <a:off x="8501449" y="3286897"/>
            <a:ext cx="206398" cy="907056"/>
          </a:xfrm>
          <a:prstGeom prst="rect">
            <a:avLst/>
          </a:prstGeom>
          <a:solidFill>
            <a:srgbClr val="00D60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100056"/>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EE35BC5-40C3-7AB3-C7B9-25C7A314E2A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04FD4E-557A-C28A-E7D0-96F8C5905342}"/>
              </a:ext>
            </a:extLst>
          </p:cNvPr>
          <p:cNvSpPr txBox="1"/>
          <p:nvPr/>
        </p:nvSpPr>
        <p:spPr>
          <a:xfrm>
            <a:off x="932343" y="1963347"/>
            <a:ext cx="4087332" cy="20655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7000"/>
              </a:lnSpc>
              <a:spcAft>
                <a:spcPts val="800"/>
              </a:spcAft>
            </a:pPr>
            <a:r>
              <a:rPr lang="en-US" sz="1800">
                <a:effectLst/>
                <a:latin typeface="Aptos"/>
                <a:ea typeface="Aptos" panose="020B0004020202020204" pitchFamily="34" charset="0"/>
                <a:cs typeface="Times New Roman"/>
              </a:rPr>
              <a:t>The faster the ACHE enzyme can break down ACH neurotransmitters, the faster the muscle can be </a:t>
            </a:r>
            <a:r>
              <a:rPr lang="en-US">
                <a:latin typeface="Aptos"/>
                <a:ea typeface="Aptos" panose="020B0004020202020204" pitchFamily="34" charset="0"/>
                <a:cs typeface="Times New Roman"/>
              </a:rPr>
              <a:t>triggered to contract </a:t>
            </a:r>
            <a:r>
              <a:rPr lang="en-US" sz="1800">
                <a:effectLst/>
                <a:latin typeface="Aptos"/>
                <a:ea typeface="Aptos" panose="020B0004020202020204" pitchFamily="34" charset="0"/>
                <a:cs typeface="Times New Roman"/>
              </a:rPr>
              <a:t>again</a:t>
            </a:r>
            <a:r>
              <a:rPr lang="en-US">
                <a:latin typeface="Aptos"/>
                <a:ea typeface="Aptos" panose="020B0004020202020204" pitchFamily="34" charset="0"/>
                <a:cs typeface="Times New Roman"/>
              </a:rPr>
              <a:t>,</a:t>
            </a:r>
            <a:r>
              <a:rPr lang="en-US" sz="1800">
                <a:effectLst/>
                <a:latin typeface="Aptos"/>
                <a:ea typeface="Aptos" panose="020B0004020202020204" pitchFamily="34" charset="0"/>
                <a:cs typeface="Times New Roman"/>
              </a:rPr>
              <a:t> either  </a:t>
            </a:r>
          </a:p>
          <a:p>
            <a:pPr marL="285750" indent="-285750">
              <a:lnSpc>
                <a:spcPct val="107000"/>
              </a:lnSpc>
              <a:spcAft>
                <a:spcPts val="800"/>
              </a:spcAft>
              <a:buFontTx/>
              <a:buChar char="-"/>
            </a:pPr>
            <a:r>
              <a:rPr lang="en-US" sz="1800" b="1">
                <a:effectLst/>
                <a:latin typeface="Aptos"/>
                <a:ea typeface="Aptos" panose="020B0004020202020204" pitchFamily="34" charset="0"/>
                <a:cs typeface="Times New Roman"/>
              </a:rPr>
              <a:t>Helping </a:t>
            </a:r>
            <a:r>
              <a:rPr lang="en-US" b="1">
                <a:latin typeface="Aptos"/>
                <a:ea typeface="Aptos" panose="020B0004020202020204" pitchFamily="34" charset="0"/>
                <a:cs typeface="Times New Roman"/>
              </a:rPr>
              <a:t>the mosquito fly away</a:t>
            </a:r>
            <a:r>
              <a:rPr lang="en-US" sz="1800" b="1">
                <a:effectLst/>
                <a:latin typeface="Aptos"/>
                <a:ea typeface="Aptos" panose="020B0004020202020204" pitchFamily="34" charset="0"/>
                <a:cs typeface="Times New Roman"/>
              </a:rPr>
              <a:t>!</a:t>
            </a:r>
          </a:p>
          <a:p>
            <a:pPr marL="285750" indent="-285750">
              <a:lnSpc>
                <a:spcPct val="107000"/>
              </a:lnSpc>
              <a:spcAft>
                <a:spcPts val="800"/>
              </a:spcAft>
              <a:buFontTx/>
              <a:buChar char="-"/>
            </a:pPr>
            <a:r>
              <a:rPr lang="en-US" b="1" kern="100">
                <a:latin typeface="Aptos"/>
                <a:ea typeface="Aptos" panose="020B0004020202020204" pitchFamily="34" charset="0"/>
                <a:cs typeface="Times New Roman"/>
              </a:rPr>
              <a:t>Helping you swat the mosquito!</a:t>
            </a:r>
            <a:endParaRPr lang="en-US" sz="1800" b="1" kern="100">
              <a:effectLst/>
              <a:latin typeface="Aptos"/>
              <a:ea typeface="Aptos" panose="020B0004020202020204" pitchFamily="34" charset="0"/>
              <a:cs typeface="Times New Roman"/>
            </a:endParaRPr>
          </a:p>
        </p:txBody>
      </p:sp>
      <p:pic>
        <p:nvPicPr>
          <p:cNvPr id="5" name="Picture 4" descr="Icon&#10;&#10;Description automatically generated">
            <a:extLst>
              <a:ext uri="{FF2B5EF4-FFF2-40B4-BE49-F238E27FC236}">
                <a16:creationId xmlns:a16="http://schemas.microsoft.com/office/drawing/2014/main" id="{2392033B-2B01-BF92-DF25-3640F30350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4C64E0A1-E190-C572-B729-ABA4F4048FD5}"/>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ACH and the Speed of Thought</a:t>
            </a:r>
            <a:endParaRPr lang="en-US" sz="4000" b="1">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EE66E077-5CE5-9FB4-89C4-AE6E66E51197}"/>
              </a:ext>
            </a:extLst>
          </p:cNvPr>
          <p:cNvPicPr>
            <a:picLocks noChangeAspect="1"/>
          </p:cNvPicPr>
          <p:nvPr/>
        </p:nvPicPr>
        <p:blipFill>
          <a:blip r:embed="rId6"/>
          <a:stretch>
            <a:fillRect/>
          </a:stretch>
        </p:blipFill>
        <p:spPr>
          <a:xfrm>
            <a:off x="5372100" y="2077648"/>
            <a:ext cx="5666872" cy="3777914"/>
          </a:xfrm>
          <a:prstGeom prst="rect">
            <a:avLst/>
          </a:prstGeom>
        </p:spPr>
      </p:pic>
    </p:spTree>
    <p:extLst>
      <p:ext uri="{BB962C8B-B14F-4D97-AF65-F5344CB8AC3E}">
        <p14:creationId xmlns:p14="http://schemas.microsoft.com/office/powerpoint/2010/main" val="977899379"/>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8131A52-9505-DB98-1D47-2FD40DFDDEF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C8E4EB4-8C8C-DC20-E24A-DC7D44E2E76E}"/>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4" name="TextBox 3">
            <a:extLst>
              <a:ext uri="{FF2B5EF4-FFF2-40B4-BE49-F238E27FC236}">
                <a16:creationId xmlns:a16="http://schemas.microsoft.com/office/drawing/2014/main" id="{7374CB09-84C6-8415-C1C4-08F63AEA568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Extension: Synapse Construction Kit</a:t>
            </a:r>
            <a:r>
              <a:rPr lang="en-US" sz="4000" baseline="30000">
                <a:solidFill>
                  <a:schemeClr val="bg1"/>
                </a:solidFill>
                <a:cs typeface="Calibri"/>
              </a:rPr>
              <a:t> ©</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sp>
        <p:nvSpPr>
          <p:cNvPr id="16" name="TextBox 15">
            <a:extLst>
              <a:ext uri="{FF2B5EF4-FFF2-40B4-BE49-F238E27FC236}">
                <a16:creationId xmlns:a16="http://schemas.microsoft.com/office/drawing/2014/main" id="{5F1C1469-F944-A711-814E-6E7510A2DBA4}"/>
              </a:ext>
            </a:extLst>
          </p:cNvPr>
          <p:cNvSpPr txBox="1"/>
          <p:nvPr/>
        </p:nvSpPr>
        <p:spPr>
          <a:xfrm>
            <a:off x="902467" y="1395413"/>
            <a:ext cx="5960152" cy="4824398"/>
          </a:xfrm>
          <a:prstGeom prst="rect">
            <a:avLst/>
          </a:prstGeom>
          <a:noFill/>
        </p:spPr>
        <p:txBody>
          <a:bodyPr wrap="square" lIns="91440" tIns="45720" rIns="91440" bIns="45720" rtlCol="0" anchor="t">
            <a:spAutoFit/>
          </a:bodyPr>
          <a:lstStyle/>
          <a:p>
            <a:pPr algn="l">
              <a:spcAft>
                <a:spcPts val="900"/>
              </a:spcAft>
            </a:pPr>
            <a:r>
              <a:rPr lang="en-US" b="0" i="0">
                <a:solidFill>
                  <a:srgbClr val="282828"/>
                </a:solidFill>
                <a:effectLst/>
                <a:latin typeface="DM Sans" pitchFamily="2" charset="0"/>
              </a:rPr>
              <a:t>Where one neuron ends and another starts, things can get pretty interesting. Your students can investigate the action potential of a neuron plus the interaction of neurotransmitters, membrane receptors, and transport proteins. Students work collaboratively to:</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Discover how the resting potential of a neuron is established and travels down an axon</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Simulate the action of the sodium-potassium pump in resetting the resting potential</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Explore the effects</a:t>
            </a:r>
            <a:r>
              <a:rPr lang="en-US">
                <a:solidFill>
                  <a:srgbClr val="282828"/>
                </a:solidFill>
                <a:latin typeface="DM Sans" pitchFamily="2" charset="0"/>
              </a:rPr>
              <a:t> of the</a:t>
            </a:r>
            <a:r>
              <a:rPr lang="en-US" b="0" i="0">
                <a:solidFill>
                  <a:srgbClr val="282828"/>
                </a:solidFill>
                <a:effectLst/>
                <a:latin typeface="DM Sans" pitchFamily="2" charset="0"/>
              </a:rPr>
              <a:t> neurotransmitters acetylcholine, dopamine, and GABA on a post-synaptic neuron</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Model cholinergic, dopaminergic, and GABAergic synapses</a:t>
            </a:r>
          </a:p>
          <a:p>
            <a:pPr marL="285750" indent="-285750" algn="l">
              <a:spcAft>
                <a:spcPts val="900"/>
              </a:spcAft>
              <a:buFont typeface="Arial" panose="020B0604020202020204" pitchFamily="34" charset="0"/>
              <a:buChar char="•"/>
            </a:pPr>
            <a:r>
              <a:rPr lang="en-US" b="0" i="0">
                <a:solidFill>
                  <a:srgbClr val="282828"/>
                </a:solidFill>
                <a:effectLst/>
                <a:latin typeface="DM Sans" pitchFamily="2" charset="0"/>
              </a:rPr>
              <a:t>Compare metabotropic and ionotropic receptors</a:t>
            </a:r>
          </a:p>
        </p:txBody>
      </p:sp>
      <p:pic>
        <p:nvPicPr>
          <p:cNvPr id="2050" name="Picture 2" descr="Synapse Construction Kit©">
            <a:extLst>
              <a:ext uri="{FF2B5EF4-FFF2-40B4-BE49-F238E27FC236}">
                <a16:creationId xmlns:a16="http://schemas.microsoft.com/office/drawing/2014/main" id="{DE602BB9-8824-8FDB-0081-30E9993A9F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7185015" y="1395413"/>
            <a:ext cx="4286250" cy="3429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28088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34</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92668" y="1807721"/>
            <a:ext cx="7907866"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Summary</a:t>
            </a:r>
          </a:p>
        </p:txBody>
      </p:sp>
      <p:sp>
        <p:nvSpPr>
          <p:cNvPr id="7" name="TextBox 6">
            <a:extLst>
              <a:ext uri="{FF2B5EF4-FFF2-40B4-BE49-F238E27FC236}">
                <a16:creationId xmlns:a16="http://schemas.microsoft.com/office/drawing/2014/main" id="{745F7E19-ACE4-80F3-66FF-3098D5DCDC6C}"/>
              </a:ext>
            </a:extLst>
          </p:cNvPr>
          <p:cNvSpPr txBox="1"/>
          <p:nvPr/>
        </p:nvSpPr>
        <p:spPr>
          <a:xfrm>
            <a:off x="233314" y="5032914"/>
            <a:ext cx="2800808" cy="1664108"/>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marL="0" marR="0" algn="ctr">
              <a:lnSpc>
                <a:spcPct val="107000"/>
              </a:lnSpc>
              <a:spcAft>
                <a:spcPts val="800"/>
              </a:spcAft>
            </a:pPr>
            <a:r>
              <a:rPr lang="en-US" kern="100">
                <a:effectLst/>
                <a:latin typeface="Aptos" panose="020B0004020202020204" pitchFamily="34" charset="0"/>
                <a:ea typeface="Aptos" panose="020B0004020202020204" pitchFamily="34" charset="0"/>
                <a:cs typeface="Times New Roman" panose="02020603050405020304" pitchFamily="18" charset="0"/>
              </a:rPr>
              <a:t>Neurons connected to muscle cells release a neurotransmitter called acetylcholine (ACH).</a:t>
            </a:r>
          </a:p>
          <a:p>
            <a:pPr marL="0" marR="0" algn="ctr">
              <a:lnSpc>
                <a:spcPct val="107000"/>
              </a:lnSpc>
              <a:spcAft>
                <a:spcPts val="800"/>
              </a:spcAft>
            </a:pPr>
            <a:r>
              <a:rPr lang="en-US" kern="10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8" name="TextBox 7">
            <a:extLst>
              <a:ext uri="{FF2B5EF4-FFF2-40B4-BE49-F238E27FC236}">
                <a16:creationId xmlns:a16="http://schemas.microsoft.com/office/drawing/2014/main" id="{9741CBCD-C85F-23EA-F546-0668331B7B72}"/>
              </a:ext>
            </a:extLst>
          </p:cNvPr>
          <p:cNvSpPr txBox="1"/>
          <p:nvPr/>
        </p:nvSpPr>
        <p:spPr>
          <a:xfrm>
            <a:off x="3095082" y="5032913"/>
            <a:ext cx="3997221" cy="1267653"/>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marL="0" marR="0" algn="ctr">
              <a:lnSpc>
                <a:spcPct val="107000"/>
              </a:lnSpc>
              <a:spcAft>
                <a:spcPts val="800"/>
              </a:spcAft>
            </a:pPr>
            <a:r>
              <a:rPr lang="en-US" kern="100">
                <a:effectLst/>
                <a:latin typeface="Aptos" panose="020B0004020202020204" pitchFamily="34" charset="0"/>
                <a:ea typeface="Aptos" panose="020B0004020202020204" pitchFamily="34" charset="0"/>
                <a:cs typeface="Times New Roman" panose="02020603050405020304" pitchFamily="18" charset="0"/>
              </a:rPr>
              <a:t>After ACH neurotransmitters have triggered muscle cell contraction, it must be broken down by the acetylcholinesterase (ACHE) enzyme.</a:t>
            </a:r>
          </a:p>
        </p:txBody>
      </p:sp>
      <p:sp>
        <p:nvSpPr>
          <p:cNvPr id="9" name="TextBox 8">
            <a:extLst>
              <a:ext uri="{FF2B5EF4-FFF2-40B4-BE49-F238E27FC236}">
                <a16:creationId xmlns:a16="http://schemas.microsoft.com/office/drawing/2014/main" id="{19CFD822-C30F-C1F6-6BB2-1F2187A4F317}"/>
              </a:ext>
            </a:extLst>
          </p:cNvPr>
          <p:cNvSpPr txBox="1"/>
          <p:nvPr/>
        </p:nvSpPr>
        <p:spPr>
          <a:xfrm>
            <a:off x="7569368" y="5032912"/>
            <a:ext cx="3560186" cy="120032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kern="100">
                <a:effectLst/>
                <a:latin typeface="Aptos" panose="020B0004020202020204" pitchFamily="34" charset="0"/>
                <a:ea typeface="Aptos" panose="020B0004020202020204" pitchFamily="34" charset="0"/>
                <a:cs typeface="Times New Roman" panose="02020603050405020304" pitchFamily="18" charset="0"/>
              </a:rPr>
              <a:t>The ACH neurotransmitter enters the ACHE enzyme and binds near three key amino acids that perform the catalytic action.</a:t>
            </a:r>
            <a:endParaRPr lang="en-US">
              <a:cs typeface="Calibri"/>
            </a:endParaRPr>
          </a:p>
        </p:txBody>
      </p:sp>
      <p:pic>
        <p:nvPicPr>
          <p:cNvPr id="2" name="Picture 1">
            <a:extLst>
              <a:ext uri="{FF2B5EF4-FFF2-40B4-BE49-F238E27FC236}">
                <a16:creationId xmlns:a16="http://schemas.microsoft.com/office/drawing/2014/main" id="{82D0C594-783C-6E2B-FC4E-75C60BF8E367}"/>
              </a:ext>
            </a:extLst>
          </p:cNvPr>
          <p:cNvPicPr>
            <a:picLocks noChangeAspect="1"/>
          </p:cNvPicPr>
          <p:nvPr/>
        </p:nvPicPr>
        <p:blipFill>
          <a:blip r:embed="rId5">
            <a:alphaModFix/>
          </a:blip>
          <a:stretch>
            <a:fillRect/>
          </a:stretch>
        </p:blipFill>
        <p:spPr>
          <a:xfrm rot="20700000">
            <a:off x="612549" y="3667554"/>
            <a:ext cx="1960893" cy="1066567"/>
          </a:xfrm>
          <a:prstGeom prst="rect">
            <a:avLst/>
          </a:prstGeom>
        </p:spPr>
      </p:pic>
      <p:pic>
        <p:nvPicPr>
          <p:cNvPr id="12" name="Picture 11">
            <a:extLst>
              <a:ext uri="{FF2B5EF4-FFF2-40B4-BE49-F238E27FC236}">
                <a16:creationId xmlns:a16="http://schemas.microsoft.com/office/drawing/2014/main" id="{25131DC7-9795-8208-C964-68E5454F367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29062" y="2578688"/>
            <a:ext cx="2248836" cy="2273118"/>
          </a:xfrm>
          <a:prstGeom prst="rect">
            <a:avLst/>
          </a:prstGeom>
        </p:spPr>
      </p:pic>
      <p:pic>
        <p:nvPicPr>
          <p:cNvPr id="13" name="Picture 12">
            <a:extLst>
              <a:ext uri="{FF2B5EF4-FFF2-40B4-BE49-F238E27FC236}">
                <a16:creationId xmlns:a16="http://schemas.microsoft.com/office/drawing/2014/main" id="{0F4B6462-F6AF-399E-DF09-F4E45637FB7C}"/>
              </a:ext>
            </a:extLst>
          </p:cNvPr>
          <p:cNvPicPr>
            <a:picLocks noChangeAspect="1"/>
          </p:cNvPicPr>
          <p:nvPr/>
        </p:nvPicPr>
        <p:blipFill>
          <a:blip r:embed="rId7"/>
          <a:srcRect t="12944" r="4783"/>
          <a:stretch/>
        </p:blipFill>
        <p:spPr>
          <a:xfrm>
            <a:off x="6346369" y="3043958"/>
            <a:ext cx="5337699" cy="1626740"/>
          </a:xfrm>
          <a:prstGeom prst="rect">
            <a:avLst/>
          </a:prstGeom>
        </p:spPr>
      </p:pic>
      <p:pic>
        <p:nvPicPr>
          <p:cNvPr id="14" name="Picture 13" descr="A grey and red object with a purple border&#10;&#10;Description automatically generated">
            <a:extLst>
              <a:ext uri="{FF2B5EF4-FFF2-40B4-BE49-F238E27FC236}">
                <a16:creationId xmlns:a16="http://schemas.microsoft.com/office/drawing/2014/main" id="{C78C3A9C-00A4-A366-820B-EF3B9D467A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92303" y="3565367"/>
            <a:ext cx="643658" cy="389582"/>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43723"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1220"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8617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30810"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4155734630"/>
              </p:ext>
            </p:extLst>
          </p:nvPr>
        </p:nvGraphicFramePr>
        <p:xfrm>
          <a:off x="1033220" y="1795220"/>
          <a:ext cx="10590415" cy="3016174"/>
        </p:xfrm>
        <a:graphic>
          <a:graphicData uri="http://schemas.openxmlformats.org/drawingml/2006/table">
            <a:tbl>
              <a:tblPr firstRow="1" firstCol="1" bandRow="1">
                <a:tableStyleId>{C4B1156A-380E-4F78-BDF5-A606A8083BF9}</a:tableStyleId>
              </a:tblPr>
              <a:tblGrid>
                <a:gridCol w="3409478">
                  <a:extLst>
                    <a:ext uri="{9D8B030D-6E8A-4147-A177-3AD203B41FA5}">
                      <a16:colId xmlns:a16="http://schemas.microsoft.com/office/drawing/2014/main" val="598079876"/>
                    </a:ext>
                  </a:extLst>
                </a:gridCol>
                <a:gridCol w="3722002">
                  <a:extLst>
                    <a:ext uri="{9D8B030D-6E8A-4147-A177-3AD203B41FA5}">
                      <a16:colId xmlns:a16="http://schemas.microsoft.com/office/drawing/2014/main" val="3881289360"/>
                    </a:ext>
                  </a:extLst>
                </a:gridCol>
                <a:gridCol w="3458935">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Scientific Investigations Use a Variety of Methods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a:latin typeface="+mn-lt"/>
                          <a:cs typeface="Myanmar Text"/>
                        </a:rPr>
                        <a:t>HS-LS1-1</a:t>
                      </a:r>
                    </a:p>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a:latin typeface="+mn-lt"/>
                          <a:cs typeface="Myanmar Text"/>
                        </a:rPr>
                        <a:t>System and System Models</a:t>
                      </a:r>
                    </a:p>
                    <a:p>
                      <a:pPr marL="0" marR="0" lvl="0" algn="ctr">
                        <a:lnSpc>
                          <a:spcPct val="100000"/>
                        </a:lnSpc>
                        <a:spcBef>
                          <a:spcPts val="0"/>
                        </a:spcBef>
                        <a:spcAft>
                          <a:spcPts val="0"/>
                        </a:spcAft>
                        <a:buNone/>
                      </a:pP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a:latin typeface="+mn-lt"/>
                          <a:cs typeface="Myanmar Text"/>
                        </a:rPr>
                        <a:t>HS-LS1-3</a:t>
                      </a:r>
                    </a:p>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a:latin typeface="+mn-lt"/>
                          <a:cs typeface="Myanmar Text"/>
                        </a:rPr>
                        <a:t>Cause and Effect</a:t>
                      </a:r>
                    </a:p>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Myanmar Text"/>
                        </a:rPr>
                        <a:t>HS-LS1-6</a:t>
                      </a:r>
                    </a:p>
                    <a:p>
                      <a:pPr marL="0" marR="0" lvl="0" algn="ctr">
                        <a:lnSpc>
                          <a:spcPct val="100000"/>
                        </a:lnSpc>
                        <a:spcBef>
                          <a:spcPts val="0"/>
                        </a:spcBef>
                        <a:spcAft>
                          <a:spcPts val="0"/>
                        </a:spcAft>
                        <a:buNone/>
                      </a:pPr>
                      <a:endParaRPr lang="en-US" sz="1600" b="0" dirty="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FCD45-8CFD-844F-A2C5-CF10527504F8}"/>
              </a:ext>
            </a:extLst>
          </p:cNvPr>
          <p:cNvSpPr txBox="1"/>
          <p:nvPr/>
        </p:nvSpPr>
        <p:spPr>
          <a:xfrm>
            <a:off x="932343" y="2077648"/>
            <a:ext cx="443975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does this image make you feel like doing?</a:t>
            </a:r>
            <a:endParaRPr lang="en-US" sz="28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Mosquito Bites</a:t>
            </a:r>
          </a:p>
        </p:txBody>
      </p:sp>
      <p:pic>
        <p:nvPicPr>
          <p:cNvPr id="3" name="Picture 2">
            <a:extLst>
              <a:ext uri="{FF2B5EF4-FFF2-40B4-BE49-F238E27FC236}">
                <a16:creationId xmlns:a16="http://schemas.microsoft.com/office/drawing/2014/main" id="{3D45DD7A-AF56-9C37-24C0-0A41A39F1D30}"/>
              </a:ext>
            </a:extLst>
          </p:cNvPr>
          <p:cNvPicPr>
            <a:picLocks noChangeAspect="1"/>
          </p:cNvPicPr>
          <p:nvPr/>
        </p:nvPicPr>
        <p:blipFill>
          <a:blip r:embed="rId5"/>
          <a:stretch>
            <a:fillRect/>
          </a:stretch>
        </p:blipFill>
        <p:spPr>
          <a:xfrm>
            <a:off x="5372100" y="2077648"/>
            <a:ext cx="5666872" cy="3777914"/>
          </a:xfrm>
          <a:prstGeom prst="rect">
            <a:avLst/>
          </a:prstGeom>
        </p:spPr>
      </p:pic>
      <p:pic>
        <p:nvPicPr>
          <p:cNvPr id="4" name="Picture 6" descr="A purple and white head with a light bulb inside&#10;&#10;Description automatically generated">
            <a:extLst>
              <a:ext uri="{FF2B5EF4-FFF2-40B4-BE49-F238E27FC236}">
                <a16:creationId xmlns:a16="http://schemas.microsoft.com/office/drawing/2014/main" id="{2DC0A255-B023-8679-4347-7DBB0B23A4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4931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6B71224-AFEA-51C8-08F3-8A69A0E5593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D17BE85-C1F5-A3C6-504D-4507DAD9DACC}"/>
              </a:ext>
            </a:extLst>
          </p:cNvPr>
          <p:cNvSpPr txBox="1"/>
          <p:nvPr/>
        </p:nvSpPr>
        <p:spPr>
          <a:xfrm>
            <a:off x="932343" y="1963347"/>
            <a:ext cx="427340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does this image make you feel like doing?</a:t>
            </a:r>
            <a:endParaRPr lang="en-US" sz="600">
              <a:latin typeface="Aptos" panose="020B0004020202020204" pitchFamily="34" charset="0"/>
              <a:ea typeface="Aptos" panose="020B0004020202020204" pitchFamily="34" charset="0"/>
              <a:cs typeface="Times New Roman" panose="02020603050405020304" pitchFamily="18" charset="0"/>
            </a:endParaRPr>
          </a:p>
          <a:p>
            <a:pPr>
              <a:spcAft>
                <a:spcPts val="1800"/>
              </a:spcAft>
            </a:pPr>
            <a:endParaRPr lang="en-US" sz="1000">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Mosquitos can be so annoying.  </a:t>
            </a:r>
          </a:p>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And if the signals from your brain to the muscles in your hand are not fast enough. . . </a:t>
            </a:r>
          </a:p>
          <a:p>
            <a:pPr>
              <a:spcAft>
                <a:spcPts val="1800"/>
              </a:spcAft>
            </a:pPr>
            <a:r>
              <a:rPr lang="en-US" b="1">
                <a:latin typeface="Aptos"/>
                <a:ea typeface="Aptos" panose="020B0004020202020204" pitchFamily="34" charset="0"/>
                <a:cs typeface="Times New Roman"/>
              </a:rPr>
              <a:t>T</a:t>
            </a:r>
            <a:r>
              <a:rPr lang="en-US" sz="1800" b="1">
                <a:effectLst/>
                <a:latin typeface="Aptos"/>
                <a:ea typeface="Aptos" panose="020B0004020202020204" pitchFamily="34" charset="0"/>
                <a:cs typeface="Times New Roman"/>
              </a:rPr>
              <a:t>he mosquito will be back!</a:t>
            </a:r>
            <a:endParaRPr lang="en-US" sz="2000" b="1" i="0">
              <a:effectLst/>
              <a:latin typeface="Aptos"/>
              <a:cs typeface="Times New Roman"/>
            </a:endParaRPr>
          </a:p>
        </p:txBody>
      </p:sp>
      <p:pic>
        <p:nvPicPr>
          <p:cNvPr id="5" name="Picture 4" descr="Icon&#10;&#10;Description automatically generated">
            <a:extLst>
              <a:ext uri="{FF2B5EF4-FFF2-40B4-BE49-F238E27FC236}">
                <a16:creationId xmlns:a16="http://schemas.microsoft.com/office/drawing/2014/main" id="{3D80FACC-E9A1-95A2-49C0-EF1DBEEA8B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1555D314-7D2D-44B2-6F10-4B3BA4517D72}"/>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Mosquito Bites</a:t>
            </a:r>
            <a:endParaRPr lang="en-US" sz="4000" b="1">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43E8446D-0DD4-59C9-5011-04FBCAA3C77C}"/>
              </a:ext>
            </a:extLst>
          </p:cNvPr>
          <p:cNvPicPr>
            <a:picLocks noChangeAspect="1"/>
          </p:cNvPicPr>
          <p:nvPr/>
        </p:nvPicPr>
        <p:blipFill>
          <a:blip r:embed="rId6"/>
          <a:stretch>
            <a:fillRect/>
          </a:stretch>
        </p:blipFill>
        <p:spPr>
          <a:xfrm>
            <a:off x="5372100" y="2077648"/>
            <a:ext cx="5666872" cy="3777914"/>
          </a:xfrm>
          <a:prstGeom prst="rect">
            <a:avLst/>
          </a:prstGeom>
        </p:spPr>
      </p:pic>
      <p:pic>
        <p:nvPicPr>
          <p:cNvPr id="7" name="Picture 6" descr="A red and white logo&#10;&#10;Description automatically generated">
            <a:extLst>
              <a:ext uri="{FF2B5EF4-FFF2-40B4-BE49-F238E27FC236}">
                <a16:creationId xmlns:a16="http://schemas.microsoft.com/office/drawing/2014/main" id="{5C372379-18BB-17FB-A3BD-AF035F33B0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482552">
            <a:off x="5478864" y="2609690"/>
            <a:ext cx="3212698" cy="2806349"/>
          </a:xfrm>
          <a:prstGeom prst="rect">
            <a:avLst/>
          </a:prstGeom>
        </p:spPr>
      </p:pic>
    </p:spTree>
    <p:extLst>
      <p:ext uri="{BB962C8B-B14F-4D97-AF65-F5344CB8AC3E}">
        <p14:creationId xmlns:p14="http://schemas.microsoft.com/office/powerpoint/2010/main" val="136783605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D441B6A-860E-1871-C788-71D67D025A45}"/>
            </a:ext>
          </a:extLst>
        </p:cNvPr>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EBD0AA24-48A4-AF27-4A56-C3404656FB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321C4374-2EAC-5547-D41F-4B510E776239}"/>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Mosquito Bites</a:t>
            </a:r>
            <a:endParaRPr lang="en-US" sz="4000" b="1">
              <a:solidFill>
                <a:schemeClr val="bg1"/>
              </a:solidFill>
              <a:latin typeface="+mn-lt"/>
              <a:ea typeface="HGSoeiKakugothicUB"/>
              <a:cs typeface="Myanmar Text"/>
            </a:endParaRPr>
          </a:p>
        </p:txBody>
      </p:sp>
      <p:pic>
        <p:nvPicPr>
          <p:cNvPr id="1026" name="Picture 2" descr="1,900+ Dead Mosquito Stock Photos, Pictures &amp; Royalty-Free Images - iStock  | Dead mosquito white background">
            <a:extLst>
              <a:ext uri="{FF2B5EF4-FFF2-40B4-BE49-F238E27FC236}">
                <a16:creationId xmlns:a16="http://schemas.microsoft.com/office/drawing/2014/main" id="{471B4343-4549-4ED1-2B05-B20D7E3CFCA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57" t="9661" r="17088" b="459"/>
          <a:stretch/>
        </p:blipFill>
        <p:spPr bwMode="auto">
          <a:xfrm>
            <a:off x="5578699" y="1327504"/>
            <a:ext cx="5460273" cy="55304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AE6F0A0-3AA8-C471-3C17-0897FCA3EC98}"/>
              </a:ext>
            </a:extLst>
          </p:cNvPr>
          <p:cNvSpPr txBox="1"/>
          <p:nvPr/>
        </p:nvSpPr>
        <p:spPr>
          <a:xfrm>
            <a:off x="932343" y="1963347"/>
            <a:ext cx="5163657" cy="27546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But think of it from the mosquito's perspective. . .</a:t>
            </a:r>
          </a:p>
          <a:p>
            <a:pPr>
              <a:spcAft>
                <a:spcPts val="1800"/>
              </a:spcAft>
            </a:pP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If the signals from the mosquito's brain to the muscles in its wing are not fast enough. . . </a:t>
            </a:r>
          </a:p>
          <a:p>
            <a:pPr>
              <a:spcAft>
                <a:spcPts val="1800"/>
              </a:spcAft>
            </a:pPr>
            <a:r>
              <a:rPr lang="en-US" b="1">
                <a:latin typeface="Aptos" panose="020B0004020202020204" pitchFamily="34" charset="0"/>
                <a:ea typeface="Aptos" panose="020B0004020202020204" pitchFamily="34" charset="0"/>
                <a:cs typeface="Times New Roman" panose="02020603050405020304" pitchFamily="18" charset="0"/>
              </a:rPr>
              <a:t>It gets squished!</a:t>
            </a:r>
            <a:endParaRPr lang="en-US" sz="2000" b="1" i="0">
              <a:solidFill>
                <a:srgbClr val="000000"/>
              </a:solidFill>
              <a:effectLst/>
              <a:latin typeface="Calibri"/>
              <a:cs typeface="Calibri"/>
            </a:endParaRPr>
          </a:p>
        </p:txBody>
      </p:sp>
    </p:spTree>
    <p:extLst>
      <p:ext uri="{BB962C8B-B14F-4D97-AF65-F5344CB8AC3E}">
        <p14:creationId xmlns:p14="http://schemas.microsoft.com/office/powerpoint/2010/main" val="258202271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555C83B-BC89-898D-89F4-0B5F9911BDB0}"/>
            </a:ext>
          </a:extLst>
        </p:cNvPr>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D9FBAB82-15FC-20F9-1DD7-C4F0356DDC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61F4EC19-D59D-8B72-A5B2-50A2303D8AE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Speed Impacts Survival of the Fittest</a:t>
            </a:r>
            <a:endParaRPr lang="en-US" sz="4000" b="1">
              <a:solidFill>
                <a:schemeClr val="bg1"/>
              </a:solidFill>
              <a:latin typeface="+mn-lt"/>
              <a:ea typeface="HGSoeiKakugothicUB"/>
              <a:cs typeface="Myanmar Text"/>
            </a:endParaRPr>
          </a:p>
        </p:txBody>
      </p:sp>
      <p:sp>
        <p:nvSpPr>
          <p:cNvPr id="3" name="TextBox 2">
            <a:extLst>
              <a:ext uri="{FF2B5EF4-FFF2-40B4-BE49-F238E27FC236}">
                <a16:creationId xmlns:a16="http://schemas.microsoft.com/office/drawing/2014/main" id="{03D0A063-C8AB-DA51-9331-F18000DF079E}"/>
              </a:ext>
            </a:extLst>
          </p:cNvPr>
          <p:cNvSpPr txBox="1"/>
          <p:nvPr/>
        </p:nvSpPr>
        <p:spPr>
          <a:xfrm>
            <a:off x="7355440" y="1963347"/>
            <a:ext cx="4208671"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a:effectLst/>
                <a:latin typeface="Aptos" panose="020B0004020202020204" pitchFamily="34" charset="0"/>
                <a:ea typeface="Aptos" panose="020B0004020202020204" pitchFamily="34" charset="0"/>
                <a:cs typeface="Times New Roman" panose="02020603050405020304" pitchFamily="18" charset="0"/>
              </a:rPr>
              <a:t>The ability of a species to quickly send signals from its brain to its muscles can be a matter of </a:t>
            </a:r>
            <a:r>
              <a:rPr lang="en-US" b="1">
                <a:effectLst/>
                <a:latin typeface="Aptos" panose="020B0004020202020204" pitchFamily="34" charset="0"/>
                <a:ea typeface="Aptos" panose="020B0004020202020204" pitchFamily="34" charset="0"/>
                <a:cs typeface="Times New Roman" panose="02020603050405020304" pitchFamily="18" charset="0"/>
              </a:rPr>
              <a:t>life </a:t>
            </a:r>
            <a:r>
              <a:rPr lang="en-US">
                <a:effectLst/>
                <a:latin typeface="Aptos" panose="020B0004020202020204" pitchFamily="34" charset="0"/>
                <a:ea typeface="Aptos" panose="020B0004020202020204" pitchFamily="34" charset="0"/>
                <a:cs typeface="Times New Roman" panose="02020603050405020304" pitchFamily="18" charset="0"/>
              </a:rPr>
              <a:t>and</a:t>
            </a:r>
            <a:r>
              <a:rPr lang="en-US" b="1">
                <a:effectLst/>
                <a:latin typeface="Aptos" panose="020B0004020202020204" pitchFamily="34" charset="0"/>
                <a:ea typeface="Aptos" panose="020B0004020202020204" pitchFamily="34" charset="0"/>
                <a:cs typeface="Times New Roman" panose="02020603050405020304" pitchFamily="18" charset="0"/>
              </a:rPr>
              <a:t> death</a:t>
            </a:r>
            <a:r>
              <a:rPr lang="en-US">
                <a:effectLst/>
                <a:latin typeface="Aptos" panose="020B0004020202020204" pitchFamily="34" charset="0"/>
                <a:ea typeface="Aptos" panose="020B0004020202020204" pitchFamily="34" charset="0"/>
                <a:cs typeface="Times New Roman" panose="02020603050405020304" pitchFamily="18" charset="0"/>
              </a:rPr>
              <a:t>.</a:t>
            </a:r>
          </a:p>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The speed of thought has played a role in "survival of the fittest" for hundreds of millions of years.</a:t>
            </a:r>
            <a:endParaRPr lang="en-US">
              <a:effectLst/>
              <a:latin typeface="Aptos" panose="020B0004020202020204" pitchFamily="34" charset="0"/>
              <a:ea typeface="Aptos" panose="020B0004020202020204" pitchFamily="34" charset="0"/>
              <a:cs typeface="Times New Roman" panose="02020603050405020304" pitchFamily="18" charset="0"/>
            </a:endParaRPr>
          </a:p>
          <a:p>
            <a:pPr>
              <a:spcAft>
                <a:spcPts val="1800"/>
              </a:spcAft>
            </a:pPr>
            <a:endParaRPr lang="en-US"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But how does this happen so quickly?  </a:t>
            </a:r>
          </a:p>
          <a:p>
            <a:pPr>
              <a:spcAft>
                <a:spcPts val="1800"/>
              </a:spcAft>
            </a:pPr>
            <a:r>
              <a:rPr lang="en-US" b="1">
                <a:solidFill>
                  <a:srgbClr val="1CA64A"/>
                </a:solidFill>
                <a:effectLst/>
                <a:latin typeface="Aptos"/>
                <a:ea typeface="Aptos" panose="020B0004020202020204" pitchFamily="34" charset="0"/>
                <a:cs typeface="Times New Roman"/>
              </a:rPr>
              <a:t>What allows your hand to slap</a:t>
            </a:r>
            <a:r>
              <a:rPr lang="en-US" b="1">
                <a:solidFill>
                  <a:srgbClr val="1CA64A"/>
                </a:solidFill>
                <a:latin typeface="Aptos"/>
                <a:ea typeface="Aptos" panose="020B0004020202020204" pitchFamily="34" charset="0"/>
                <a:cs typeface="Times New Roman"/>
              </a:rPr>
              <a:t>,</a:t>
            </a:r>
            <a:r>
              <a:rPr lang="en-US" b="1">
                <a:solidFill>
                  <a:srgbClr val="1CA64A"/>
                </a:solidFill>
                <a:effectLst/>
                <a:latin typeface="Aptos"/>
                <a:ea typeface="Aptos" panose="020B0004020202020204" pitchFamily="34" charset="0"/>
                <a:cs typeface="Times New Roman"/>
              </a:rPr>
              <a:t> or a mosquito to fly</a:t>
            </a:r>
            <a:r>
              <a:rPr lang="en-US" b="1">
                <a:solidFill>
                  <a:srgbClr val="1CA64A"/>
                </a:solidFill>
                <a:latin typeface="Aptos"/>
                <a:ea typeface="Aptos" panose="020B0004020202020204" pitchFamily="34" charset="0"/>
                <a:cs typeface="Times New Roman"/>
              </a:rPr>
              <a:t> away</a:t>
            </a:r>
            <a:r>
              <a:rPr lang="en-US" b="1">
                <a:solidFill>
                  <a:srgbClr val="1CA64A"/>
                </a:solidFill>
                <a:effectLst/>
                <a:latin typeface="Aptos"/>
                <a:ea typeface="Aptos" panose="020B0004020202020204" pitchFamily="34" charset="0"/>
                <a:cs typeface="Times New Roman"/>
              </a:rPr>
              <a:t>?</a:t>
            </a:r>
          </a:p>
        </p:txBody>
      </p:sp>
      <p:graphicFrame>
        <p:nvGraphicFramePr>
          <p:cNvPr id="8" name="Object 7">
            <a:extLst>
              <a:ext uri="{FF2B5EF4-FFF2-40B4-BE49-F238E27FC236}">
                <a16:creationId xmlns:a16="http://schemas.microsoft.com/office/drawing/2014/main" id="{635243F6-2A71-C4C2-01FC-49C42A0AF069}"/>
              </a:ext>
            </a:extLst>
          </p:cNvPr>
          <p:cNvGraphicFramePr>
            <a:graphicFrameLocks noChangeAspect="1"/>
          </p:cNvGraphicFramePr>
          <p:nvPr>
            <p:extLst>
              <p:ext uri="{D42A27DB-BD31-4B8C-83A1-F6EECF244321}">
                <p14:modId xmlns:p14="http://schemas.microsoft.com/office/powerpoint/2010/main" val="4103985736"/>
              </p:ext>
            </p:extLst>
          </p:nvPr>
        </p:nvGraphicFramePr>
        <p:xfrm>
          <a:off x="996043" y="2078017"/>
          <a:ext cx="5666872" cy="3777545"/>
        </p:xfrm>
        <a:graphic>
          <a:graphicData uri="http://schemas.openxmlformats.org/presentationml/2006/ole">
            <mc:AlternateContent xmlns:mc="http://schemas.openxmlformats.org/markup-compatibility/2006">
              <mc:Choice xmlns:v="urn:schemas-microsoft-com:vml" Requires="v">
                <p:oleObj r:id="rId6" imgW="13297675" imgH="8864782" progId="">
                  <p:embed/>
                </p:oleObj>
              </mc:Choice>
              <mc:Fallback>
                <p:oleObj r:id="rId6" imgW="13297675" imgH="8864782" progId="">
                  <p:embed/>
                  <p:pic>
                    <p:nvPicPr>
                      <p:cNvPr id="8" name="Object 7">
                        <a:extLst>
                          <a:ext uri="{FF2B5EF4-FFF2-40B4-BE49-F238E27FC236}">
                            <a16:creationId xmlns:a16="http://schemas.microsoft.com/office/drawing/2014/main" id="{635243F6-2A71-C4C2-01FC-49C42A0AF069}"/>
                          </a:ext>
                        </a:extLst>
                      </p:cNvPr>
                      <p:cNvPicPr/>
                      <p:nvPr/>
                    </p:nvPicPr>
                    <p:blipFill>
                      <a:blip r:embed="rId7"/>
                      <a:stretch>
                        <a:fillRect/>
                      </a:stretch>
                    </p:blipFill>
                    <p:spPr>
                      <a:xfrm>
                        <a:off x="996043" y="2078017"/>
                        <a:ext cx="5666872" cy="3777545"/>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531FC9AC-47F5-A5D8-0B76-324F4B2F09A7}"/>
              </a:ext>
            </a:extLst>
          </p:cNvPr>
          <p:cNvSpPr txBox="1"/>
          <p:nvPr/>
        </p:nvSpPr>
        <p:spPr>
          <a:xfrm>
            <a:off x="1372127" y="2459504"/>
            <a:ext cx="2425899" cy="24776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000" i="1">
                <a:solidFill>
                  <a:schemeClr val="bg1"/>
                </a:solidFill>
                <a:effectLst/>
                <a:latin typeface="Aptos" panose="020B0004020202020204" pitchFamily="34" charset="0"/>
                <a:ea typeface="Aptos" panose="020B0004020202020204" pitchFamily="34" charset="0"/>
                <a:cs typeface="Times New Roman" panose="02020603050405020304" pitchFamily="18" charset="0"/>
              </a:rPr>
              <a:t>One general law, leading to the advancement of all organic beings, is to let the strongest live and the weakest die.</a:t>
            </a:r>
          </a:p>
          <a:p>
            <a:pPr>
              <a:spcAft>
                <a:spcPts val="1800"/>
              </a:spcAft>
            </a:pPr>
            <a:r>
              <a:rPr lang="en-US" sz="1600" b="1" i="1">
                <a:solidFill>
                  <a:schemeClr val="bg1"/>
                </a:solidFill>
                <a:latin typeface="Aptos" panose="020B0004020202020204" pitchFamily="34" charset="0"/>
                <a:ea typeface="Aptos" panose="020B0004020202020204" pitchFamily="34" charset="0"/>
                <a:cs typeface="Times New Roman" panose="02020603050405020304" pitchFamily="18" charset="0"/>
              </a:rPr>
              <a:t>             - Charles Darwin</a:t>
            </a:r>
            <a:endParaRPr lang="en-US" sz="1600" b="1" i="1">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59463635"/>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6d1f37-a5bf-40ea-9e3b-df9e783b5a8c"/>
    <lcf76f155ced4ddcb4097134ff3c332f xmlns="68b5b436-c221-4126-930b-0387bddd400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ba782b9e6c89981fb4456e1dd901da07">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10aa5b10c9b4c7bde0c6e1afbf015f6d"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2.xml><?xml version="1.0" encoding="utf-8"?>
<ds:datastoreItem xmlns:ds="http://schemas.openxmlformats.org/officeDocument/2006/customXml" ds:itemID="{EC156103-A01A-4A2D-B7C0-DD22F955C052}">
  <ds:schemaRefs>
    <ds:schemaRef ds:uri="http://purl.org/dc/elements/1.1/"/>
    <ds:schemaRef ds:uri="http://purl.org/dc/terms/"/>
    <ds:schemaRef ds:uri="http://schemas.microsoft.com/office/2006/documentManagement/types"/>
    <ds:schemaRef ds:uri="68b5b436-c221-4126-930b-0387bddd4008"/>
    <ds:schemaRef ds:uri="http://www.w3.org/XML/1998/namespace"/>
    <ds:schemaRef ds:uri="http://schemas.microsoft.com/office/infopath/2007/PartnerControls"/>
    <ds:schemaRef ds:uri="http://schemas.microsoft.com/office/2006/metadata/properties"/>
    <ds:schemaRef ds:uri="http://schemas.openxmlformats.org/package/2006/metadata/core-properties"/>
    <ds:schemaRef ds:uri="256d1f37-a5bf-40ea-9e3b-df9e783b5a8c"/>
    <ds:schemaRef ds:uri="http://purl.org/dc/dcmitype/"/>
  </ds:schemaRefs>
</ds:datastoreItem>
</file>

<file path=customXml/itemProps3.xml><?xml version="1.0" encoding="utf-8"?>
<ds:datastoreItem xmlns:ds="http://schemas.openxmlformats.org/officeDocument/2006/customXml" ds:itemID="{8656136E-3FD0-44DE-BBD8-A937A3279B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b5b436-c221-4126-930b-0387bddd4008"/>
    <ds:schemaRef ds:uri="256d1f37-a5bf-40ea-9e3b-df9e783b5a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TotalTime>
  <Words>3128</Words>
  <Application>Microsoft Office PowerPoint</Application>
  <PresentationFormat>Widescreen</PresentationFormat>
  <Paragraphs>351</Paragraphs>
  <Slides>35</Slides>
  <Notes>33</Notes>
  <HiddenSlides>7</HiddenSlides>
  <MMClips>0</MMClips>
  <ScaleCrop>false</ScaleCrop>
  <HeadingPairs>
    <vt:vector size="8" baseType="variant">
      <vt:variant>
        <vt:lpstr>Fonts Used</vt:lpstr>
      </vt:variant>
      <vt:variant>
        <vt:i4>11</vt:i4>
      </vt:variant>
      <vt:variant>
        <vt:lpstr>Theme</vt:lpstr>
      </vt:variant>
      <vt:variant>
        <vt:i4>4</vt:i4>
      </vt:variant>
      <vt:variant>
        <vt:lpstr>Embedded OLE Servers</vt:lpstr>
      </vt:variant>
      <vt:variant>
        <vt:i4>0</vt:i4>
      </vt:variant>
      <vt:variant>
        <vt:lpstr>Slide Titles</vt:lpstr>
      </vt:variant>
      <vt:variant>
        <vt:i4>35</vt:i4>
      </vt:variant>
    </vt:vector>
  </HeadingPairs>
  <TitlesOfParts>
    <vt:vector size="50" baseType="lpstr">
      <vt:lpstr>HGSoeiKakugothicUB</vt:lpstr>
      <vt:lpstr>Aptos</vt:lpstr>
      <vt:lpstr>Arial</vt:lpstr>
      <vt:lpstr>Calibri</vt:lpstr>
      <vt:lpstr>Calibri Light</vt:lpstr>
      <vt:lpstr>Courier New,monospace</vt:lpstr>
      <vt:lpstr>DM Sans</vt:lpstr>
      <vt:lpstr>Myanmar Text</vt:lpstr>
      <vt:lpstr>Myriad Pro</vt:lpstr>
      <vt:lpstr>Verdana Pro</vt:lpstr>
      <vt:lpstr>Verdana Pro SemiBold</vt: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Heather Ryan</cp:lastModifiedBy>
  <cp:revision>1</cp:revision>
  <cp:lastPrinted>2025-02-11T15:15:01Z</cp:lastPrinted>
  <dcterms:created xsi:type="dcterms:W3CDTF">2023-03-12T04:10:58Z</dcterms:created>
  <dcterms:modified xsi:type="dcterms:W3CDTF">2025-02-11T15:22:17Z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