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ags/tag29.xml" ContentType="application/vnd.openxmlformats-officedocument.presentationml.tags+xml"/>
  <Override PartName="/ppt/notesSlides/notesSlide1.xml" ContentType="application/vnd.openxmlformats-officedocument.presentationml.notesSlide+xml"/>
  <Override PartName="/ppt/tags/tag30.xml" ContentType="application/vnd.openxmlformats-officedocument.presentationml.tags+xml"/>
  <Override PartName="/ppt/notesSlides/notesSlide2.xml" ContentType="application/vnd.openxmlformats-officedocument.presentationml.notesSlide+xml"/>
  <Override PartName="/ppt/tags/tag31.xml" ContentType="application/vnd.openxmlformats-officedocument.presentationml.tags+xml"/>
  <Override PartName="/ppt/notesSlides/notesSlide3.xml" ContentType="application/vnd.openxmlformats-officedocument.presentationml.notesSlide+xml"/>
  <Override PartName="/ppt/tags/tag32.xml" ContentType="application/vnd.openxmlformats-officedocument.presentationml.tags+xml"/>
  <Override PartName="/ppt/notesSlides/notesSlide4.xml" ContentType="application/vnd.openxmlformats-officedocument.presentationml.notesSlide+xml"/>
  <Override PartName="/ppt/tags/tag33.xml" ContentType="application/vnd.openxmlformats-officedocument.presentationml.tags+xml"/>
  <Override PartName="/ppt/theme/themeOverride1.xml" ContentType="application/vnd.openxmlformats-officedocument.themeOverride+xml"/>
  <Override PartName="/ppt/notesSlides/notesSlide5.xml" ContentType="application/vnd.openxmlformats-officedocument.presentationml.notesSlide+xml"/>
  <Override PartName="/ppt/theme/themeOverride2.xml" ContentType="application/vnd.openxmlformats-officedocument.themeOverride+xml"/>
  <Override PartName="/ppt/notesSlides/notesSlide6.xml" ContentType="application/vnd.openxmlformats-officedocument.presentationml.notesSlide+xml"/>
  <Override PartName="/ppt/theme/themeOverride3.xml" ContentType="application/vnd.openxmlformats-officedocument.themeOverride+xml"/>
  <Override PartName="/ppt/notesSlides/notesSlide7.xml" ContentType="application/vnd.openxmlformats-officedocument.presentationml.notesSlide+xml"/>
  <Override PartName="/ppt/theme/themeOverride4.xml" ContentType="application/vnd.openxmlformats-officedocument.themeOverride+xml"/>
  <Override PartName="/ppt/notesSlides/notesSlide8.xml" ContentType="application/vnd.openxmlformats-officedocument.presentationml.notesSlide+xml"/>
  <Override PartName="/ppt/theme/themeOverride5.xml" ContentType="application/vnd.openxmlformats-officedocument.themeOverride+xml"/>
  <Override PartName="/ppt/notesSlides/notesSlide9.xml" ContentType="application/vnd.openxmlformats-officedocument.presentationml.notesSlide+xml"/>
  <Override PartName="/ppt/theme/themeOverride6.xml" ContentType="application/vnd.openxmlformats-officedocument.themeOverride+xml"/>
  <Override PartName="/ppt/notesSlides/notesSlide10.xml" ContentType="application/vnd.openxmlformats-officedocument.presentationml.notesSlide+xml"/>
  <Override PartName="/ppt/tags/tag34.xml" ContentType="application/vnd.openxmlformats-officedocument.presentationml.tags+xml"/>
  <Override PartName="/ppt/notesSlides/notesSlide11.xml" ContentType="application/vnd.openxmlformats-officedocument.presentationml.notesSlide+xml"/>
  <Override PartName="/ppt/theme/themeOverride7.xml" ContentType="application/vnd.openxmlformats-officedocument.themeOverride+xml"/>
  <Override PartName="/ppt/notesSlides/notesSlide12.xml" ContentType="application/vnd.openxmlformats-officedocument.presentationml.notesSlide+xml"/>
  <Override PartName="/ppt/theme/themeOverride8.xml" ContentType="application/vnd.openxmlformats-officedocument.themeOverride+xml"/>
  <Override PartName="/ppt/notesSlides/notesSlide13.xml" ContentType="application/vnd.openxmlformats-officedocument.presentationml.notesSlide+xml"/>
  <Override PartName="/ppt/tags/tag35.xml" ContentType="application/vnd.openxmlformats-officedocument.presentationml.tags+xml"/>
  <Override PartName="/ppt/notesSlides/notesSlide14.xml" ContentType="application/vnd.openxmlformats-officedocument.presentationml.notesSlide+xml"/>
  <Override PartName="/ppt/theme/themeOverride9.xml" ContentType="application/vnd.openxmlformats-officedocument.themeOverride+xml"/>
  <Override PartName="/ppt/notesSlides/notesSlide15.xml" ContentType="application/vnd.openxmlformats-officedocument.presentationml.notesSlide+xml"/>
  <Override PartName="/ppt/theme/themeOverride10.xml" ContentType="application/vnd.openxmlformats-officedocument.themeOverride+xml"/>
  <Override PartName="/ppt/notesSlides/notesSlide16.xml" ContentType="application/vnd.openxmlformats-officedocument.presentationml.notesSlide+xml"/>
  <Override PartName="/ppt/theme/themeOverride11.xml" ContentType="application/vnd.openxmlformats-officedocument.themeOverride+xml"/>
  <Override PartName="/ppt/notesSlides/notesSlide17.xml" ContentType="application/vnd.openxmlformats-officedocument.presentationml.notesSlide+xml"/>
  <Override PartName="/ppt/theme/themeOverride12.xml" ContentType="application/vnd.openxmlformats-officedocument.themeOverride+xml"/>
  <Override PartName="/ppt/notesSlides/notesSlide18.xml" ContentType="application/vnd.openxmlformats-officedocument.presentationml.notesSlide+xml"/>
  <Override PartName="/ppt/theme/themeOverride13.xml" ContentType="application/vnd.openxmlformats-officedocument.themeOverride+xml"/>
  <Override PartName="/ppt/notesSlides/notesSlide19.xml" ContentType="application/vnd.openxmlformats-officedocument.presentationml.notesSlide+xml"/>
  <Override PartName="/ppt/theme/themeOverride14.xml" ContentType="application/vnd.openxmlformats-officedocument.themeOverride+xml"/>
  <Override PartName="/ppt/notesSlides/notesSlide20.xml" ContentType="application/vnd.openxmlformats-officedocument.presentationml.notesSlide+xml"/>
  <Override PartName="/ppt/theme/themeOverride15.xml" ContentType="application/vnd.openxmlformats-officedocument.themeOverride+xml"/>
  <Override PartName="/ppt/notesSlides/notesSlide21.xml" ContentType="application/vnd.openxmlformats-officedocument.presentationml.notesSlide+xml"/>
  <Override PartName="/ppt/theme/themeOverride16.xml" ContentType="application/vnd.openxmlformats-officedocument.themeOverride+xml"/>
  <Override PartName="/ppt/notesSlides/notesSlide22.xml" ContentType="application/vnd.openxmlformats-officedocument.presentationml.notesSlide+xml"/>
  <Override PartName="/ppt/theme/themeOverride17.xml" ContentType="application/vnd.openxmlformats-officedocument.themeOverride+xml"/>
  <Override PartName="/ppt/notesSlides/notesSlide23.xml" ContentType="application/vnd.openxmlformats-officedocument.presentationml.notesSlide+xml"/>
  <Override PartName="/ppt/tags/tag36.xml" ContentType="application/vnd.openxmlformats-officedocument.presentationml.tags+xml"/>
  <Override PartName="/ppt/notesSlides/notesSlide24.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1" r:id="rId4"/>
    <p:sldMasterId id="2147483660" r:id="rId5"/>
    <p:sldMasterId id="2147483672" r:id="rId6"/>
    <p:sldMasterId id="2147483648" r:id="rId7"/>
  </p:sldMasterIdLst>
  <p:notesMasterIdLst>
    <p:notesMasterId r:id="rId34"/>
  </p:notesMasterIdLst>
  <p:sldIdLst>
    <p:sldId id="274" r:id="rId8"/>
    <p:sldId id="305" r:id="rId9"/>
    <p:sldId id="289" r:id="rId10"/>
    <p:sldId id="361" r:id="rId11"/>
    <p:sldId id="260" r:id="rId12"/>
    <p:sldId id="404" r:id="rId13"/>
    <p:sldId id="362" r:id="rId14"/>
    <p:sldId id="397" r:id="rId15"/>
    <p:sldId id="388" r:id="rId16"/>
    <p:sldId id="398" r:id="rId17"/>
    <p:sldId id="390" r:id="rId18"/>
    <p:sldId id="405" r:id="rId19"/>
    <p:sldId id="406" r:id="rId20"/>
    <p:sldId id="399" r:id="rId21"/>
    <p:sldId id="411" r:id="rId22"/>
    <p:sldId id="407" r:id="rId23"/>
    <p:sldId id="408" r:id="rId24"/>
    <p:sldId id="391" r:id="rId25"/>
    <p:sldId id="392" r:id="rId26"/>
    <p:sldId id="409" r:id="rId27"/>
    <p:sldId id="393" r:id="rId28"/>
    <p:sldId id="401" r:id="rId29"/>
    <p:sldId id="410" r:id="rId30"/>
    <p:sldId id="400" r:id="rId31"/>
    <p:sldId id="264" r:id="rId32"/>
    <p:sldId id="387" r:id="rId33"/>
  </p:sldIdLst>
  <p:sldSz cx="12192000" cy="6858000"/>
  <p:notesSz cx="6858000" cy="9144000"/>
  <p:custDataLst>
    <p:tags r:id="rId3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1702200-472A-45FC-F5F1-27894B1A47E4}" name="Mark Hoelzer" initials="" userId="S::Mark.Hoelzer@3dmoleculardesigns.com::c1aeea86-90bb-4741-b180-fb5c104fbae7" providerId="AD"/>
  <p188:author id="{30EDFC38-6880-4735-4258-1E57024FD2C6}" name="Mark Arnholt" initials="MA" userId="S::mark.arnholt@3dmoleculardesigns.com::b7de0cc5-3486-4cd8-905c-b5e2c5e5ddca" providerId="AD"/>
  <p188:author id="{308B1154-5876-5ABB-08C2-F61A9E244F39}" name="Tim Herman" initials="TH" userId="S::Tim.Herman@3dmoleculardesigns.com::c6eb9c28-9f7f-41c3-ae3b-bb69add7b3b3" providerId="AD"/>
  <p188:author id="{F6CE7366-A3CC-03E8-3F6E-FDED2B899CAC}" name="Heather Ryan" initials="" userId="S::Heather.Ryan@3dmoleculardesigns.com::89838025-48a8-4a20-8c26-74ae61e96ceb" providerId="AD"/>
  <p188:author id="{5DF8136E-96EE-49B3-05B1-CA45B916F0FC}" name="Mark Arnholt" initials="" userId="S::Mark.Arnholt@3dmoleculardesigns.com::b7de0cc5-3486-4cd8-905c-b5e2c5e5ddca" providerId="AD"/>
  <p188:author id="{22B6A4A0-B605-F427-0438-605F6263A38F}" name="Diane Herman" initials="DH" userId="S::diane.herman@3dmoleculardesigns.com::6fac3d8d-1371-4086-a520-9d2b26de6288" providerId="AD"/>
  <p188:author id="{DD0067E8-1D06-F072-A39A-41C102FBB7E9}" name="Ruth Hutson" initials="RH" userId="S::ruth.hutson@3dmoleculardesigns.com::b7a315b0-fa21-44f2-a340-f03b809ae5a7"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Heather Ryan" initials=""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CA64A"/>
    <a:srgbClr val="D200B9"/>
    <a:srgbClr val="6D2C79"/>
    <a:srgbClr val="FEFEFE"/>
    <a:srgbClr val="E6E6E6"/>
    <a:srgbClr val="FF0DE2"/>
    <a:srgbClr val="E0BBE7"/>
    <a:srgbClr val="E6CAEC"/>
    <a:srgbClr val="D3A3DD"/>
    <a:srgbClr val="CCCC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7098" autoAdjust="0"/>
  </p:normalViewPr>
  <p:slideViewPr>
    <p:cSldViewPr snapToGrid="0">
      <p:cViewPr varScale="1">
        <p:scale>
          <a:sx n="86" d="100"/>
          <a:sy n="86" d="100"/>
        </p:scale>
        <p:origin x="474"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theme" Target="theme/theme1.xml"/><Relationship Id="rId21" Type="http://schemas.openxmlformats.org/officeDocument/2006/relationships/slide" Target="slides/slide14.xml"/><Relationship Id="rId34" Type="http://schemas.openxmlformats.org/officeDocument/2006/relationships/notesMaster" Target="notesMasters/notesMaster1.xml"/><Relationship Id="rId42" Type="http://schemas.microsoft.com/office/2018/10/relationships/authors" Target="author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commentAuthors" Target="commentAuthor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tags" Target="tags/tag1.xml"/><Relationship Id="rId8" Type="http://schemas.openxmlformats.org/officeDocument/2006/relationships/slide" Target="slides/slide1.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eather Ryan" userId="89838025-48a8-4a20-8c26-74ae61e96ceb" providerId="ADAL" clId="{95BE6517-FB01-4196-8B36-8E7DEAAEBD66}"/>
    <pc:docChg chg="custSel modSld">
      <pc:chgData name="Heather Ryan" userId="89838025-48a8-4a20-8c26-74ae61e96ceb" providerId="ADAL" clId="{95BE6517-FB01-4196-8B36-8E7DEAAEBD66}" dt="2025-02-11T16:04:25.210" v="101" actId="20577"/>
      <pc:docMkLst>
        <pc:docMk/>
      </pc:docMkLst>
      <pc:sldChg chg="modNotesTx">
        <pc:chgData name="Heather Ryan" userId="89838025-48a8-4a20-8c26-74ae61e96ceb" providerId="ADAL" clId="{95BE6517-FB01-4196-8B36-8E7DEAAEBD66}" dt="2025-02-11T15:29:13.294" v="12" actId="20577"/>
        <pc:sldMkLst>
          <pc:docMk/>
          <pc:sldMk cId="1559463635" sldId="388"/>
        </pc:sldMkLst>
      </pc:sldChg>
      <pc:sldChg chg="modSp mod">
        <pc:chgData name="Heather Ryan" userId="89838025-48a8-4a20-8c26-74ae61e96ceb" providerId="ADAL" clId="{95BE6517-FB01-4196-8B36-8E7DEAAEBD66}" dt="2025-02-11T15:34:09.324" v="21" actId="20577"/>
        <pc:sldMkLst>
          <pc:docMk/>
          <pc:sldMk cId="1581408903" sldId="390"/>
        </pc:sldMkLst>
        <pc:spChg chg="mod">
          <ac:chgData name="Heather Ryan" userId="89838025-48a8-4a20-8c26-74ae61e96ceb" providerId="ADAL" clId="{95BE6517-FB01-4196-8B36-8E7DEAAEBD66}" dt="2025-02-11T15:34:09.324" v="21" actId="20577"/>
          <ac:spMkLst>
            <pc:docMk/>
            <pc:sldMk cId="1581408903" sldId="390"/>
            <ac:spMk id="8" creationId="{74D57627-F157-65C6-9D85-27DB57876660}"/>
          </ac:spMkLst>
        </pc:spChg>
      </pc:sldChg>
      <pc:sldChg chg="modSp mod modNotesTx">
        <pc:chgData name="Heather Ryan" userId="89838025-48a8-4a20-8c26-74ae61e96ceb" providerId="ADAL" clId="{95BE6517-FB01-4196-8B36-8E7DEAAEBD66}" dt="2025-02-11T16:04:25.210" v="101" actId="20577"/>
        <pc:sldMkLst>
          <pc:docMk/>
          <pc:sldMk cId="57635396" sldId="391"/>
        </pc:sldMkLst>
        <pc:picChg chg="mod">
          <ac:chgData name="Heather Ryan" userId="89838025-48a8-4a20-8c26-74ae61e96ceb" providerId="ADAL" clId="{95BE6517-FB01-4196-8B36-8E7DEAAEBD66}" dt="2025-02-11T16:03:17.473" v="59" actId="1076"/>
          <ac:picMkLst>
            <pc:docMk/>
            <pc:sldMk cId="57635396" sldId="391"/>
            <ac:picMk id="3" creationId="{AA87A524-68D1-9BEB-2F98-39641A901E3A}"/>
          </ac:picMkLst>
        </pc:picChg>
      </pc:sldChg>
      <pc:sldChg chg="modNotesTx">
        <pc:chgData name="Heather Ryan" userId="89838025-48a8-4a20-8c26-74ae61e96ceb" providerId="ADAL" clId="{95BE6517-FB01-4196-8B36-8E7DEAAEBD66}" dt="2025-02-11T15:28:06.412" v="10" actId="20577"/>
        <pc:sldMkLst>
          <pc:docMk/>
          <pc:sldMk cId="3732950107" sldId="397"/>
        </pc:sldMkLst>
      </pc:sldChg>
      <pc:sldChg chg="modNotesTx">
        <pc:chgData name="Heather Ryan" userId="89838025-48a8-4a20-8c26-74ae61e96ceb" providerId="ADAL" clId="{95BE6517-FB01-4196-8B36-8E7DEAAEBD66}" dt="2025-02-11T15:35:59.296" v="55" actId="20577"/>
        <pc:sldMkLst>
          <pc:docMk/>
          <pc:sldMk cId="4060077904" sldId="399"/>
        </pc:sldMkLst>
      </pc:sldChg>
      <pc:sldChg chg="modNotesTx">
        <pc:chgData name="Heather Ryan" userId="89838025-48a8-4a20-8c26-74ae61e96ceb" providerId="ADAL" clId="{95BE6517-FB01-4196-8B36-8E7DEAAEBD66}" dt="2025-02-11T15:34:50.724" v="38" actId="20577"/>
        <pc:sldMkLst>
          <pc:docMk/>
          <pc:sldMk cId="3421384754" sldId="405"/>
        </pc:sldMkLst>
      </pc:sldChg>
      <pc:sldChg chg="modNotesTx">
        <pc:chgData name="Heather Ryan" userId="89838025-48a8-4a20-8c26-74ae61e96ceb" providerId="ADAL" clId="{95BE6517-FB01-4196-8B36-8E7DEAAEBD66}" dt="2025-02-11T15:37:33.892" v="57" actId="20577"/>
        <pc:sldMkLst>
          <pc:docMk/>
          <pc:sldMk cId="9174205" sldId="407"/>
        </pc:sldMkLst>
      </pc:sldChg>
      <pc:sldChg chg="modNotesTx">
        <pc:chgData name="Heather Ryan" userId="89838025-48a8-4a20-8c26-74ae61e96ceb" providerId="ADAL" clId="{95BE6517-FB01-4196-8B36-8E7DEAAEBD66}" dt="2025-02-11T15:38:10.712" v="58" actId="20577"/>
        <pc:sldMkLst>
          <pc:docMk/>
          <pc:sldMk cId="2600193835" sldId="408"/>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8FE9EC4-0951-4AF0-8B1F-BBA1D95E5052}" type="datetimeFigureOut">
              <a:rPr lang="en-US" smtClean="0"/>
              <a:t>2/11/2025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D969A0E-3899-435C-BEDD-AB395C5FA4DA}" type="slidenum">
              <a:rPr lang="en-US" smtClean="0"/>
              <a:t>‹#›</a:t>
            </a:fld>
            <a:endParaRPr lang="en-US"/>
          </a:p>
        </p:txBody>
      </p:sp>
    </p:spTree>
    <p:extLst>
      <p:ext uri="{BB962C8B-B14F-4D97-AF65-F5344CB8AC3E}">
        <p14:creationId xmlns:p14="http://schemas.microsoft.com/office/powerpoint/2010/main" val="2070405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who.int/publications/i/item/9789241564694"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1</a:t>
            </a:fld>
            <a:endParaRPr lang="en-US"/>
          </a:p>
        </p:txBody>
      </p:sp>
    </p:spTree>
    <p:extLst>
      <p:ext uri="{BB962C8B-B14F-4D97-AF65-F5344CB8AC3E}">
        <p14:creationId xmlns:p14="http://schemas.microsoft.com/office/powerpoint/2010/main" val="8021804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BF8750-265F-88C8-4CEC-B54BED705A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7BF4514-0542-D94B-DE5E-F9A3D647A8A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A16AA3D-FBC3-60DC-B454-799DCC814E08}"/>
              </a:ext>
            </a:extLst>
          </p:cNvPr>
          <p:cNvSpPr>
            <a:spLocks noGrp="1"/>
          </p:cNvSpPr>
          <p:nvPr>
            <p:ph type="body" idx="1"/>
          </p:nvPr>
        </p:nvSpPr>
        <p:spPr/>
        <p:txBody>
          <a:bodyPr/>
          <a:lstStyle/>
          <a:p>
            <a:r>
              <a:rPr lang="en-US" dirty="0"/>
              <a:t>Teacher: Review ACHE key points from </a:t>
            </a:r>
            <a:r>
              <a:rPr lang="en-US" dirty="0">
                <a:ea typeface="Calibri"/>
                <a:cs typeface="Calibri"/>
              </a:rPr>
              <a:t>ACHE Active Site Part I – The Speed of Thought. </a:t>
            </a:r>
          </a:p>
          <a:p>
            <a:endParaRPr lang="en" dirty="0"/>
          </a:p>
          <a:p>
            <a:r>
              <a:rPr lang="en" dirty="0"/>
              <a:t>Student: Contribute previous knowledge and observations to classroom discussion.</a:t>
            </a:r>
            <a:endParaRPr lang="en-US" dirty="0">
              <a:ea typeface="Calibri"/>
              <a:cs typeface="Calibri"/>
            </a:endParaRPr>
          </a:p>
        </p:txBody>
      </p:sp>
      <p:sp>
        <p:nvSpPr>
          <p:cNvPr id="4" name="Slide Number Placeholder 3">
            <a:extLst>
              <a:ext uri="{FF2B5EF4-FFF2-40B4-BE49-F238E27FC236}">
                <a16:creationId xmlns:a16="http://schemas.microsoft.com/office/drawing/2014/main" id="{95277A45-8990-8612-7F3B-39B7604DBD18}"/>
              </a:ext>
            </a:extLst>
          </p:cNvPr>
          <p:cNvSpPr>
            <a:spLocks noGrp="1"/>
          </p:cNvSpPr>
          <p:nvPr>
            <p:ph type="sldNum" sz="quarter" idx="5"/>
          </p:nvPr>
        </p:nvSpPr>
        <p:spPr/>
        <p:txBody>
          <a:bodyPr/>
          <a:lstStyle/>
          <a:p>
            <a:fld id="{1D969A0E-3899-435C-BEDD-AB395C5FA4DA}" type="slidenum">
              <a:rPr lang="en-US" smtClean="0"/>
              <a:t>11</a:t>
            </a:fld>
            <a:endParaRPr lang="en-US"/>
          </a:p>
        </p:txBody>
      </p:sp>
    </p:spTree>
    <p:extLst>
      <p:ext uri="{BB962C8B-B14F-4D97-AF65-F5344CB8AC3E}">
        <p14:creationId xmlns:p14="http://schemas.microsoft.com/office/powerpoint/2010/main" val="3139248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302685-8D6F-1D10-B9DC-A7CDF5C2A01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86A8F2-4DDA-ADC2-A821-852976ED637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46BE909-6082-0061-B2DD-798D59A5541E}"/>
              </a:ext>
            </a:extLst>
          </p:cNvPr>
          <p:cNvSpPr>
            <a:spLocks noGrp="1"/>
          </p:cNvSpPr>
          <p:nvPr>
            <p:ph type="body" idx="1"/>
          </p:nvPr>
        </p:nvSpPr>
        <p:spPr/>
        <p:txBody>
          <a:bodyPr/>
          <a:lstStyle/>
          <a:p>
            <a:pPr>
              <a:defRPr/>
            </a:pPr>
            <a:r>
              <a:rPr lang="en-US" dirty="0">
                <a:ea typeface="Calibri"/>
                <a:cs typeface="Calibri"/>
              </a:rPr>
              <a:t>Classroom extension – As needed, review neuron communication. Then using 3D Molecular Design’s Neuron Modeling Kit© ask your students to model ways to disrupt ACH from triggering an action.</a:t>
            </a:r>
            <a:endParaRPr lang="en-US" dirty="0"/>
          </a:p>
          <a:p>
            <a:endParaRPr lang="en-US" dirty="0">
              <a:cs typeface="Calibri"/>
            </a:endParaRPr>
          </a:p>
        </p:txBody>
      </p:sp>
      <p:sp>
        <p:nvSpPr>
          <p:cNvPr id="4" name="Slide Number Placeholder 3">
            <a:extLst>
              <a:ext uri="{FF2B5EF4-FFF2-40B4-BE49-F238E27FC236}">
                <a16:creationId xmlns:a16="http://schemas.microsoft.com/office/drawing/2014/main" id="{671AD4E7-66EC-C494-C308-F9A172A172B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969A0E-3899-435C-BEDD-AB395C5FA4D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139476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B440EC-5A46-D55E-E052-2072204695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27C84A-36CE-E5C9-104F-B606925A3BD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8314087-C957-9787-0AC9-927DD0CA44C7}"/>
              </a:ext>
            </a:extLst>
          </p:cNvPr>
          <p:cNvSpPr>
            <a:spLocks noGrp="1"/>
          </p:cNvSpPr>
          <p:nvPr>
            <p:ph type="body" idx="1"/>
          </p:nvPr>
        </p:nvSpPr>
        <p:spPr/>
        <p:txBody>
          <a:bodyPr/>
          <a:lstStyle/>
          <a:p>
            <a:r>
              <a:rPr lang="en-US"/>
              <a:t>Teacher: Give students </a:t>
            </a:r>
            <a:r>
              <a:rPr lang="en-US" dirty="0"/>
              <a:t>an </a:t>
            </a:r>
            <a:r>
              <a:rPr lang="en-US"/>
              <a:t>appropriate </a:t>
            </a:r>
            <a:r>
              <a:rPr lang="en-US" dirty="0"/>
              <a:t>amount of </a:t>
            </a:r>
            <a:r>
              <a:rPr lang="en-US"/>
              <a:t>time</a:t>
            </a:r>
            <a:r>
              <a:rPr lang="en-US" dirty="0"/>
              <a:t> to examine the models and write in their notebooks.</a:t>
            </a:r>
            <a:endParaRPr lang="en-US"/>
          </a:p>
          <a:p>
            <a:endParaRPr lang="en-US"/>
          </a:p>
          <a:p>
            <a:r>
              <a:rPr lang="en"/>
              <a:t>Student: </a:t>
            </a:r>
            <a:r>
              <a:rPr lang="en" dirty="0"/>
              <a:t>In your noterbook, respond </a:t>
            </a:r>
            <a:r>
              <a:rPr lang="en"/>
              <a:t>to the </a:t>
            </a:r>
            <a:r>
              <a:rPr lang="en" dirty="0"/>
              <a:t>questions </a:t>
            </a:r>
            <a:r>
              <a:rPr lang="en"/>
              <a:t>in </a:t>
            </a:r>
            <a:r>
              <a:rPr lang="en" dirty="0"/>
              <a:t>green.</a:t>
            </a:r>
            <a:endParaRPr lang="en-US"/>
          </a:p>
        </p:txBody>
      </p:sp>
      <p:sp>
        <p:nvSpPr>
          <p:cNvPr id="4" name="Slide Number Placeholder 3">
            <a:extLst>
              <a:ext uri="{FF2B5EF4-FFF2-40B4-BE49-F238E27FC236}">
                <a16:creationId xmlns:a16="http://schemas.microsoft.com/office/drawing/2014/main" id="{F5E39016-307A-82FE-3220-A9C147CC486C}"/>
              </a:ext>
            </a:extLst>
          </p:cNvPr>
          <p:cNvSpPr>
            <a:spLocks noGrp="1"/>
          </p:cNvSpPr>
          <p:nvPr>
            <p:ph type="sldNum" sz="quarter" idx="5"/>
          </p:nvPr>
        </p:nvSpPr>
        <p:spPr/>
        <p:txBody>
          <a:bodyPr/>
          <a:lstStyle/>
          <a:p>
            <a:fld id="{1D969A0E-3899-435C-BEDD-AB395C5FA4DA}" type="slidenum">
              <a:rPr lang="en-US" smtClean="0"/>
              <a:t>13</a:t>
            </a:fld>
            <a:endParaRPr lang="en-US"/>
          </a:p>
        </p:txBody>
      </p:sp>
    </p:spTree>
    <p:extLst>
      <p:ext uri="{BB962C8B-B14F-4D97-AF65-F5344CB8AC3E}">
        <p14:creationId xmlns:p14="http://schemas.microsoft.com/office/powerpoint/2010/main" val="19781291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86E726-6CAD-C84C-A2AF-53BA4AA8DC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3AE88C-99CD-3379-A70A-E64BA20D3F8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4DC9DA0-52D1-494B-E03C-B07629890091}"/>
              </a:ext>
            </a:extLst>
          </p:cNvPr>
          <p:cNvSpPr>
            <a:spLocks noGrp="1"/>
          </p:cNvSpPr>
          <p:nvPr>
            <p:ph type="body" idx="1"/>
          </p:nvPr>
        </p:nvSpPr>
        <p:spPr/>
        <p:txBody>
          <a:bodyPr/>
          <a:lstStyle/>
          <a:p>
            <a:r>
              <a:rPr lang="en-US" dirty="0"/>
              <a:t>Teacher: Review with your students what they learned when modeling enzyme and substrate interactions with 3DMD’s Enzyme in Action Kit©, or have your students model with the kit now to explore concepts. Be sure students understand the basics of competitive inhibition before continuing.</a:t>
            </a:r>
          </a:p>
          <a:p>
            <a:endParaRPr lang="en-US" dirty="0"/>
          </a:p>
          <a:p>
            <a:r>
              <a:rPr lang="en" dirty="0"/>
              <a:t>Student: Using your prior experiences and knowledge, contribute to classroom discussion and respond to the questions in green in your notebook.</a:t>
            </a:r>
            <a:endParaRPr lang="en-US" dirty="0"/>
          </a:p>
        </p:txBody>
      </p:sp>
      <p:sp>
        <p:nvSpPr>
          <p:cNvPr id="4" name="Slide Number Placeholder 3">
            <a:extLst>
              <a:ext uri="{FF2B5EF4-FFF2-40B4-BE49-F238E27FC236}">
                <a16:creationId xmlns:a16="http://schemas.microsoft.com/office/drawing/2014/main" id="{94E664D7-CF45-1063-CFE0-E0BFA98F4112}"/>
              </a:ext>
            </a:extLst>
          </p:cNvPr>
          <p:cNvSpPr>
            <a:spLocks noGrp="1"/>
          </p:cNvSpPr>
          <p:nvPr>
            <p:ph type="sldNum" sz="quarter" idx="5"/>
          </p:nvPr>
        </p:nvSpPr>
        <p:spPr/>
        <p:txBody>
          <a:bodyPr/>
          <a:lstStyle/>
          <a:p>
            <a:fld id="{1D969A0E-3899-435C-BEDD-AB395C5FA4DA}" type="slidenum">
              <a:rPr lang="en-US" smtClean="0"/>
              <a:t>14</a:t>
            </a:fld>
            <a:endParaRPr lang="en-US"/>
          </a:p>
        </p:txBody>
      </p:sp>
    </p:spTree>
    <p:extLst>
      <p:ext uri="{BB962C8B-B14F-4D97-AF65-F5344CB8AC3E}">
        <p14:creationId xmlns:p14="http://schemas.microsoft.com/office/powerpoint/2010/main" val="36373184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8F80D2-822F-3F3D-C2F6-5D2EAE20FE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7C9978-234B-CE45-9C2F-616A9434E1C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A6B9C32-52D4-6023-F310-B323FE21CFD2}"/>
              </a:ext>
            </a:extLst>
          </p:cNvPr>
          <p:cNvSpPr>
            <a:spLocks noGrp="1"/>
          </p:cNvSpPr>
          <p:nvPr>
            <p:ph type="body" idx="1"/>
          </p:nvPr>
        </p:nvSpPr>
        <p:spPr/>
        <p:txBody>
          <a:bodyPr/>
          <a:lstStyle/>
          <a:p>
            <a:endParaRPr lang="en-US" dirty="0">
              <a:cs typeface="Calibri"/>
            </a:endParaRPr>
          </a:p>
        </p:txBody>
      </p:sp>
      <p:sp>
        <p:nvSpPr>
          <p:cNvPr id="4" name="Slide Number Placeholder 3">
            <a:extLst>
              <a:ext uri="{FF2B5EF4-FFF2-40B4-BE49-F238E27FC236}">
                <a16:creationId xmlns:a16="http://schemas.microsoft.com/office/drawing/2014/main" id="{2C1566F4-F943-EB89-5CF4-3041D3F857B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969A0E-3899-435C-BEDD-AB395C5FA4D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082433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5A90EB-E573-B021-5B6B-3EA8ABA55C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B1CEA3-B429-4B2B-BD6F-03648C6250D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3B04C0F-C9A0-48B8-5D88-847226A4FDE3}"/>
              </a:ext>
            </a:extLst>
          </p:cNvPr>
          <p:cNvSpPr>
            <a:spLocks noGrp="1"/>
          </p:cNvSpPr>
          <p:nvPr>
            <p:ph type="body" idx="1"/>
          </p:nvPr>
        </p:nvSpPr>
        <p:spPr/>
        <p:txBody>
          <a:bodyPr/>
          <a:lstStyle/>
          <a:p>
            <a:r>
              <a:rPr lang="en-US" dirty="0"/>
              <a:t>Teacher: Give students an appropriate amount of time to think, sketch, and make a prediction.</a:t>
            </a:r>
          </a:p>
          <a:p>
            <a:endParaRPr lang="en-US" dirty="0"/>
          </a:p>
          <a:p>
            <a:r>
              <a:rPr lang="en" dirty="0"/>
              <a:t>Student: Sketch or write your prediction in your notebook.</a:t>
            </a:r>
            <a:endParaRPr lang="en-US" dirty="0"/>
          </a:p>
        </p:txBody>
      </p:sp>
      <p:sp>
        <p:nvSpPr>
          <p:cNvPr id="4" name="Slide Number Placeholder 3">
            <a:extLst>
              <a:ext uri="{FF2B5EF4-FFF2-40B4-BE49-F238E27FC236}">
                <a16:creationId xmlns:a16="http://schemas.microsoft.com/office/drawing/2014/main" id="{D3A1D8D1-34DF-DFB6-549B-D5A1A096BDB4}"/>
              </a:ext>
            </a:extLst>
          </p:cNvPr>
          <p:cNvSpPr>
            <a:spLocks noGrp="1"/>
          </p:cNvSpPr>
          <p:nvPr>
            <p:ph type="sldNum" sz="quarter" idx="5"/>
          </p:nvPr>
        </p:nvSpPr>
        <p:spPr/>
        <p:txBody>
          <a:bodyPr/>
          <a:lstStyle/>
          <a:p>
            <a:fld id="{1D969A0E-3899-435C-BEDD-AB395C5FA4DA}" type="slidenum">
              <a:rPr lang="en-US" smtClean="0"/>
              <a:t>16</a:t>
            </a:fld>
            <a:endParaRPr lang="en-US"/>
          </a:p>
        </p:txBody>
      </p:sp>
    </p:spTree>
    <p:extLst>
      <p:ext uri="{BB962C8B-B14F-4D97-AF65-F5344CB8AC3E}">
        <p14:creationId xmlns:p14="http://schemas.microsoft.com/office/powerpoint/2010/main" val="12920503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572A90-C28F-1696-54CD-753E4C78F2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764C9C-8F77-D32F-C0CF-3AA2E2C2636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2ED92DB-1185-40AE-F765-371688371258}"/>
              </a:ext>
            </a:extLst>
          </p:cNvPr>
          <p:cNvSpPr>
            <a:spLocks noGrp="1"/>
          </p:cNvSpPr>
          <p:nvPr>
            <p:ph type="body" idx="1"/>
          </p:nvPr>
        </p:nvSpPr>
        <p:spPr/>
        <p:txBody>
          <a:bodyPr/>
          <a:lstStyle/>
          <a:p>
            <a:r>
              <a:rPr lang="en-US" dirty="0"/>
              <a:t>Teacher: Give students time to play and explore the model pieces to discover how the insecticide acts as a competitive inhibitor. Support students as necessary.</a:t>
            </a:r>
          </a:p>
          <a:p>
            <a:endParaRPr lang="en-US" dirty="0"/>
          </a:p>
          <a:p>
            <a:r>
              <a:rPr lang="en" dirty="0"/>
              <a:t>Student: PLAY! Try to discover how the insecticide inhibits ACHE.</a:t>
            </a:r>
            <a:endParaRPr lang="en-US" dirty="0"/>
          </a:p>
        </p:txBody>
      </p:sp>
      <p:sp>
        <p:nvSpPr>
          <p:cNvPr id="4" name="Slide Number Placeholder 3">
            <a:extLst>
              <a:ext uri="{FF2B5EF4-FFF2-40B4-BE49-F238E27FC236}">
                <a16:creationId xmlns:a16="http://schemas.microsoft.com/office/drawing/2014/main" id="{B8908D80-FB53-F96B-F6D2-758DB7D7F0AE}"/>
              </a:ext>
            </a:extLst>
          </p:cNvPr>
          <p:cNvSpPr>
            <a:spLocks noGrp="1"/>
          </p:cNvSpPr>
          <p:nvPr>
            <p:ph type="sldNum" sz="quarter" idx="5"/>
          </p:nvPr>
        </p:nvSpPr>
        <p:spPr/>
        <p:txBody>
          <a:bodyPr/>
          <a:lstStyle/>
          <a:p>
            <a:fld id="{1D969A0E-3899-435C-BEDD-AB395C5FA4DA}" type="slidenum">
              <a:rPr lang="en-US" smtClean="0"/>
              <a:t>17</a:t>
            </a:fld>
            <a:endParaRPr lang="en-US"/>
          </a:p>
        </p:txBody>
      </p:sp>
    </p:spTree>
    <p:extLst>
      <p:ext uri="{BB962C8B-B14F-4D97-AF65-F5344CB8AC3E}">
        <p14:creationId xmlns:p14="http://schemas.microsoft.com/office/powerpoint/2010/main" val="5059035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904D83-ED98-EA23-E9EE-DF9137CAD7D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A194BD-0C0C-9223-D933-6307F70294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15743F2-382C-6C7F-3DA1-2FF9F9329D00}"/>
              </a:ext>
            </a:extLst>
          </p:cNvPr>
          <p:cNvSpPr>
            <a:spLocks noGrp="1"/>
          </p:cNvSpPr>
          <p:nvPr>
            <p:ph type="body" idx="1"/>
          </p:nvPr>
        </p:nvSpPr>
        <p:spPr/>
        <p:txBody>
          <a:bodyPr/>
          <a:lstStyle/>
          <a:p>
            <a:r>
              <a:rPr lang="en-US" dirty="0"/>
              <a:t>Teacher: Assist students with modeling as needed.</a:t>
            </a:r>
          </a:p>
          <a:p>
            <a:endParaRPr lang="en-US" dirty="0"/>
          </a:p>
          <a:p>
            <a:r>
              <a:rPr lang="en" dirty="0"/>
              <a:t>Student: Revise your prediction in your notebook.</a:t>
            </a:r>
            <a:endParaRPr lang="en-US" dirty="0"/>
          </a:p>
        </p:txBody>
      </p:sp>
      <p:sp>
        <p:nvSpPr>
          <p:cNvPr id="4" name="Slide Number Placeholder 3">
            <a:extLst>
              <a:ext uri="{FF2B5EF4-FFF2-40B4-BE49-F238E27FC236}">
                <a16:creationId xmlns:a16="http://schemas.microsoft.com/office/drawing/2014/main" id="{6C50280D-99A6-EB79-4AE4-7D8B118ECFA3}"/>
              </a:ext>
            </a:extLst>
          </p:cNvPr>
          <p:cNvSpPr>
            <a:spLocks noGrp="1"/>
          </p:cNvSpPr>
          <p:nvPr>
            <p:ph type="sldNum" sz="quarter" idx="5"/>
          </p:nvPr>
        </p:nvSpPr>
        <p:spPr/>
        <p:txBody>
          <a:bodyPr/>
          <a:lstStyle/>
          <a:p>
            <a:fld id="{1D969A0E-3899-435C-BEDD-AB395C5FA4DA}" type="slidenum">
              <a:rPr lang="en-US" smtClean="0"/>
              <a:t>18</a:t>
            </a:fld>
            <a:endParaRPr lang="en-US"/>
          </a:p>
        </p:txBody>
      </p:sp>
    </p:spTree>
    <p:extLst>
      <p:ext uri="{BB962C8B-B14F-4D97-AF65-F5344CB8AC3E}">
        <p14:creationId xmlns:p14="http://schemas.microsoft.com/office/powerpoint/2010/main" val="41593898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D4C077-3688-8EF5-9782-BE596E01F6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A893B3-971E-D5B7-FC28-3E42194C5F1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B330EAD-ADB9-8323-26DE-776378BB3DDB}"/>
              </a:ext>
            </a:extLst>
          </p:cNvPr>
          <p:cNvSpPr>
            <a:spLocks noGrp="1"/>
          </p:cNvSpPr>
          <p:nvPr>
            <p:ph type="body" idx="1"/>
          </p:nvPr>
        </p:nvSpPr>
        <p:spPr/>
        <p:txBody>
          <a:bodyPr/>
          <a:lstStyle/>
          <a:p>
            <a:pPr>
              <a:lnSpc>
                <a:spcPct val="107000"/>
              </a:lnSpc>
            </a:pPr>
            <a:r>
              <a:rPr lang="en-US"/>
              <a:t>Teacher: Give your students time to play with the model. Prompts if needed: </a:t>
            </a:r>
            <a:r>
              <a:rPr lang="en-US" b="1"/>
              <a:t>Can you close the active site box model with both molecules present? Why or why not? </a:t>
            </a:r>
            <a:endParaRPr lang="en-US">
              <a:ea typeface="Calibri" panose="020F0502020204030204"/>
              <a:cs typeface="Calibri" panose="020F0502020204030204"/>
            </a:endParaRPr>
          </a:p>
          <a:p>
            <a:endParaRPr lang="en-US"/>
          </a:p>
          <a:p>
            <a:r>
              <a:rPr lang="en"/>
              <a:t>Student: Write to the prompt in your notebook.</a:t>
            </a:r>
            <a:endParaRPr lang="en-US"/>
          </a:p>
        </p:txBody>
      </p:sp>
      <p:sp>
        <p:nvSpPr>
          <p:cNvPr id="4" name="Slide Number Placeholder 3">
            <a:extLst>
              <a:ext uri="{FF2B5EF4-FFF2-40B4-BE49-F238E27FC236}">
                <a16:creationId xmlns:a16="http://schemas.microsoft.com/office/drawing/2014/main" id="{4BFE220C-1F8F-C8F3-EAEA-EB36178687DA}"/>
              </a:ext>
            </a:extLst>
          </p:cNvPr>
          <p:cNvSpPr>
            <a:spLocks noGrp="1"/>
          </p:cNvSpPr>
          <p:nvPr>
            <p:ph type="sldNum" sz="quarter" idx="5"/>
          </p:nvPr>
        </p:nvSpPr>
        <p:spPr/>
        <p:txBody>
          <a:bodyPr/>
          <a:lstStyle/>
          <a:p>
            <a:fld id="{1D969A0E-3899-435C-BEDD-AB395C5FA4DA}" type="slidenum">
              <a:rPr lang="en-US" smtClean="0"/>
              <a:t>19</a:t>
            </a:fld>
            <a:endParaRPr lang="en-US"/>
          </a:p>
        </p:txBody>
      </p:sp>
    </p:spTree>
    <p:extLst>
      <p:ext uri="{BB962C8B-B14F-4D97-AF65-F5344CB8AC3E}">
        <p14:creationId xmlns:p14="http://schemas.microsoft.com/office/powerpoint/2010/main" val="339059934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97CE98-AF3A-D554-8C7E-C34E4900D0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4853AD-BF93-45B8-46CF-CFC70C0CA5B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7E0652F-92E3-9691-7899-BF7A10354EEE}"/>
              </a:ext>
            </a:extLst>
          </p:cNvPr>
          <p:cNvSpPr>
            <a:spLocks noGrp="1"/>
          </p:cNvSpPr>
          <p:nvPr>
            <p:ph type="body" idx="1"/>
          </p:nvPr>
        </p:nvSpPr>
        <p:spPr/>
        <p:txBody>
          <a:bodyPr/>
          <a:lstStyle/>
          <a:p>
            <a:pPr>
              <a:lnSpc>
                <a:spcPct val="107000"/>
              </a:lnSpc>
            </a:pPr>
            <a:r>
              <a:rPr lang="en-US"/>
              <a:t>Teacher: Give your students time to play with the model. </a:t>
            </a:r>
            <a:r>
              <a:rPr lang="en-US" dirty="0"/>
              <a:t>Prompt, </a:t>
            </a:r>
            <a:r>
              <a:rPr lang="en-US"/>
              <a:t>if needed: </a:t>
            </a:r>
            <a:r>
              <a:rPr lang="en-US" b="0" dirty="0"/>
              <a:t>Can you close the active site box model with both molecules present? Why or why not? </a:t>
            </a:r>
            <a:endParaRPr lang="en-US" b="0" dirty="0">
              <a:ea typeface="Calibri" panose="020F0502020204030204"/>
              <a:cs typeface="Calibri" panose="020F0502020204030204"/>
            </a:endParaRPr>
          </a:p>
          <a:p>
            <a:endParaRPr lang="en-US"/>
          </a:p>
          <a:p>
            <a:r>
              <a:rPr lang="en"/>
              <a:t>Student:</a:t>
            </a:r>
            <a:r>
              <a:rPr lang="en" dirty="0"/>
              <a:t> PLAY! </a:t>
            </a:r>
            <a:endParaRPr lang="en-US"/>
          </a:p>
        </p:txBody>
      </p:sp>
      <p:sp>
        <p:nvSpPr>
          <p:cNvPr id="4" name="Slide Number Placeholder 3">
            <a:extLst>
              <a:ext uri="{FF2B5EF4-FFF2-40B4-BE49-F238E27FC236}">
                <a16:creationId xmlns:a16="http://schemas.microsoft.com/office/drawing/2014/main" id="{6DE736B2-3180-18EC-3A9F-FE41BBB4BAC2}"/>
              </a:ext>
            </a:extLst>
          </p:cNvPr>
          <p:cNvSpPr>
            <a:spLocks noGrp="1"/>
          </p:cNvSpPr>
          <p:nvPr>
            <p:ph type="sldNum" sz="quarter" idx="5"/>
          </p:nvPr>
        </p:nvSpPr>
        <p:spPr/>
        <p:txBody>
          <a:bodyPr/>
          <a:lstStyle/>
          <a:p>
            <a:fld id="{1D969A0E-3899-435C-BEDD-AB395C5FA4DA}" type="slidenum">
              <a:rPr lang="en-US" smtClean="0"/>
              <a:t>20</a:t>
            </a:fld>
            <a:endParaRPr lang="en-US"/>
          </a:p>
        </p:txBody>
      </p:sp>
    </p:spTree>
    <p:extLst>
      <p:ext uri="{BB962C8B-B14F-4D97-AF65-F5344CB8AC3E}">
        <p14:creationId xmlns:p14="http://schemas.microsoft.com/office/powerpoint/2010/main" val="13843393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2</a:t>
            </a:fld>
            <a:endParaRPr lang="en-US"/>
          </a:p>
        </p:txBody>
      </p:sp>
    </p:spTree>
    <p:extLst>
      <p:ext uri="{BB962C8B-B14F-4D97-AF65-F5344CB8AC3E}">
        <p14:creationId xmlns:p14="http://schemas.microsoft.com/office/powerpoint/2010/main" val="389152476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7CC6F0-BD2B-B51C-4598-F5430A73B1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E5FE35-6803-58C3-B087-1AC8CBD837B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E738304-B8B7-C92C-E6E7-03348F23C7EF}"/>
              </a:ext>
            </a:extLst>
          </p:cNvPr>
          <p:cNvSpPr>
            <a:spLocks noGrp="1"/>
          </p:cNvSpPr>
          <p:nvPr>
            <p:ph type="body" idx="1"/>
          </p:nvPr>
        </p:nvSpPr>
        <p:spPr/>
        <p:txBody>
          <a:bodyPr/>
          <a:lstStyle/>
          <a:p>
            <a:r>
              <a:rPr lang="en-US"/>
              <a:t>Teacher: </a:t>
            </a:r>
            <a:r>
              <a:rPr lang="en-US" dirty="0"/>
              <a:t>Facilitate discussion.</a:t>
            </a:r>
            <a:endParaRPr lang="en-US"/>
          </a:p>
          <a:p>
            <a:endParaRPr lang="en-US"/>
          </a:p>
          <a:p>
            <a:r>
              <a:rPr lang="en"/>
              <a:t>Student:</a:t>
            </a:r>
            <a:r>
              <a:rPr lang="en" dirty="0"/>
              <a:t> Think of potential outcomes and contribute to discussion.</a:t>
            </a:r>
            <a:endParaRPr lang="en-US"/>
          </a:p>
        </p:txBody>
      </p:sp>
      <p:sp>
        <p:nvSpPr>
          <p:cNvPr id="4" name="Slide Number Placeholder 3">
            <a:extLst>
              <a:ext uri="{FF2B5EF4-FFF2-40B4-BE49-F238E27FC236}">
                <a16:creationId xmlns:a16="http://schemas.microsoft.com/office/drawing/2014/main" id="{CB521B35-672F-C989-C2A8-0A4393CD9E40}"/>
              </a:ext>
            </a:extLst>
          </p:cNvPr>
          <p:cNvSpPr>
            <a:spLocks noGrp="1"/>
          </p:cNvSpPr>
          <p:nvPr>
            <p:ph type="sldNum" sz="quarter" idx="5"/>
          </p:nvPr>
        </p:nvSpPr>
        <p:spPr/>
        <p:txBody>
          <a:bodyPr/>
          <a:lstStyle/>
          <a:p>
            <a:fld id="{1D969A0E-3899-435C-BEDD-AB395C5FA4DA}" type="slidenum">
              <a:rPr lang="en-US" smtClean="0"/>
              <a:t>21</a:t>
            </a:fld>
            <a:endParaRPr lang="en-US"/>
          </a:p>
        </p:txBody>
      </p:sp>
    </p:spTree>
    <p:extLst>
      <p:ext uri="{BB962C8B-B14F-4D97-AF65-F5344CB8AC3E}">
        <p14:creationId xmlns:p14="http://schemas.microsoft.com/office/powerpoint/2010/main" val="198009811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CC83E1-A96E-5091-A083-34E96BFEC9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820899-FB46-F21B-14EA-6F898DF587C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F2276C4-5066-2487-9D88-99DA10A2F1EA}"/>
              </a:ext>
            </a:extLst>
          </p:cNvPr>
          <p:cNvSpPr>
            <a:spLocks noGrp="1"/>
          </p:cNvSpPr>
          <p:nvPr>
            <p:ph type="body" idx="1"/>
          </p:nvPr>
        </p:nvSpPr>
        <p:spPr/>
        <p:txBody>
          <a:bodyPr/>
          <a:lstStyle/>
          <a:p>
            <a:r>
              <a:rPr lang="en-US"/>
              <a:t>Teacher: </a:t>
            </a:r>
            <a:r>
              <a:rPr lang="en-US" dirty="0"/>
              <a:t>Give students time to interpret the data in the graph. Use think-pair-share or alternative strategies to encourage discussion.</a:t>
            </a:r>
            <a:endParaRPr lang="en-US"/>
          </a:p>
          <a:p>
            <a:endParaRPr lang="en-US"/>
          </a:p>
          <a:p>
            <a:r>
              <a:rPr lang="en"/>
              <a:t>Student:</a:t>
            </a:r>
            <a:r>
              <a:rPr lang="en" dirty="0"/>
              <a:t> Analyze the data and write to the prompts in your notebook. </a:t>
            </a:r>
            <a:endParaRPr lang="en-US"/>
          </a:p>
        </p:txBody>
      </p:sp>
      <p:sp>
        <p:nvSpPr>
          <p:cNvPr id="4" name="Slide Number Placeholder 3">
            <a:extLst>
              <a:ext uri="{FF2B5EF4-FFF2-40B4-BE49-F238E27FC236}">
                <a16:creationId xmlns:a16="http://schemas.microsoft.com/office/drawing/2014/main" id="{490B4AA5-9F0A-D739-57F8-C53CB09EDC85}"/>
              </a:ext>
            </a:extLst>
          </p:cNvPr>
          <p:cNvSpPr>
            <a:spLocks noGrp="1"/>
          </p:cNvSpPr>
          <p:nvPr>
            <p:ph type="sldNum" sz="quarter" idx="5"/>
          </p:nvPr>
        </p:nvSpPr>
        <p:spPr/>
        <p:txBody>
          <a:bodyPr/>
          <a:lstStyle/>
          <a:p>
            <a:fld id="{1D969A0E-3899-435C-BEDD-AB395C5FA4DA}" type="slidenum">
              <a:rPr lang="en-US" smtClean="0"/>
              <a:t>22</a:t>
            </a:fld>
            <a:endParaRPr lang="en-US"/>
          </a:p>
        </p:txBody>
      </p:sp>
    </p:spTree>
    <p:extLst>
      <p:ext uri="{BB962C8B-B14F-4D97-AF65-F5344CB8AC3E}">
        <p14:creationId xmlns:p14="http://schemas.microsoft.com/office/powerpoint/2010/main" val="294054705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FA7AAC-C022-A54F-F2A9-C5A46CAE13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608214-E192-0F9C-1900-1244EDCB851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5AAC3EF-EFBF-0D87-042F-9AE1A04E2D8C}"/>
              </a:ext>
            </a:extLst>
          </p:cNvPr>
          <p:cNvSpPr>
            <a:spLocks noGrp="1"/>
          </p:cNvSpPr>
          <p:nvPr>
            <p:ph type="body" idx="1"/>
          </p:nvPr>
        </p:nvSpPr>
        <p:spPr/>
        <p:txBody>
          <a:bodyPr/>
          <a:lstStyle/>
          <a:p>
            <a:r>
              <a:rPr lang="en-US"/>
              <a:t>Teacher: </a:t>
            </a:r>
            <a:r>
              <a:rPr lang="en-US" dirty="0"/>
              <a:t>Give students time to revise their mental and notebook models.</a:t>
            </a:r>
            <a:endParaRPr lang="en-US"/>
          </a:p>
          <a:p>
            <a:endParaRPr lang="en-US"/>
          </a:p>
          <a:p>
            <a:r>
              <a:rPr lang="en"/>
              <a:t>Student:</a:t>
            </a:r>
            <a:r>
              <a:rPr lang="en" dirty="0"/>
              <a:t> Revise your model / sketches / notes as necessary in your notebook.</a:t>
            </a:r>
            <a:endParaRPr lang="en-US"/>
          </a:p>
        </p:txBody>
      </p:sp>
      <p:sp>
        <p:nvSpPr>
          <p:cNvPr id="4" name="Slide Number Placeholder 3">
            <a:extLst>
              <a:ext uri="{FF2B5EF4-FFF2-40B4-BE49-F238E27FC236}">
                <a16:creationId xmlns:a16="http://schemas.microsoft.com/office/drawing/2014/main" id="{6C17BCE8-DFE3-E5C5-C0EE-9C36E68F2D5B}"/>
              </a:ext>
            </a:extLst>
          </p:cNvPr>
          <p:cNvSpPr>
            <a:spLocks noGrp="1"/>
          </p:cNvSpPr>
          <p:nvPr>
            <p:ph type="sldNum" sz="quarter" idx="5"/>
          </p:nvPr>
        </p:nvSpPr>
        <p:spPr/>
        <p:txBody>
          <a:bodyPr/>
          <a:lstStyle/>
          <a:p>
            <a:fld id="{1D969A0E-3899-435C-BEDD-AB395C5FA4DA}" type="slidenum">
              <a:rPr lang="en-US" smtClean="0"/>
              <a:t>23</a:t>
            </a:fld>
            <a:endParaRPr lang="en-US"/>
          </a:p>
        </p:txBody>
      </p:sp>
    </p:spTree>
    <p:extLst>
      <p:ext uri="{BB962C8B-B14F-4D97-AF65-F5344CB8AC3E}">
        <p14:creationId xmlns:p14="http://schemas.microsoft.com/office/powerpoint/2010/main" val="208468265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BE6D54-F4E3-6CD9-13DD-135C16D6CF4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08B41A-4046-35B5-69D0-003A549F608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83E2E64-9C33-9625-8BDD-39DE99C33204}"/>
              </a:ext>
            </a:extLst>
          </p:cNvPr>
          <p:cNvSpPr>
            <a:spLocks noGrp="1"/>
          </p:cNvSpPr>
          <p:nvPr>
            <p:ph type="body" idx="1"/>
          </p:nvPr>
        </p:nvSpPr>
        <p:spPr/>
        <p:txBody>
          <a:bodyPr/>
          <a:lstStyle/>
          <a:p>
            <a:r>
              <a:rPr lang="en-US"/>
              <a:t>Teacher: </a:t>
            </a:r>
            <a:r>
              <a:rPr lang="en-US" dirty="0"/>
              <a:t>Content slide -</a:t>
            </a:r>
            <a:endParaRPr lang="en-US"/>
          </a:p>
          <a:p>
            <a:endParaRPr lang="en-US"/>
          </a:p>
          <a:p>
            <a:r>
              <a:rPr lang="en"/>
              <a:t>Student: Add to your thoughts in your journal</a:t>
            </a:r>
            <a:endParaRPr lang="en-US"/>
          </a:p>
        </p:txBody>
      </p:sp>
      <p:sp>
        <p:nvSpPr>
          <p:cNvPr id="4" name="Slide Number Placeholder 3">
            <a:extLst>
              <a:ext uri="{FF2B5EF4-FFF2-40B4-BE49-F238E27FC236}">
                <a16:creationId xmlns:a16="http://schemas.microsoft.com/office/drawing/2014/main" id="{425E8545-20EF-CAFD-1766-EE0F5A7F5943}"/>
              </a:ext>
            </a:extLst>
          </p:cNvPr>
          <p:cNvSpPr>
            <a:spLocks noGrp="1"/>
          </p:cNvSpPr>
          <p:nvPr>
            <p:ph type="sldNum" sz="quarter" idx="5"/>
          </p:nvPr>
        </p:nvSpPr>
        <p:spPr/>
        <p:txBody>
          <a:bodyPr/>
          <a:lstStyle/>
          <a:p>
            <a:fld id="{1D969A0E-3899-435C-BEDD-AB395C5FA4DA}" type="slidenum">
              <a:rPr lang="en-US" smtClean="0"/>
              <a:t>24</a:t>
            </a:fld>
            <a:endParaRPr lang="en-US"/>
          </a:p>
        </p:txBody>
      </p:sp>
    </p:spTree>
    <p:extLst>
      <p:ext uri="{BB962C8B-B14F-4D97-AF65-F5344CB8AC3E}">
        <p14:creationId xmlns:p14="http://schemas.microsoft.com/office/powerpoint/2010/main" val="145171303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Teacher: </a:t>
            </a:r>
            <a:r>
              <a:rPr lang="en-US" dirty="0"/>
              <a:t>Facilitate summary discussion, then show slide.</a:t>
            </a:r>
            <a:endParaRPr lang="en-US"/>
          </a:p>
          <a:p>
            <a:r>
              <a:rPr lang="en-US" dirty="0"/>
              <a:t> </a:t>
            </a:r>
            <a:endParaRPr lang="en-US"/>
          </a:p>
          <a:p>
            <a:r>
              <a:rPr lang="en"/>
              <a:t>Student:</a:t>
            </a:r>
            <a:r>
              <a:rPr lang="en" dirty="0"/>
              <a:t> First in class discussion, then in your notebook, summarize the key points of this modeling activity. Review the summary slide and revise your notebook summary as needed.</a:t>
            </a:r>
            <a:endParaRPr lang="en" dirty="0">
              <a:ea typeface="Calibri"/>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25</a:t>
            </a:fld>
            <a:endParaRPr lang="en-US"/>
          </a:p>
        </p:txBody>
      </p:sp>
    </p:spTree>
    <p:extLst>
      <p:ext uri="{BB962C8B-B14F-4D97-AF65-F5344CB8AC3E}">
        <p14:creationId xmlns:p14="http://schemas.microsoft.com/office/powerpoint/2010/main" val="32885261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3</a:t>
            </a:fld>
            <a:endParaRPr lang="en-US"/>
          </a:p>
        </p:txBody>
      </p:sp>
    </p:spTree>
    <p:extLst>
      <p:ext uri="{BB962C8B-B14F-4D97-AF65-F5344CB8AC3E}">
        <p14:creationId xmlns:p14="http://schemas.microsoft.com/office/powerpoint/2010/main" val="39520050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969A0E-3899-435C-BEDD-AB395C5FA4D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169983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A9432C-C4B2-89E3-3863-8028A9D3AF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BB20BC-446F-0B8B-3B7F-7416B9B56F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AE2A954-97C6-CEB6-A28B-967BDE8A5B99}"/>
              </a:ext>
            </a:extLst>
          </p:cNvPr>
          <p:cNvSpPr>
            <a:spLocks noGrp="1"/>
          </p:cNvSpPr>
          <p:nvPr>
            <p:ph type="body" idx="1"/>
          </p:nvPr>
        </p:nvSpPr>
        <p:spPr/>
        <p:txBody>
          <a:bodyPr/>
          <a:lstStyle/>
          <a:p>
            <a:r>
              <a:rPr lang="en-US"/>
              <a:t>Teacher: Facilitate discussion. </a:t>
            </a:r>
          </a:p>
          <a:p>
            <a:r>
              <a:rPr lang="en-US"/>
              <a:t>Alternatively, assign student groups to research animal related deaths and share in a classroom discussion</a:t>
            </a:r>
            <a:r>
              <a:rPr lang="en-US" dirty="0"/>
              <a:t>.</a:t>
            </a:r>
            <a:endParaRPr lang="en-US" dirty="0">
              <a:ea typeface="Calibri"/>
              <a:cs typeface="Calibri"/>
            </a:endParaRPr>
          </a:p>
          <a:p>
            <a:endParaRPr lang="en-US" dirty="0"/>
          </a:p>
          <a:p>
            <a:r>
              <a:rPr lang="en"/>
              <a:t>Student: Contribute to </a:t>
            </a:r>
            <a:r>
              <a:rPr lang="en" dirty="0"/>
              <a:t>group or </a:t>
            </a:r>
            <a:r>
              <a:rPr lang="en"/>
              <a:t>classroom discussion</a:t>
            </a:r>
            <a:r>
              <a:rPr lang="en" dirty="0"/>
              <a:t>.</a:t>
            </a:r>
            <a:endParaRPr lang="en-US"/>
          </a:p>
        </p:txBody>
      </p:sp>
      <p:sp>
        <p:nvSpPr>
          <p:cNvPr id="4" name="Slide Number Placeholder 3">
            <a:extLst>
              <a:ext uri="{FF2B5EF4-FFF2-40B4-BE49-F238E27FC236}">
                <a16:creationId xmlns:a16="http://schemas.microsoft.com/office/drawing/2014/main" id="{7620F7E0-5A1A-9A2D-A65F-446532620DF4}"/>
              </a:ext>
            </a:extLst>
          </p:cNvPr>
          <p:cNvSpPr>
            <a:spLocks noGrp="1"/>
          </p:cNvSpPr>
          <p:nvPr>
            <p:ph type="sldNum" sz="quarter" idx="5"/>
          </p:nvPr>
        </p:nvSpPr>
        <p:spPr/>
        <p:txBody>
          <a:bodyPr/>
          <a:lstStyle/>
          <a:p>
            <a:fld id="{1D969A0E-3899-435C-BEDD-AB395C5FA4DA}" type="slidenum">
              <a:rPr lang="en-US" smtClean="0"/>
              <a:t>6</a:t>
            </a:fld>
            <a:endParaRPr lang="en-US"/>
          </a:p>
        </p:txBody>
      </p:sp>
    </p:spTree>
    <p:extLst>
      <p:ext uri="{BB962C8B-B14F-4D97-AF65-F5344CB8AC3E}">
        <p14:creationId xmlns:p14="http://schemas.microsoft.com/office/powerpoint/2010/main" val="12013038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Teacher: Give students an appropriate amount of time to examine the data and write responses to the prompts.</a:t>
            </a:r>
          </a:p>
          <a:p>
            <a:endParaRPr lang="en-US" dirty="0"/>
          </a:p>
          <a:p>
            <a:r>
              <a:rPr lang="en" dirty="0"/>
              <a:t>Student: Using your Notice / Wonder Chaart in your notebook, write responses to the two prompts.</a:t>
            </a:r>
            <a:endParaRPr lang="en-US" dirty="0"/>
          </a:p>
        </p:txBody>
      </p:sp>
      <p:sp>
        <p:nvSpPr>
          <p:cNvPr id="4" name="Slide Number Placeholder 3"/>
          <p:cNvSpPr>
            <a:spLocks noGrp="1"/>
          </p:cNvSpPr>
          <p:nvPr>
            <p:ph type="sldNum" sz="quarter" idx="5"/>
          </p:nvPr>
        </p:nvSpPr>
        <p:spPr/>
        <p:txBody>
          <a:bodyPr/>
          <a:lstStyle/>
          <a:p>
            <a:fld id="{1D969A0E-3899-435C-BEDD-AB395C5FA4DA}" type="slidenum">
              <a:rPr lang="en-US" smtClean="0"/>
              <a:t>7</a:t>
            </a:fld>
            <a:endParaRPr lang="en-US"/>
          </a:p>
        </p:txBody>
      </p:sp>
    </p:spTree>
    <p:extLst>
      <p:ext uri="{BB962C8B-B14F-4D97-AF65-F5344CB8AC3E}">
        <p14:creationId xmlns:p14="http://schemas.microsoft.com/office/powerpoint/2010/main" val="14336585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26312C-4E33-C74D-4747-4A246A2106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1D2359-9873-C624-CA25-BBF4A202629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A1A8744-FC13-7F28-07D2-F7075128FF96}"/>
              </a:ext>
            </a:extLst>
          </p:cNvPr>
          <p:cNvSpPr>
            <a:spLocks noGrp="1"/>
          </p:cNvSpPr>
          <p:nvPr>
            <p:ph type="body" idx="1"/>
          </p:nvPr>
        </p:nvSpPr>
        <p:spPr/>
        <p:txBody>
          <a:bodyPr/>
          <a:lstStyle/>
          <a:p>
            <a:r>
              <a:rPr lang="en-US" dirty="0"/>
              <a:t>Teacher: Facilitate discussion. </a:t>
            </a:r>
          </a:p>
          <a:p>
            <a:endParaRPr lang="en-US" dirty="0">
              <a:ea typeface="Calibri"/>
              <a:cs typeface="Calibri"/>
            </a:endParaRPr>
          </a:p>
          <a:p>
            <a:endParaRPr lang="en-US" dirty="0"/>
          </a:p>
          <a:p>
            <a:r>
              <a:rPr lang="en" dirty="0"/>
              <a:t>Student: Contribute to class discussion.</a:t>
            </a:r>
            <a:endParaRPr lang="en-US" dirty="0"/>
          </a:p>
        </p:txBody>
      </p:sp>
      <p:sp>
        <p:nvSpPr>
          <p:cNvPr id="4" name="Slide Number Placeholder 3">
            <a:extLst>
              <a:ext uri="{FF2B5EF4-FFF2-40B4-BE49-F238E27FC236}">
                <a16:creationId xmlns:a16="http://schemas.microsoft.com/office/drawing/2014/main" id="{54B45F14-F2BE-FA63-C0EC-8214F5D3B255}"/>
              </a:ext>
            </a:extLst>
          </p:cNvPr>
          <p:cNvSpPr>
            <a:spLocks noGrp="1"/>
          </p:cNvSpPr>
          <p:nvPr>
            <p:ph type="sldNum" sz="quarter" idx="5"/>
          </p:nvPr>
        </p:nvSpPr>
        <p:spPr/>
        <p:txBody>
          <a:bodyPr/>
          <a:lstStyle/>
          <a:p>
            <a:fld id="{1D969A0E-3899-435C-BEDD-AB395C5FA4DA}" type="slidenum">
              <a:rPr lang="en-US" smtClean="0"/>
              <a:t>8</a:t>
            </a:fld>
            <a:endParaRPr lang="en-US"/>
          </a:p>
        </p:txBody>
      </p:sp>
    </p:spTree>
    <p:extLst>
      <p:ext uri="{BB962C8B-B14F-4D97-AF65-F5344CB8AC3E}">
        <p14:creationId xmlns:p14="http://schemas.microsoft.com/office/powerpoint/2010/main" val="10052544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0A1F5B-BF73-D6B6-919B-F85736445F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5DD469-ED26-2B96-2AF6-F596334D249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BEC28CA-EB15-816F-14CB-CC3B97891D16}"/>
              </a:ext>
            </a:extLst>
          </p:cNvPr>
          <p:cNvSpPr>
            <a:spLocks noGrp="1"/>
          </p:cNvSpPr>
          <p:nvPr>
            <p:ph type="body" idx="1"/>
          </p:nvPr>
        </p:nvSpPr>
        <p:spPr/>
        <p:txBody>
          <a:bodyPr/>
          <a:lstStyle/>
          <a:p>
            <a:r>
              <a:rPr lang="en-US" dirty="0"/>
              <a:t>Teacher: While the protist that causes malaria (plasmodium) is the focus, they can also carry a host of viruses! </a:t>
            </a:r>
          </a:p>
          <a:p>
            <a:r>
              <a:rPr lang="en-US" dirty="0"/>
              <a:t>Examples include Yellow fever, Zika, Dengue, Chikungunya, and West Nile.</a:t>
            </a:r>
            <a:endParaRPr lang="en-US" dirty="0">
              <a:ea typeface="Calibri"/>
              <a:cs typeface="Calibri"/>
            </a:endParaRPr>
          </a:p>
          <a:p>
            <a:r>
              <a:rPr lang="en-US" dirty="0">
                <a:ea typeface="Calibri"/>
                <a:cs typeface="Calibri"/>
              </a:rPr>
              <a:t>According to the World Health Organization, an estimated 207 million cases and 500,000 children under the age of five died of malaria in 2012. (</a:t>
            </a:r>
            <a:r>
              <a:rPr lang="en-US" dirty="0">
                <a:hlinkClick r:id="rId3"/>
              </a:rPr>
              <a:t>https://www.who.int/publications/i/item/9789241564694</a:t>
            </a:r>
            <a:r>
              <a:rPr lang="en-US" dirty="0"/>
              <a:t>)</a:t>
            </a:r>
            <a:endParaRPr lang="en-US" dirty="0">
              <a:ea typeface="Calibri"/>
              <a:cs typeface="Calibri"/>
            </a:endParaRPr>
          </a:p>
          <a:p>
            <a:endParaRPr lang="en-US" dirty="0">
              <a:ea typeface="Calibri"/>
              <a:cs typeface="Calibri"/>
            </a:endParaRPr>
          </a:p>
          <a:p>
            <a:r>
              <a:rPr lang="en-US" dirty="0">
                <a:ea typeface="Calibri"/>
                <a:cs typeface="Calibri"/>
              </a:rPr>
              <a:t>Extension – have students investigate malaria life cycles.</a:t>
            </a:r>
          </a:p>
          <a:p>
            <a:endParaRPr lang="en-US" dirty="0"/>
          </a:p>
          <a:p>
            <a:r>
              <a:rPr lang="en" dirty="0"/>
              <a:t>Student: Jot down thoughts in your notebook.</a:t>
            </a:r>
            <a:endParaRPr lang="en-US" dirty="0"/>
          </a:p>
        </p:txBody>
      </p:sp>
      <p:sp>
        <p:nvSpPr>
          <p:cNvPr id="4" name="Slide Number Placeholder 3">
            <a:extLst>
              <a:ext uri="{FF2B5EF4-FFF2-40B4-BE49-F238E27FC236}">
                <a16:creationId xmlns:a16="http://schemas.microsoft.com/office/drawing/2014/main" id="{3B4582F7-63C8-1F5E-EE98-B2F43B9BD3E5}"/>
              </a:ext>
            </a:extLst>
          </p:cNvPr>
          <p:cNvSpPr>
            <a:spLocks noGrp="1"/>
          </p:cNvSpPr>
          <p:nvPr>
            <p:ph type="sldNum" sz="quarter" idx="5"/>
          </p:nvPr>
        </p:nvSpPr>
        <p:spPr/>
        <p:txBody>
          <a:bodyPr/>
          <a:lstStyle/>
          <a:p>
            <a:fld id="{1D969A0E-3899-435C-BEDD-AB395C5FA4DA}" type="slidenum">
              <a:rPr lang="en-US" smtClean="0"/>
              <a:t>9</a:t>
            </a:fld>
            <a:endParaRPr lang="en-US"/>
          </a:p>
        </p:txBody>
      </p:sp>
    </p:spTree>
    <p:extLst>
      <p:ext uri="{BB962C8B-B14F-4D97-AF65-F5344CB8AC3E}">
        <p14:creationId xmlns:p14="http://schemas.microsoft.com/office/powerpoint/2010/main" val="11031722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8B08EC-07B2-9299-B1E3-3F866C2E9E5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01C0E8-B0E9-F3F5-B2C5-23844377F8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9BEDF3A-C4E9-086C-52C1-BD8C92DBD177}"/>
              </a:ext>
            </a:extLst>
          </p:cNvPr>
          <p:cNvSpPr>
            <a:spLocks noGrp="1"/>
          </p:cNvSpPr>
          <p:nvPr>
            <p:ph type="body" idx="1"/>
          </p:nvPr>
        </p:nvSpPr>
        <p:spPr/>
        <p:txBody>
          <a:bodyPr/>
          <a:lstStyle/>
          <a:p>
            <a:r>
              <a:rPr lang="en-US" dirty="0"/>
              <a:t>Teacher: Give students appropriate amounts of time to think and respond in their notebooks.</a:t>
            </a:r>
          </a:p>
          <a:p>
            <a:endParaRPr lang="en-US" dirty="0"/>
          </a:p>
          <a:p>
            <a:r>
              <a:rPr lang="en" dirty="0"/>
              <a:t>Student: Think about ways ACHE could be involved in killing mosquitoes and write them in your lab notebook.</a:t>
            </a:r>
            <a:endParaRPr lang="en-US" dirty="0"/>
          </a:p>
        </p:txBody>
      </p:sp>
      <p:sp>
        <p:nvSpPr>
          <p:cNvPr id="4" name="Slide Number Placeholder 3">
            <a:extLst>
              <a:ext uri="{FF2B5EF4-FFF2-40B4-BE49-F238E27FC236}">
                <a16:creationId xmlns:a16="http://schemas.microsoft.com/office/drawing/2014/main" id="{0B359BFE-17B6-5DD3-E5A1-FB3BA96EF510}"/>
              </a:ext>
            </a:extLst>
          </p:cNvPr>
          <p:cNvSpPr>
            <a:spLocks noGrp="1"/>
          </p:cNvSpPr>
          <p:nvPr>
            <p:ph type="sldNum" sz="quarter" idx="5"/>
          </p:nvPr>
        </p:nvSpPr>
        <p:spPr/>
        <p:txBody>
          <a:bodyPr/>
          <a:lstStyle/>
          <a:p>
            <a:fld id="{1D969A0E-3899-435C-BEDD-AB395C5FA4DA}" type="slidenum">
              <a:rPr lang="en-US" smtClean="0"/>
              <a:t>10</a:t>
            </a:fld>
            <a:endParaRPr lang="en-US"/>
          </a:p>
        </p:txBody>
      </p:sp>
    </p:spTree>
    <p:extLst>
      <p:ext uri="{BB962C8B-B14F-4D97-AF65-F5344CB8AC3E}">
        <p14:creationId xmlns:p14="http://schemas.microsoft.com/office/powerpoint/2010/main" val="113103946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5.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6.xml"/></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7.xml"/></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8.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9.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0.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3.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4.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5.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6.xml"/></Relationships>
</file>

<file path=ppt/slideLayouts/_rels/slideLayout27.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7.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8.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DAA59E-9238-1590-191D-7BE38D1C4AF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2ED509B-E1A2-64ED-6EDB-8A545D22D1D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7" name="Date Placeholder 6">
            <a:extLst>
              <a:ext uri="{FF2B5EF4-FFF2-40B4-BE49-F238E27FC236}">
                <a16:creationId xmlns:a16="http://schemas.microsoft.com/office/drawing/2014/main" id="{F118BCFA-0149-F94F-9FD9-B8B64BF01C99}"/>
              </a:ext>
            </a:extLst>
          </p:cNvPr>
          <p:cNvSpPr>
            <a:spLocks noGrp="1"/>
          </p:cNvSpPr>
          <p:nvPr>
            <p:ph type="dt" sz="half" idx="10"/>
          </p:nvPr>
        </p:nvSpPr>
        <p:spPr/>
        <p:txBody>
          <a:bodyPr/>
          <a:lstStyle/>
          <a:p>
            <a:fld id="{E0ECE73E-F797-419D-BB5C-D81F5D8922E4}" type="datetime1">
              <a:rPr lang="en-US" smtClean="0"/>
              <a:t>2/11/2025</a:t>
            </a:fld>
            <a:endParaRPr lang="en-US"/>
          </a:p>
        </p:txBody>
      </p:sp>
      <p:sp>
        <p:nvSpPr>
          <p:cNvPr id="8" name="Footer Placeholder 7">
            <a:extLst>
              <a:ext uri="{FF2B5EF4-FFF2-40B4-BE49-F238E27FC236}">
                <a16:creationId xmlns:a16="http://schemas.microsoft.com/office/drawing/2014/main" id="{7DD6E96D-9918-592A-C967-DC9DCDB5D511}"/>
              </a:ext>
            </a:extLst>
          </p:cNvPr>
          <p:cNvSpPr>
            <a:spLocks noGrp="1"/>
          </p:cNvSpPr>
          <p:nvPr>
            <p:ph type="ftr" sz="quarter" idx="11"/>
          </p:nvPr>
        </p:nvSpPr>
        <p:spPr/>
        <p:txBody>
          <a:bodyPr/>
          <a:lstStyle/>
          <a:p>
            <a:r>
              <a:rPr lang="en-US"/>
              <a:t>© 2023 3D Molecular Designs. All Rights Reserved. </a:t>
            </a:r>
          </a:p>
        </p:txBody>
      </p:sp>
      <p:sp>
        <p:nvSpPr>
          <p:cNvPr id="9" name="Slide Number Placeholder 8">
            <a:extLst>
              <a:ext uri="{FF2B5EF4-FFF2-40B4-BE49-F238E27FC236}">
                <a16:creationId xmlns:a16="http://schemas.microsoft.com/office/drawing/2014/main" id="{949DD4DD-A43E-E1C0-A591-DE178AB62069}"/>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19740940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50CA2-8649-31CA-AC63-4538FAA6F9B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319B292-CFBF-B3F6-5CB8-3AB4CB5B45A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49710C0-6311-0101-1F38-1A70F5011613}"/>
              </a:ext>
            </a:extLst>
          </p:cNvPr>
          <p:cNvSpPr>
            <a:spLocks noGrp="1"/>
          </p:cNvSpPr>
          <p:nvPr>
            <p:ph type="dt" sz="half" idx="10"/>
          </p:nvPr>
        </p:nvSpPr>
        <p:spPr/>
        <p:txBody>
          <a:bodyPr/>
          <a:lstStyle/>
          <a:p>
            <a:fld id="{EC0215DB-BB4B-4E85-8E7E-7208DC8DCF54}" type="datetime1">
              <a:rPr lang="en-US" smtClean="0"/>
              <a:t>2/11/2025</a:t>
            </a:fld>
            <a:endParaRPr lang="en-US"/>
          </a:p>
        </p:txBody>
      </p:sp>
      <p:sp>
        <p:nvSpPr>
          <p:cNvPr id="5" name="Footer Placeholder 4">
            <a:extLst>
              <a:ext uri="{FF2B5EF4-FFF2-40B4-BE49-F238E27FC236}">
                <a16:creationId xmlns:a16="http://schemas.microsoft.com/office/drawing/2014/main" id="{B239F7A4-CFCF-3A0F-4161-1B873076AC17}"/>
              </a:ext>
            </a:extLst>
          </p:cNvPr>
          <p:cNvSpPr>
            <a:spLocks noGrp="1"/>
          </p:cNvSpPr>
          <p:nvPr>
            <p:ph type="ftr" sz="quarter" idx="11"/>
          </p:nvPr>
        </p:nvSpPr>
        <p:spPr/>
        <p:txBody>
          <a:bodyPr/>
          <a:lstStyle/>
          <a:p>
            <a:r>
              <a:rPr lang="en-US"/>
              <a:t>© 2023 3D Molecular Designs. All Rights Reserved. </a:t>
            </a:r>
          </a:p>
        </p:txBody>
      </p:sp>
      <p:sp>
        <p:nvSpPr>
          <p:cNvPr id="6" name="Slide Number Placeholder 5">
            <a:extLst>
              <a:ext uri="{FF2B5EF4-FFF2-40B4-BE49-F238E27FC236}">
                <a16:creationId xmlns:a16="http://schemas.microsoft.com/office/drawing/2014/main" id="{FD0B2B07-005D-C298-D023-7B79A369B1A3}"/>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2784311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E553538-503C-69AD-8EE7-DEF43A1DE56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EFCC916-8137-3BDA-E712-67EE6871027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6FB3701-FADC-531F-F5AF-946F3EBD315F}"/>
              </a:ext>
            </a:extLst>
          </p:cNvPr>
          <p:cNvSpPr>
            <a:spLocks noGrp="1"/>
          </p:cNvSpPr>
          <p:nvPr>
            <p:ph type="dt" sz="half" idx="10"/>
          </p:nvPr>
        </p:nvSpPr>
        <p:spPr/>
        <p:txBody>
          <a:bodyPr/>
          <a:lstStyle/>
          <a:p>
            <a:fld id="{14B7788D-13A4-4239-BB90-0683A5F3DBCD}" type="datetime1">
              <a:rPr lang="en-US" smtClean="0"/>
              <a:t>2/11/2025</a:t>
            </a:fld>
            <a:endParaRPr lang="en-US"/>
          </a:p>
        </p:txBody>
      </p:sp>
      <p:sp>
        <p:nvSpPr>
          <p:cNvPr id="5" name="Footer Placeholder 4">
            <a:extLst>
              <a:ext uri="{FF2B5EF4-FFF2-40B4-BE49-F238E27FC236}">
                <a16:creationId xmlns:a16="http://schemas.microsoft.com/office/drawing/2014/main" id="{0EC2141E-8B83-561F-06DA-1621D8742659}"/>
              </a:ext>
            </a:extLst>
          </p:cNvPr>
          <p:cNvSpPr>
            <a:spLocks noGrp="1"/>
          </p:cNvSpPr>
          <p:nvPr>
            <p:ph type="ftr" sz="quarter" idx="11"/>
          </p:nvPr>
        </p:nvSpPr>
        <p:spPr/>
        <p:txBody>
          <a:bodyPr/>
          <a:lstStyle/>
          <a:p>
            <a:r>
              <a:rPr lang="en-US"/>
              <a:t>© 2023 3D Molecular Designs. All Rights Reserved. </a:t>
            </a:r>
          </a:p>
        </p:txBody>
      </p:sp>
      <p:sp>
        <p:nvSpPr>
          <p:cNvPr id="6" name="Slide Number Placeholder 5">
            <a:extLst>
              <a:ext uri="{FF2B5EF4-FFF2-40B4-BE49-F238E27FC236}">
                <a16:creationId xmlns:a16="http://schemas.microsoft.com/office/drawing/2014/main" id="{BDCAC4E0-F807-BC17-01A0-775598CCDEA1}"/>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32850498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DAA59E-9238-1590-191D-7BE38D1C4AFC}"/>
              </a:ext>
            </a:extLst>
          </p:cNvPr>
          <p:cNvSpPr>
            <a:spLocks noGrp="1"/>
          </p:cNvSpPr>
          <p:nvPr>
            <p:ph type="ctrTitle"/>
          </p:nvPr>
        </p:nvSpPr>
        <p:spPr>
          <a:xfrm>
            <a:off x="1524000" y="1122363"/>
            <a:ext cx="9144000" cy="2387600"/>
          </a:xfrm>
        </p:spPr>
        <p:txBody>
          <a:bodyPr anchor="b"/>
          <a:lstStyle>
            <a:lvl1pPr algn="ctr">
              <a:defRPr sz="6000">
                <a:latin typeface="+mn-lt"/>
              </a:defRPr>
            </a:lvl1pPr>
          </a:lstStyle>
          <a:p>
            <a:r>
              <a:rPr lang="en-US"/>
              <a:t>Click to edit Master title style</a:t>
            </a:r>
          </a:p>
        </p:txBody>
      </p:sp>
      <p:sp>
        <p:nvSpPr>
          <p:cNvPr id="3" name="Subtitle 2">
            <a:extLst>
              <a:ext uri="{FF2B5EF4-FFF2-40B4-BE49-F238E27FC236}">
                <a16:creationId xmlns:a16="http://schemas.microsoft.com/office/drawing/2014/main" id="{A2ED509B-E1A2-64ED-6EDB-8A545D22D1DF}"/>
              </a:ext>
            </a:extLst>
          </p:cNvPr>
          <p:cNvSpPr>
            <a:spLocks noGrp="1"/>
          </p:cNvSpPr>
          <p:nvPr>
            <p:ph type="subTitle" idx="1"/>
          </p:nvPr>
        </p:nvSpPr>
        <p:spPr>
          <a:xfrm>
            <a:off x="1524000" y="3602038"/>
            <a:ext cx="9144000" cy="1655762"/>
          </a:xfrm>
        </p:spPr>
        <p:txBody>
          <a:bodyPr/>
          <a:lstStyle>
            <a:lvl1pPr marL="0" indent="0" algn="ctr">
              <a:buNone/>
              <a:defRPr sz="2400">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B25DCB9-1870-B8A9-1E33-8C9EC80485E0}"/>
              </a:ext>
            </a:extLst>
          </p:cNvPr>
          <p:cNvSpPr>
            <a:spLocks noGrp="1"/>
          </p:cNvSpPr>
          <p:nvPr>
            <p:ph type="dt" sz="half" idx="10"/>
          </p:nvPr>
        </p:nvSpPr>
        <p:spPr/>
        <p:txBody>
          <a:bodyPr/>
          <a:lstStyle>
            <a:lvl1pPr>
              <a:defRPr>
                <a:latin typeface="+mn-lt"/>
              </a:defRPr>
            </a:lvl1pPr>
          </a:lstStyle>
          <a:p>
            <a:fld id="{C588DB2D-0779-4518-BE2E-5CBC1ED86FD8}" type="datetime1">
              <a:rPr lang="en-US" smtClean="0"/>
              <a:pPr/>
              <a:t>2/11/2025</a:t>
            </a:fld>
            <a:endParaRPr lang="en-US"/>
          </a:p>
        </p:txBody>
      </p:sp>
      <p:sp>
        <p:nvSpPr>
          <p:cNvPr id="5" name="Footer Placeholder 4">
            <a:extLst>
              <a:ext uri="{FF2B5EF4-FFF2-40B4-BE49-F238E27FC236}">
                <a16:creationId xmlns:a16="http://schemas.microsoft.com/office/drawing/2014/main" id="{EC1700F0-D4C0-650B-B091-8E487478856F}"/>
              </a:ext>
            </a:extLst>
          </p:cNvPr>
          <p:cNvSpPr>
            <a:spLocks noGrp="1"/>
          </p:cNvSpPr>
          <p:nvPr>
            <p:ph type="ftr" sz="quarter" idx="11"/>
          </p:nvPr>
        </p:nvSpPr>
        <p:spPr/>
        <p:txBody>
          <a:bodyPr/>
          <a:lstStyle>
            <a:lvl1pPr>
              <a:defRPr>
                <a:solidFill>
                  <a:srgbClr val="CBCBCB"/>
                </a:solidFill>
                <a:latin typeface="+mn-lt"/>
              </a:defRPr>
            </a:lvl1pPr>
          </a:lstStyle>
          <a:p>
            <a:r>
              <a:rPr lang="en-US"/>
              <a:t>© 2023 3D Molecular Designs. All Rights Reserved. </a:t>
            </a:r>
          </a:p>
        </p:txBody>
      </p:sp>
      <p:sp>
        <p:nvSpPr>
          <p:cNvPr id="6" name="Slide Number Placeholder 5">
            <a:extLst>
              <a:ext uri="{FF2B5EF4-FFF2-40B4-BE49-F238E27FC236}">
                <a16:creationId xmlns:a16="http://schemas.microsoft.com/office/drawing/2014/main" id="{EE51F4E7-9857-B59E-46B4-E4C021A7922E}"/>
              </a:ext>
            </a:extLst>
          </p:cNvPr>
          <p:cNvSpPr>
            <a:spLocks noGrp="1"/>
          </p:cNvSpPr>
          <p:nvPr>
            <p:ph type="sldNum" sz="quarter" idx="12"/>
          </p:nvPr>
        </p:nvSpPr>
        <p:spPr>
          <a:xfrm>
            <a:off x="8610600" y="6356350"/>
            <a:ext cx="2743200" cy="365125"/>
          </a:xfrm>
          <a:prstGeom prst="rect">
            <a:avLst/>
          </a:prstGeom>
        </p:spPr>
        <p:txBody>
          <a:bodyPr/>
          <a:lstStyle>
            <a:lvl1pPr>
              <a:defRPr>
                <a:latin typeface="+mn-lt"/>
              </a:defRPr>
            </a:lvl1pPr>
          </a:lstStyle>
          <a:p>
            <a:fld id="{612391E0-A521-46DB-9F80-8F59B96C1CAA}" type="slidenum">
              <a:rPr lang="en-US" smtClean="0"/>
              <a:pPr/>
              <a:t>‹#›</a:t>
            </a:fld>
            <a:endParaRPr lang="en-US"/>
          </a:p>
        </p:txBody>
      </p:sp>
    </p:spTree>
    <p:custDataLst>
      <p:tags r:id="rId1"/>
    </p:custDataLst>
    <p:extLst>
      <p:ext uri="{BB962C8B-B14F-4D97-AF65-F5344CB8AC3E}">
        <p14:creationId xmlns:p14="http://schemas.microsoft.com/office/powerpoint/2010/main" val="20621978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E63D66-DDB8-819F-1493-C5C12B437336}"/>
              </a:ext>
            </a:extLst>
          </p:cNvPr>
          <p:cNvSpPr>
            <a:spLocks noGrp="1"/>
          </p:cNvSpPr>
          <p:nvPr>
            <p:ph type="title"/>
          </p:nvPr>
        </p:nvSpPr>
        <p:spPr/>
        <p:txBody>
          <a:bodyPr/>
          <a:lstStyle>
            <a:lvl1pPr>
              <a:defRPr>
                <a:latin typeface="+mn-lt"/>
              </a:defRPr>
            </a:lvl1pPr>
          </a:lstStyle>
          <a:p>
            <a:r>
              <a:rPr lang="en-US"/>
              <a:t>Click to edit Master title style</a:t>
            </a:r>
          </a:p>
        </p:txBody>
      </p:sp>
      <p:sp>
        <p:nvSpPr>
          <p:cNvPr id="3" name="Content Placeholder 2">
            <a:extLst>
              <a:ext uri="{FF2B5EF4-FFF2-40B4-BE49-F238E27FC236}">
                <a16:creationId xmlns:a16="http://schemas.microsoft.com/office/drawing/2014/main" id="{FC482255-8294-F8CD-A51C-C84ACE67CFE1}"/>
              </a:ext>
            </a:extLst>
          </p:cNvPr>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FC0B59-D31C-14EA-7CFA-4342F378FE8E}"/>
              </a:ext>
            </a:extLst>
          </p:cNvPr>
          <p:cNvSpPr>
            <a:spLocks noGrp="1"/>
          </p:cNvSpPr>
          <p:nvPr>
            <p:ph type="dt" sz="half" idx="10"/>
          </p:nvPr>
        </p:nvSpPr>
        <p:spPr/>
        <p:txBody>
          <a:bodyPr/>
          <a:lstStyle>
            <a:lvl1pPr>
              <a:defRPr>
                <a:latin typeface="+mn-lt"/>
              </a:defRPr>
            </a:lvl1pPr>
          </a:lstStyle>
          <a:p>
            <a:fld id="{F5DC348B-6889-4394-BB6C-8315A640885C}" type="datetime1">
              <a:rPr lang="en-US" smtClean="0"/>
              <a:pPr/>
              <a:t>2/11/2025</a:t>
            </a:fld>
            <a:endParaRPr lang="en-US"/>
          </a:p>
        </p:txBody>
      </p:sp>
      <p:sp>
        <p:nvSpPr>
          <p:cNvPr id="5" name="Footer Placeholder 4">
            <a:extLst>
              <a:ext uri="{FF2B5EF4-FFF2-40B4-BE49-F238E27FC236}">
                <a16:creationId xmlns:a16="http://schemas.microsoft.com/office/drawing/2014/main" id="{448D3D15-21B8-2EA3-1461-4B683FBC4647}"/>
              </a:ext>
            </a:extLst>
          </p:cNvPr>
          <p:cNvSpPr>
            <a:spLocks noGrp="1"/>
          </p:cNvSpPr>
          <p:nvPr>
            <p:ph type="ftr" sz="quarter" idx="11"/>
          </p:nvPr>
        </p:nvSpPr>
        <p:spPr/>
        <p:txBody>
          <a:bodyPr/>
          <a:lstStyle>
            <a:lvl1pPr>
              <a:defRPr>
                <a:latin typeface="+mn-lt"/>
              </a:defRPr>
            </a:lvl1pPr>
          </a:lstStyle>
          <a:p>
            <a:r>
              <a:rPr lang="en-US"/>
              <a:t>© 2023 3D Molecular Designs. All Rights Reserved. </a:t>
            </a:r>
          </a:p>
        </p:txBody>
      </p:sp>
      <p:sp>
        <p:nvSpPr>
          <p:cNvPr id="6" name="Slide Number Placeholder 5">
            <a:extLst>
              <a:ext uri="{FF2B5EF4-FFF2-40B4-BE49-F238E27FC236}">
                <a16:creationId xmlns:a16="http://schemas.microsoft.com/office/drawing/2014/main" id="{C997A726-70A3-EE4E-FB38-497B11624049}"/>
              </a:ext>
            </a:extLst>
          </p:cNvPr>
          <p:cNvSpPr>
            <a:spLocks noGrp="1"/>
          </p:cNvSpPr>
          <p:nvPr>
            <p:ph type="sldNum" sz="quarter" idx="12"/>
          </p:nvPr>
        </p:nvSpPr>
        <p:spPr>
          <a:xfrm>
            <a:off x="8610600" y="6356350"/>
            <a:ext cx="2743200" cy="365125"/>
          </a:xfrm>
          <a:prstGeom prst="rect">
            <a:avLst/>
          </a:prstGeom>
        </p:spPr>
        <p:txBody>
          <a:bodyPr/>
          <a:lstStyle>
            <a:lvl1pPr>
              <a:defRPr>
                <a:latin typeface="+mn-lt"/>
              </a:defRPr>
            </a:lvl1pPr>
          </a:lstStyle>
          <a:p>
            <a:fld id="{612391E0-A521-46DB-9F80-8F59B96C1CAA}" type="slidenum">
              <a:rPr lang="en-US" smtClean="0"/>
              <a:pPr/>
              <a:t>‹#›</a:t>
            </a:fld>
            <a:endParaRPr lang="en-US"/>
          </a:p>
        </p:txBody>
      </p:sp>
    </p:spTree>
    <p:custDataLst>
      <p:tags r:id="rId1"/>
    </p:custDataLst>
    <p:extLst>
      <p:ext uri="{BB962C8B-B14F-4D97-AF65-F5344CB8AC3E}">
        <p14:creationId xmlns:p14="http://schemas.microsoft.com/office/powerpoint/2010/main" val="14245059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5DAB27-502B-6DDA-A863-74508BB9DD8C}"/>
              </a:ext>
            </a:extLst>
          </p:cNvPr>
          <p:cNvSpPr>
            <a:spLocks noGrp="1"/>
          </p:cNvSpPr>
          <p:nvPr>
            <p:ph type="title"/>
          </p:nvPr>
        </p:nvSpPr>
        <p:spPr>
          <a:xfrm>
            <a:off x="831850" y="1709738"/>
            <a:ext cx="10515600" cy="2852737"/>
          </a:xfrm>
        </p:spPr>
        <p:txBody>
          <a:bodyPr anchor="b"/>
          <a:lstStyle>
            <a:lvl1pPr>
              <a:defRPr sz="6000">
                <a:latin typeface="+mn-lt"/>
              </a:defRPr>
            </a:lvl1pPr>
          </a:lstStyle>
          <a:p>
            <a:r>
              <a:rPr lang="en-US"/>
              <a:t>Click to edit Master title style</a:t>
            </a:r>
          </a:p>
        </p:txBody>
      </p:sp>
      <p:sp>
        <p:nvSpPr>
          <p:cNvPr id="3" name="Text Placeholder 2">
            <a:extLst>
              <a:ext uri="{FF2B5EF4-FFF2-40B4-BE49-F238E27FC236}">
                <a16:creationId xmlns:a16="http://schemas.microsoft.com/office/drawing/2014/main" id="{BEE4970E-1827-A990-508C-F8AD2C28025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latin typeface="+mn-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2E1A2EE-798E-387D-D7F7-E1626151FB53}"/>
              </a:ext>
            </a:extLst>
          </p:cNvPr>
          <p:cNvSpPr>
            <a:spLocks noGrp="1"/>
          </p:cNvSpPr>
          <p:nvPr>
            <p:ph type="dt" sz="half" idx="10"/>
          </p:nvPr>
        </p:nvSpPr>
        <p:spPr/>
        <p:txBody>
          <a:bodyPr/>
          <a:lstStyle>
            <a:lvl1pPr>
              <a:defRPr>
                <a:latin typeface="+mn-lt"/>
              </a:defRPr>
            </a:lvl1pPr>
          </a:lstStyle>
          <a:p>
            <a:fld id="{38AD357F-3E85-4D54-801A-5C387C87C963}" type="datetime1">
              <a:rPr lang="en-US" smtClean="0"/>
              <a:pPr/>
              <a:t>2/11/2025</a:t>
            </a:fld>
            <a:endParaRPr lang="en-US"/>
          </a:p>
        </p:txBody>
      </p:sp>
      <p:sp>
        <p:nvSpPr>
          <p:cNvPr id="5" name="Footer Placeholder 4">
            <a:extLst>
              <a:ext uri="{FF2B5EF4-FFF2-40B4-BE49-F238E27FC236}">
                <a16:creationId xmlns:a16="http://schemas.microsoft.com/office/drawing/2014/main" id="{7BF612CA-CF58-77EA-836D-D25241C537D1}"/>
              </a:ext>
            </a:extLst>
          </p:cNvPr>
          <p:cNvSpPr>
            <a:spLocks noGrp="1"/>
          </p:cNvSpPr>
          <p:nvPr>
            <p:ph type="ftr" sz="quarter" idx="11"/>
          </p:nvPr>
        </p:nvSpPr>
        <p:spPr/>
        <p:txBody>
          <a:bodyPr/>
          <a:lstStyle>
            <a:lvl1pPr>
              <a:defRPr>
                <a:latin typeface="+mn-lt"/>
              </a:defRPr>
            </a:lvl1pPr>
          </a:lstStyle>
          <a:p>
            <a:r>
              <a:rPr lang="en-US"/>
              <a:t>© 2023 3D Molecular Designs. All Rights Reserved. </a:t>
            </a:r>
          </a:p>
        </p:txBody>
      </p:sp>
      <p:sp>
        <p:nvSpPr>
          <p:cNvPr id="6" name="Slide Number Placeholder 5">
            <a:extLst>
              <a:ext uri="{FF2B5EF4-FFF2-40B4-BE49-F238E27FC236}">
                <a16:creationId xmlns:a16="http://schemas.microsoft.com/office/drawing/2014/main" id="{19927615-11B1-160A-2DA8-A5F31C68D586}"/>
              </a:ext>
            </a:extLst>
          </p:cNvPr>
          <p:cNvSpPr>
            <a:spLocks noGrp="1"/>
          </p:cNvSpPr>
          <p:nvPr>
            <p:ph type="sldNum" sz="quarter" idx="12"/>
          </p:nvPr>
        </p:nvSpPr>
        <p:spPr>
          <a:xfrm>
            <a:off x="8610600" y="6356350"/>
            <a:ext cx="2743200" cy="365125"/>
          </a:xfrm>
          <a:prstGeom prst="rect">
            <a:avLst/>
          </a:prstGeom>
        </p:spPr>
        <p:txBody>
          <a:bodyPr/>
          <a:lstStyle>
            <a:lvl1pPr>
              <a:defRPr>
                <a:latin typeface="+mn-lt"/>
              </a:defRPr>
            </a:lvl1pPr>
          </a:lstStyle>
          <a:p>
            <a:fld id="{612391E0-A521-46DB-9F80-8F59B96C1CAA}" type="slidenum">
              <a:rPr lang="en-US" smtClean="0"/>
              <a:pPr/>
              <a:t>‹#›</a:t>
            </a:fld>
            <a:endParaRPr lang="en-US"/>
          </a:p>
        </p:txBody>
      </p:sp>
    </p:spTree>
    <p:custDataLst>
      <p:tags r:id="rId1"/>
    </p:custDataLst>
    <p:extLst>
      <p:ext uri="{BB962C8B-B14F-4D97-AF65-F5344CB8AC3E}">
        <p14:creationId xmlns:p14="http://schemas.microsoft.com/office/powerpoint/2010/main" val="29183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60D9-2764-288F-907B-F455B528693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71CAF07-D142-1DEE-6327-6D6F5D2AB36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F183DC1-05CD-7F40-0987-3B32E8177E6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B56B191-CBE9-2C30-5748-D32BF2EFD579}"/>
              </a:ext>
            </a:extLst>
          </p:cNvPr>
          <p:cNvSpPr>
            <a:spLocks noGrp="1"/>
          </p:cNvSpPr>
          <p:nvPr>
            <p:ph type="dt" sz="half" idx="10"/>
          </p:nvPr>
        </p:nvSpPr>
        <p:spPr/>
        <p:txBody>
          <a:bodyPr/>
          <a:lstStyle/>
          <a:p>
            <a:fld id="{531D66F5-C607-41DB-A513-95F7A27925BA}" type="datetime1">
              <a:rPr lang="en-US" smtClean="0"/>
              <a:t>2/11/2025</a:t>
            </a:fld>
            <a:endParaRPr lang="en-US"/>
          </a:p>
        </p:txBody>
      </p:sp>
      <p:sp>
        <p:nvSpPr>
          <p:cNvPr id="6" name="Footer Placeholder 5">
            <a:extLst>
              <a:ext uri="{FF2B5EF4-FFF2-40B4-BE49-F238E27FC236}">
                <a16:creationId xmlns:a16="http://schemas.microsoft.com/office/drawing/2014/main" id="{0679147C-F79A-63B4-C9C6-D44BA7F96880}"/>
              </a:ext>
            </a:extLst>
          </p:cNvPr>
          <p:cNvSpPr>
            <a:spLocks noGrp="1"/>
          </p:cNvSpPr>
          <p:nvPr>
            <p:ph type="ftr" sz="quarter" idx="11"/>
          </p:nvPr>
        </p:nvSpPr>
        <p:spPr/>
        <p:txBody>
          <a:bodyPr/>
          <a:lstStyle/>
          <a:p>
            <a:r>
              <a:rPr lang="en-US"/>
              <a:t>© 2023 3D Molecular Designs. All Rights Reserved. </a:t>
            </a:r>
          </a:p>
        </p:txBody>
      </p:sp>
      <p:sp>
        <p:nvSpPr>
          <p:cNvPr id="7" name="Slide Number Placeholder 6">
            <a:extLst>
              <a:ext uri="{FF2B5EF4-FFF2-40B4-BE49-F238E27FC236}">
                <a16:creationId xmlns:a16="http://schemas.microsoft.com/office/drawing/2014/main" id="{A0ECBFFE-AD10-95A9-0282-3655A797287B}"/>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25700258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BD7867-9CA8-4994-6EBE-BC54C3D3E07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CBED68C-C077-D64F-B558-33FC63B454A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7B48F80-DD4F-C251-5BD1-1A3DA7C32FF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85452D0-E5D2-80F2-5D1A-C46D246F992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AC08E42-7A16-55F0-C6B8-130A07E79F6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7AEF5F9-AED4-1A31-405D-028EB6D1A67D}"/>
              </a:ext>
            </a:extLst>
          </p:cNvPr>
          <p:cNvSpPr>
            <a:spLocks noGrp="1"/>
          </p:cNvSpPr>
          <p:nvPr>
            <p:ph type="dt" sz="half" idx="10"/>
          </p:nvPr>
        </p:nvSpPr>
        <p:spPr/>
        <p:txBody>
          <a:bodyPr/>
          <a:lstStyle/>
          <a:p>
            <a:fld id="{EA83661C-AA3A-4C2C-B108-64DE24A8A81C}" type="datetime1">
              <a:rPr lang="en-US" smtClean="0"/>
              <a:t>2/11/2025</a:t>
            </a:fld>
            <a:endParaRPr lang="en-US"/>
          </a:p>
        </p:txBody>
      </p:sp>
      <p:sp>
        <p:nvSpPr>
          <p:cNvPr id="8" name="Footer Placeholder 7">
            <a:extLst>
              <a:ext uri="{FF2B5EF4-FFF2-40B4-BE49-F238E27FC236}">
                <a16:creationId xmlns:a16="http://schemas.microsoft.com/office/drawing/2014/main" id="{FC718CEE-D0E5-16B2-D732-6A3E6999F416}"/>
              </a:ext>
            </a:extLst>
          </p:cNvPr>
          <p:cNvSpPr>
            <a:spLocks noGrp="1"/>
          </p:cNvSpPr>
          <p:nvPr>
            <p:ph type="ftr" sz="quarter" idx="11"/>
          </p:nvPr>
        </p:nvSpPr>
        <p:spPr/>
        <p:txBody>
          <a:bodyPr/>
          <a:lstStyle/>
          <a:p>
            <a:r>
              <a:rPr lang="en-US"/>
              <a:t>© 2023 3D Molecular Designs. All Rights Reserved. </a:t>
            </a:r>
          </a:p>
        </p:txBody>
      </p:sp>
      <p:sp>
        <p:nvSpPr>
          <p:cNvPr id="9" name="Slide Number Placeholder 8">
            <a:extLst>
              <a:ext uri="{FF2B5EF4-FFF2-40B4-BE49-F238E27FC236}">
                <a16:creationId xmlns:a16="http://schemas.microsoft.com/office/drawing/2014/main" id="{BB4AE3AF-CC90-779B-10A0-C48D47DED28D}"/>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3468061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925C0F-3A8B-0D4F-47C2-E32FF90F5E6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A88FC7A-49EF-763C-126D-40CE2914BDE3}"/>
              </a:ext>
            </a:extLst>
          </p:cNvPr>
          <p:cNvSpPr>
            <a:spLocks noGrp="1"/>
          </p:cNvSpPr>
          <p:nvPr>
            <p:ph type="dt" sz="half" idx="10"/>
          </p:nvPr>
        </p:nvSpPr>
        <p:spPr/>
        <p:txBody>
          <a:bodyPr/>
          <a:lstStyle/>
          <a:p>
            <a:fld id="{A31D7862-0EA1-422C-81BE-DA0B3A1172DA}" type="datetime1">
              <a:rPr lang="en-US" smtClean="0"/>
              <a:t>2/11/2025</a:t>
            </a:fld>
            <a:endParaRPr lang="en-US"/>
          </a:p>
        </p:txBody>
      </p:sp>
      <p:sp>
        <p:nvSpPr>
          <p:cNvPr id="4" name="Footer Placeholder 3">
            <a:extLst>
              <a:ext uri="{FF2B5EF4-FFF2-40B4-BE49-F238E27FC236}">
                <a16:creationId xmlns:a16="http://schemas.microsoft.com/office/drawing/2014/main" id="{9787FAE3-E195-235A-F085-A8FC0288B55E}"/>
              </a:ext>
            </a:extLst>
          </p:cNvPr>
          <p:cNvSpPr>
            <a:spLocks noGrp="1"/>
          </p:cNvSpPr>
          <p:nvPr>
            <p:ph type="ftr" sz="quarter" idx="11"/>
          </p:nvPr>
        </p:nvSpPr>
        <p:spPr/>
        <p:txBody>
          <a:bodyPr/>
          <a:lstStyle/>
          <a:p>
            <a:r>
              <a:rPr lang="en-US"/>
              <a:t>© 2023 3D Molecular Designs. All Rights Reserved. </a:t>
            </a:r>
          </a:p>
        </p:txBody>
      </p:sp>
      <p:sp>
        <p:nvSpPr>
          <p:cNvPr id="5" name="Slide Number Placeholder 4">
            <a:extLst>
              <a:ext uri="{FF2B5EF4-FFF2-40B4-BE49-F238E27FC236}">
                <a16:creationId xmlns:a16="http://schemas.microsoft.com/office/drawing/2014/main" id="{E64619F3-7A75-AA5F-4426-9665F9962376}"/>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271264483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71C6628-971E-3C8A-6346-CFB29E1A455A}"/>
              </a:ext>
            </a:extLst>
          </p:cNvPr>
          <p:cNvSpPr>
            <a:spLocks noGrp="1"/>
          </p:cNvSpPr>
          <p:nvPr>
            <p:ph type="dt" sz="half" idx="10"/>
          </p:nvPr>
        </p:nvSpPr>
        <p:spPr/>
        <p:txBody>
          <a:bodyPr/>
          <a:lstStyle/>
          <a:p>
            <a:fld id="{A6E1ADF4-DB42-4551-8E91-6BF84BF062A6}" type="datetime1">
              <a:rPr lang="en-US" smtClean="0"/>
              <a:t>2/11/2025</a:t>
            </a:fld>
            <a:endParaRPr lang="en-US"/>
          </a:p>
        </p:txBody>
      </p:sp>
      <p:sp>
        <p:nvSpPr>
          <p:cNvPr id="3" name="Footer Placeholder 2">
            <a:extLst>
              <a:ext uri="{FF2B5EF4-FFF2-40B4-BE49-F238E27FC236}">
                <a16:creationId xmlns:a16="http://schemas.microsoft.com/office/drawing/2014/main" id="{31FEB7D5-F96E-D77B-DFBA-661FF2C4F4B3}"/>
              </a:ext>
            </a:extLst>
          </p:cNvPr>
          <p:cNvSpPr>
            <a:spLocks noGrp="1"/>
          </p:cNvSpPr>
          <p:nvPr>
            <p:ph type="ftr" sz="quarter" idx="11"/>
          </p:nvPr>
        </p:nvSpPr>
        <p:spPr/>
        <p:txBody>
          <a:bodyPr/>
          <a:lstStyle/>
          <a:p>
            <a:r>
              <a:rPr lang="en-US"/>
              <a:t>© 2023 3D Molecular Designs. All Rights Reserved. </a:t>
            </a:r>
          </a:p>
        </p:txBody>
      </p:sp>
      <p:sp>
        <p:nvSpPr>
          <p:cNvPr id="4" name="Slide Number Placeholder 3">
            <a:extLst>
              <a:ext uri="{FF2B5EF4-FFF2-40B4-BE49-F238E27FC236}">
                <a16:creationId xmlns:a16="http://schemas.microsoft.com/office/drawing/2014/main" id="{A5F3602C-935A-FC5A-2698-B31625D0B455}"/>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17373914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D44CB-3800-36C7-D0A8-492982A4992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56D3D93-6472-AED3-7852-EF7981D0EF5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9FA0C83-D744-EC41-D871-4ECB31CD69B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4EF484A-2794-558F-2207-2831C44730B7}"/>
              </a:ext>
            </a:extLst>
          </p:cNvPr>
          <p:cNvSpPr>
            <a:spLocks noGrp="1"/>
          </p:cNvSpPr>
          <p:nvPr>
            <p:ph type="dt" sz="half" idx="10"/>
          </p:nvPr>
        </p:nvSpPr>
        <p:spPr/>
        <p:txBody>
          <a:bodyPr/>
          <a:lstStyle/>
          <a:p>
            <a:fld id="{15D28C84-0ECA-46A6-90A0-64AF9984C630}" type="datetime1">
              <a:rPr lang="en-US" smtClean="0"/>
              <a:t>2/11/2025</a:t>
            </a:fld>
            <a:endParaRPr lang="en-US"/>
          </a:p>
        </p:txBody>
      </p:sp>
      <p:sp>
        <p:nvSpPr>
          <p:cNvPr id="6" name="Footer Placeholder 5">
            <a:extLst>
              <a:ext uri="{FF2B5EF4-FFF2-40B4-BE49-F238E27FC236}">
                <a16:creationId xmlns:a16="http://schemas.microsoft.com/office/drawing/2014/main" id="{B97F0BC1-FCFE-993A-D68B-5FFBDE6FB4D0}"/>
              </a:ext>
            </a:extLst>
          </p:cNvPr>
          <p:cNvSpPr>
            <a:spLocks noGrp="1"/>
          </p:cNvSpPr>
          <p:nvPr>
            <p:ph type="ftr" sz="quarter" idx="11"/>
          </p:nvPr>
        </p:nvSpPr>
        <p:spPr/>
        <p:txBody>
          <a:bodyPr/>
          <a:lstStyle/>
          <a:p>
            <a:r>
              <a:rPr lang="en-US"/>
              <a:t>© 2023 3D Molecular Designs. All Rights Reserved. </a:t>
            </a:r>
          </a:p>
        </p:txBody>
      </p:sp>
      <p:sp>
        <p:nvSpPr>
          <p:cNvPr id="7" name="Slide Number Placeholder 6">
            <a:extLst>
              <a:ext uri="{FF2B5EF4-FFF2-40B4-BE49-F238E27FC236}">
                <a16:creationId xmlns:a16="http://schemas.microsoft.com/office/drawing/2014/main" id="{C8C52E09-B3CD-462C-45A7-00EE602A040D}"/>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extLst>
      <p:ext uri="{BB962C8B-B14F-4D97-AF65-F5344CB8AC3E}">
        <p14:creationId xmlns:p14="http://schemas.microsoft.com/office/powerpoint/2010/main" val="31883098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E63D66-DDB8-819F-1493-C5C12B43733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C482255-8294-F8CD-A51C-C84ACE67CFE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CE08541-8298-8A0B-4D4C-231100DAA4FA}"/>
              </a:ext>
            </a:extLst>
          </p:cNvPr>
          <p:cNvSpPr>
            <a:spLocks noGrp="1"/>
          </p:cNvSpPr>
          <p:nvPr>
            <p:ph type="dt" sz="half" idx="10"/>
          </p:nvPr>
        </p:nvSpPr>
        <p:spPr/>
        <p:txBody>
          <a:bodyPr/>
          <a:lstStyle/>
          <a:p>
            <a:fld id="{C5406591-0E2D-4B41-9E15-57F1BE56029F}" type="datetime1">
              <a:rPr lang="en-US" smtClean="0"/>
              <a:t>2/11/2025</a:t>
            </a:fld>
            <a:endParaRPr lang="en-US"/>
          </a:p>
        </p:txBody>
      </p:sp>
      <p:sp>
        <p:nvSpPr>
          <p:cNvPr id="8" name="Footer Placeholder 7">
            <a:extLst>
              <a:ext uri="{FF2B5EF4-FFF2-40B4-BE49-F238E27FC236}">
                <a16:creationId xmlns:a16="http://schemas.microsoft.com/office/drawing/2014/main" id="{1AC9A937-D50A-38E3-F929-BB1EF08139E4}"/>
              </a:ext>
            </a:extLst>
          </p:cNvPr>
          <p:cNvSpPr>
            <a:spLocks noGrp="1"/>
          </p:cNvSpPr>
          <p:nvPr>
            <p:ph type="ftr" sz="quarter" idx="11"/>
          </p:nvPr>
        </p:nvSpPr>
        <p:spPr/>
        <p:txBody>
          <a:bodyPr/>
          <a:lstStyle/>
          <a:p>
            <a:r>
              <a:rPr lang="en-US"/>
              <a:t>© 2023 3D Molecular Designs. All Rights Reserved. </a:t>
            </a:r>
          </a:p>
        </p:txBody>
      </p:sp>
      <p:sp>
        <p:nvSpPr>
          <p:cNvPr id="9" name="Slide Number Placeholder 8">
            <a:extLst>
              <a:ext uri="{FF2B5EF4-FFF2-40B4-BE49-F238E27FC236}">
                <a16:creationId xmlns:a16="http://schemas.microsoft.com/office/drawing/2014/main" id="{015287DB-89B6-EFC3-88B6-2302AA9D1079}"/>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20437072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D3F3CB-7F92-B880-0B07-76531C19605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AA1C15B-BD51-FFDF-FE43-8BE43CB12EC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BE9CE41-8D5B-D6A0-6FCA-0458E9C1FF5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B49A1D5-E4DA-BD45-6496-57BBEB13CD60}"/>
              </a:ext>
            </a:extLst>
          </p:cNvPr>
          <p:cNvSpPr>
            <a:spLocks noGrp="1"/>
          </p:cNvSpPr>
          <p:nvPr>
            <p:ph type="dt" sz="half" idx="10"/>
          </p:nvPr>
        </p:nvSpPr>
        <p:spPr/>
        <p:txBody>
          <a:bodyPr/>
          <a:lstStyle/>
          <a:p>
            <a:fld id="{EE8DA816-151A-41E8-BAEE-3302C9D49097}" type="datetime1">
              <a:rPr lang="en-US" smtClean="0"/>
              <a:t>2/11/2025</a:t>
            </a:fld>
            <a:endParaRPr lang="en-US"/>
          </a:p>
        </p:txBody>
      </p:sp>
      <p:sp>
        <p:nvSpPr>
          <p:cNvPr id="6" name="Footer Placeholder 5">
            <a:extLst>
              <a:ext uri="{FF2B5EF4-FFF2-40B4-BE49-F238E27FC236}">
                <a16:creationId xmlns:a16="http://schemas.microsoft.com/office/drawing/2014/main" id="{43F311F5-891D-D2DB-2A4D-222A4E0F28AB}"/>
              </a:ext>
            </a:extLst>
          </p:cNvPr>
          <p:cNvSpPr>
            <a:spLocks noGrp="1"/>
          </p:cNvSpPr>
          <p:nvPr>
            <p:ph type="ftr" sz="quarter" idx="11"/>
          </p:nvPr>
        </p:nvSpPr>
        <p:spPr/>
        <p:txBody>
          <a:bodyPr/>
          <a:lstStyle/>
          <a:p>
            <a:r>
              <a:rPr lang="en-US"/>
              <a:t>© 2023 3D Molecular Designs. All Rights Reserved. </a:t>
            </a:r>
          </a:p>
        </p:txBody>
      </p:sp>
      <p:sp>
        <p:nvSpPr>
          <p:cNvPr id="7" name="Slide Number Placeholder 6">
            <a:extLst>
              <a:ext uri="{FF2B5EF4-FFF2-40B4-BE49-F238E27FC236}">
                <a16:creationId xmlns:a16="http://schemas.microsoft.com/office/drawing/2014/main" id="{7F42D019-C48C-AABC-B728-C67175B141DB}"/>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extLst>
      <p:ext uri="{BB962C8B-B14F-4D97-AF65-F5344CB8AC3E}">
        <p14:creationId xmlns:p14="http://schemas.microsoft.com/office/powerpoint/2010/main" val="347130944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50CA2-8649-31CA-AC63-4538FAA6F9B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319B292-CFBF-B3F6-5CB8-3AB4CB5B45A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49710C0-6311-0101-1F38-1A70F5011613}"/>
              </a:ext>
            </a:extLst>
          </p:cNvPr>
          <p:cNvSpPr>
            <a:spLocks noGrp="1"/>
          </p:cNvSpPr>
          <p:nvPr>
            <p:ph type="dt" sz="half" idx="10"/>
          </p:nvPr>
        </p:nvSpPr>
        <p:spPr/>
        <p:txBody>
          <a:bodyPr/>
          <a:lstStyle/>
          <a:p>
            <a:fld id="{0F2AD5B5-A6B7-4409-AAED-1A183BD1D099}" type="datetime1">
              <a:rPr lang="en-US" smtClean="0"/>
              <a:t>2/11/2025</a:t>
            </a:fld>
            <a:endParaRPr lang="en-US"/>
          </a:p>
        </p:txBody>
      </p:sp>
      <p:sp>
        <p:nvSpPr>
          <p:cNvPr id="5" name="Footer Placeholder 4">
            <a:extLst>
              <a:ext uri="{FF2B5EF4-FFF2-40B4-BE49-F238E27FC236}">
                <a16:creationId xmlns:a16="http://schemas.microsoft.com/office/drawing/2014/main" id="{B239F7A4-CFCF-3A0F-4161-1B873076AC17}"/>
              </a:ext>
            </a:extLst>
          </p:cNvPr>
          <p:cNvSpPr>
            <a:spLocks noGrp="1"/>
          </p:cNvSpPr>
          <p:nvPr>
            <p:ph type="ftr" sz="quarter" idx="11"/>
          </p:nvPr>
        </p:nvSpPr>
        <p:spPr/>
        <p:txBody>
          <a:bodyPr/>
          <a:lstStyle/>
          <a:p>
            <a:r>
              <a:rPr lang="en-US"/>
              <a:t>© 2023 3D Molecular Designs. All Rights Reserved. </a:t>
            </a:r>
          </a:p>
        </p:txBody>
      </p:sp>
      <p:sp>
        <p:nvSpPr>
          <p:cNvPr id="6" name="Slide Number Placeholder 5">
            <a:extLst>
              <a:ext uri="{FF2B5EF4-FFF2-40B4-BE49-F238E27FC236}">
                <a16:creationId xmlns:a16="http://schemas.microsoft.com/office/drawing/2014/main" id="{FD0B2B07-005D-C298-D023-7B79A369B1A3}"/>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extLst>
      <p:ext uri="{BB962C8B-B14F-4D97-AF65-F5344CB8AC3E}">
        <p14:creationId xmlns:p14="http://schemas.microsoft.com/office/powerpoint/2010/main" val="200343960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E553538-503C-69AD-8EE7-DEF43A1DE56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EFCC916-8137-3BDA-E712-67EE6871027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6FB3701-FADC-531F-F5AF-946F3EBD315F}"/>
              </a:ext>
            </a:extLst>
          </p:cNvPr>
          <p:cNvSpPr>
            <a:spLocks noGrp="1"/>
          </p:cNvSpPr>
          <p:nvPr>
            <p:ph type="dt" sz="half" idx="10"/>
          </p:nvPr>
        </p:nvSpPr>
        <p:spPr/>
        <p:txBody>
          <a:bodyPr/>
          <a:lstStyle/>
          <a:p>
            <a:fld id="{63F77F85-C20D-49A1-9800-EE8BA84A20E6}" type="datetime1">
              <a:rPr lang="en-US" smtClean="0"/>
              <a:t>2/11/2025</a:t>
            </a:fld>
            <a:endParaRPr lang="en-US"/>
          </a:p>
        </p:txBody>
      </p:sp>
      <p:sp>
        <p:nvSpPr>
          <p:cNvPr id="5" name="Footer Placeholder 4">
            <a:extLst>
              <a:ext uri="{FF2B5EF4-FFF2-40B4-BE49-F238E27FC236}">
                <a16:creationId xmlns:a16="http://schemas.microsoft.com/office/drawing/2014/main" id="{0EC2141E-8B83-561F-06DA-1621D8742659}"/>
              </a:ext>
            </a:extLst>
          </p:cNvPr>
          <p:cNvSpPr>
            <a:spLocks noGrp="1"/>
          </p:cNvSpPr>
          <p:nvPr>
            <p:ph type="ftr" sz="quarter" idx="11"/>
          </p:nvPr>
        </p:nvSpPr>
        <p:spPr/>
        <p:txBody>
          <a:bodyPr/>
          <a:lstStyle/>
          <a:p>
            <a:r>
              <a:rPr lang="en-US"/>
              <a:t>© 2023 3D Molecular Designs. All Rights Reserved. </a:t>
            </a:r>
          </a:p>
        </p:txBody>
      </p:sp>
      <p:sp>
        <p:nvSpPr>
          <p:cNvPr id="6" name="Slide Number Placeholder 5">
            <a:extLst>
              <a:ext uri="{FF2B5EF4-FFF2-40B4-BE49-F238E27FC236}">
                <a16:creationId xmlns:a16="http://schemas.microsoft.com/office/drawing/2014/main" id="{BDCAC4E0-F807-BC17-01A0-775598CCDEA1}"/>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extLst>
      <p:ext uri="{BB962C8B-B14F-4D97-AF65-F5344CB8AC3E}">
        <p14:creationId xmlns:p14="http://schemas.microsoft.com/office/powerpoint/2010/main" val="21056674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DAA59E-9238-1590-191D-7BE38D1C4AF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2ED509B-E1A2-64ED-6EDB-8A545D22D1D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B25DCB9-1870-B8A9-1E33-8C9EC80485E0}"/>
              </a:ext>
            </a:extLst>
          </p:cNvPr>
          <p:cNvSpPr>
            <a:spLocks noGrp="1"/>
          </p:cNvSpPr>
          <p:nvPr>
            <p:ph type="dt" sz="half" idx="10"/>
          </p:nvPr>
        </p:nvSpPr>
        <p:spPr/>
        <p:txBody>
          <a:bodyPr/>
          <a:lstStyle/>
          <a:p>
            <a:fld id="{C588DB2D-0779-4518-BE2E-5CBC1ED86FD8}" type="datetime1">
              <a:rPr lang="en-US" smtClean="0"/>
              <a:t>2/11/2025</a:t>
            </a:fld>
            <a:endParaRPr lang="en-US"/>
          </a:p>
        </p:txBody>
      </p:sp>
      <p:sp>
        <p:nvSpPr>
          <p:cNvPr id="5" name="Footer Placeholder 4">
            <a:extLst>
              <a:ext uri="{FF2B5EF4-FFF2-40B4-BE49-F238E27FC236}">
                <a16:creationId xmlns:a16="http://schemas.microsoft.com/office/drawing/2014/main" id="{EC1700F0-D4C0-650B-B091-8E487478856F}"/>
              </a:ext>
            </a:extLst>
          </p:cNvPr>
          <p:cNvSpPr>
            <a:spLocks noGrp="1"/>
          </p:cNvSpPr>
          <p:nvPr>
            <p:ph type="ftr" sz="quarter" idx="11"/>
          </p:nvPr>
        </p:nvSpPr>
        <p:spPr/>
        <p:txBody>
          <a:bodyPr/>
          <a:lstStyle>
            <a:lvl1pPr>
              <a:defRPr>
                <a:solidFill>
                  <a:srgbClr val="CBCBCB"/>
                </a:solidFill>
              </a:defRPr>
            </a:lvl1pPr>
          </a:lstStyle>
          <a:p>
            <a:r>
              <a:rPr lang="en-US"/>
              <a:t>© 2023 3D Molecular Designs. All Rights Reserved. </a:t>
            </a:r>
          </a:p>
        </p:txBody>
      </p:sp>
      <p:sp>
        <p:nvSpPr>
          <p:cNvPr id="6" name="Slide Number Placeholder 5">
            <a:extLst>
              <a:ext uri="{FF2B5EF4-FFF2-40B4-BE49-F238E27FC236}">
                <a16:creationId xmlns:a16="http://schemas.microsoft.com/office/drawing/2014/main" id="{EE51F4E7-9857-B59E-46B4-E4C021A7922E}"/>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170948499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E63D66-DDB8-819F-1493-C5C12B43733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C482255-8294-F8CD-A51C-C84ACE67CFE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FC0B59-D31C-14EA-7CFA-4342F378FE8E}"/>
              </a:ext>
            </a:extLst>
          </p:cNvPr>
          <p:cNvSpPr>
            <a:spLocks noGrp="1"/>
          </p:cNvSpPr>
          <p:nvPr>
            <p:ph type="dt" sz="half" idx="10"/>
          </p:nvPr>
        </p:nvSpPr>
        <p:spPr/>
        <p:txBody>
          <a:bodyPr/>
          <a:lstStyle/>
          <a:p>
            <a:fld id="{F5DC348B-6889-4394-BB6C-8315A640885C}" type="datetime1">
              <a:rPr lang="en-US" smtClean="0"/>
              <a:t>2/11/2025</a:t>
            </a:fld>
            <a:endParaRPr lang="en-US"/>
          </a:p>
        </p:txBody>
      </p:sp>
      <p:sp>
        <p:nvSpPr>
          <p:cNvPr id="5" name="Footer Placeholder 4">
            <a:extLst>
              <a:ext uri="{FF2B5EF4-FFF2-40B4-BE49-F238E27FC236}">
                <a16:creationId xmlns:a16="http://schemas.microsoft.com/office/drawing/2014/main" id="{448D3D15-21B8-2EA3-1461-4B683FBC4647}"/>
              </a:ext>
            </a:extLst>
          </p:cNvPr>
          <p:cNvSpPr>
            <a:spLocks noGrp="1"/>
          </p:cNvSpPr>
          <p:nvPr>
            <p:ph type="ftr" sz="quarter" idx="11"/>
          </p:nvPr>
        </p:nvSpPr>
        <p:spPr/>
        <p:txBody>
          <a:bodyPr/>
          <a:lstStyle/>
          <a:p>
            <a:r>
              <a:rPr lang="en-US"/>
              <a:t>© 2023 3D Molecular Designs. All Rights Reserved. </a:t>
            </a:r>
          </a:p>
        </p:txBody>
      </p:sp>
      <p:sp>
        <p:nvSpPr>
          <p:cNvPr id="6" name="Slide Number Placeholder 5">
            <a:extLst>
              <a:ext uri="{FF2B5EF4-FFF2-40B4-BE49-F238E27FC236}">
                <a16:creationId xmlns:a16="http://schemas.microsoft.com/office/drawing/2014/main" id="{C997A726-70A3-EE4E-FB38-497B11624049}"/>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263403280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5DAB27-502B-6DDA-A863-74508BB9DD8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EE4970E-1827-A990-508C-F8AD2C28025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2E1A2EE-798E-387D-D7F7-E1626151FB53}"/>
              </a:ext>
            </a:extLst>
          </p:cNvPr>
          <p:cNvSpPr>
            <a:spLocks noGrp="1"/>
          </p:cNvSpPr>
          <p:nvPr>
            <p:ph type="dt" sz="half" idx="10"/>
          </p:nvPr>
        </p:nvSpPr>
        <p:spPr/>
        <p:txBody>
          <a:bodyPr/>
          <a:lstStyle/>
          <a:p>
            <a:fld id="{38AD357F-3E85-4D54-801A-5C387C87C963}" type="datetime1">
              <a:rPr lang="en-US" smtClean="0"/>
              <a:t>2/11/2025</a:t>
            </a:fld>
            <a:endParaRPr lang="en-US"/>
          </a:p>
        </p:txBody>
      </p:sp>
      <p:sp>
        <p:nvSpPr>
          <p:cNvPr id="5" name="Footer Placeholder 4">
            <a:extLst>
              <a:ext uri="{FF2B5EF4-FFF2-40B4-BE49-F238E27FC236}">
                <a16:creationId xmlns:a16="http://schemas.microsoft.com/office/drawing/2014/main" id="{7BF612CA-CF58-77EA-836D-D25241C537D1}"/>
              </a:ext>
            </a:extLst>
          </p:cNvPr>
          <p:cNvSpPr>
            <a:spLocks noGrp="1"/>
          </p:cNvSpPr>
          <p:nvPr>
            <p:ph type="ftr" sz="quarter" idx="11"/>
          </p:nvPr>
        </p:nvSpPr>
        <p:spPr/>
        <p:txBody>
          <a:bodyPr/>
          <a:lstStyle/>
          <a:p>
            <a:r>
              <a:rPr lang="en-US"/>
              <a:t>© 2023 3D Molecular Designs. All Rights Reserved. </a:t>
            </a:r>
          </a:p>
        </p:txBody>
      </p:sp>
      <p:sp>
        <p:nvSpPr>
          <p:cNvPr id="6" name="Slide Number Placeholder 5">
            <a:extLst>
              <a:ext uri="{FF2B5EF4-FFF2-40B4-BE49-F238E27FC236}">
                <a16:creationId xmlns:a16="http://schemas.microsoft.com/office/drawing/2014/main" id="{19927615-11B1-160A-2DA8-A5F31C68D586}"/>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30947416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60D9-2764-288F-907B-F455B528693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71CAF07-D142-1DEE-6327-6D6F5D2AB36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F183DC1-05CD-7F40-0987-3B32E8177E6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B56B191-CBE9-2C30-5748-D32BF2EFD579}"/>
              </a:ext>
            </a:extLst>
          </p:cNvPr>
          <p:cNvSpPr>
            <a:spLocks noGrp="1"/>
          </p:cNvSpPr>
          <p:nvPr>
            <p:ph type="dt" sz="half" idx="10"/>
          </p:nvPr>
        </p:nvSpPr>
        <p:spPr/>
        <p:txBody>
          <a:bodyPr/>
          <a:lstStyle/>
          <a:p>
            <a:fld id="{531D66F5-C607-41DB-A513-95F7A27925BA}" type="datetime1">
              <a:rPr lang="en-US" smtClean="0"/>
              <a:t>2/11/2025</a:t>
            </a:fld>
            <a:endParaRPr lang="en-US"/>
          </a:p>
        </p:txBody>
      </p:sp>
      <p:sp>
        <p:nvSpPr>
          <p:cNvPr id="6" name="Footer Placeholder 5">
            <a:extLst>
              <a:ext uri="{FF2B5EF4-FFF2-40B4-BE49-F238E27FC236}">
                <a16:creationId xmlns:a16="http://schemas.microsoft.com/office/drawing/2014/main" id="{0679147C-F79A-63B4-C9C6-D44BA7F96880}"/>
              </a:ext>
            </a:extLst>
          </p:cNvPr>
          <p:cNvSpPr>
            <a:spLocks noGrp="1"/>
          </p:cNvSpPr>
          <p:nvPr>
            <p:ph type="ftr" sz="quarter" idx="11"/>
          </p:nvPr>
        </p:nvSpPr>
        <p:spPr/>
        <p:txBody>
          <a:bodyPr/>
          <a:lstStyle/>
          <a:p>
            <a:r>
              <a:rPr lang="en-US"/>
              <a:t>© 2023 3D Molecular Designs. All Rights Reserved. </a:t>
            </a:r>
          </a:p>
        </p:txBody>
      </p:sp>
      <p:sp>
        <p:nvSpPr>
          <p:cNvPr id="7" name="Slide Number Placeholder 6">
            <a:extLst>
              <a:ext uri="{FF2B5EF4-FFF2-40B4-BE49-F238E27FC236}">
                <a16:creationId xmlns:a16="http://schemas.microsoft.com/office/drawing/2014/main" id="{A0ECBFFE-AD10-95A9-0282-3655A797287B}"/>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274603680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BD7867-9CA8-4994-6EBE-BC54C3D3E07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CBED68C-C077-D64F-B558-33FC63B454A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7B48F80-DD4F-C251-5BD1-1A3DA7C32FF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85452D0-E5D2-80F2-5D1A-C46D246F992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AC08E42-7A16-55F0-C6B8-130A07E79F6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7AEF5F9-AED4-1A31-405D-028EB6D1A67D}"/>
              </a:ext>
            </a:extLst>
          </p:cNvPr>
          <p:cNvSpPr>
            <a:spLocks noGrp="1"/>
          </p:cNvSpPr>
          <p:nvPr>
            <p:ph type="dt" sz="half" idx="10"/>
          </p:nvPr>
        </p:nvSpPr>
        <p:spPr/>
        <p:txBody>
          <a:bodyPr/>
          <a:lstStyle/>
          <a:p>
            <a:fld id="{EA83661C-AA3A-4C2C-B108-64DE24A8A81C}" type="datetime1">
              <a:rPr lang="en-US" smtClean="0"/>
              <a:t>2/11/2025</a:t>
            </a:fld>
            <a:endParaRPr lang="en-US"/>
          </a:p>
        </p:txBody>
      </p:sp>
      <p:sp>
        <p:nvSpPr>
          <p:cNvPr id="8" name="Footer Placeholder 7">
            <a:extLst>
              <a:ext uri="{FF2B5EF4-FFF2-40B4-BE49-F238E27FC236}">
                <a16:creationId xmlns:a16="http://schemas.microsoft.com/office/drawing/2014/main" id="{FC718CEE-D0E5-16B2-D732-6A3E6999F416}"/>
              </a:ext>
            </a:extLst>
          </p:cNvPr>
          <p:cNvSpPr>
            <a:spLocks noGrp="1"/>
          </p:cNvSpPr>
          <p:nvPr>
            <p:ph type="ftr" sz="quarter" idx="11"/>
          </p:nvPr>
        </p:nvSpPr>
        <p:spPr/>
        <p:txBody>
          <a:bodyPr/>
          <a:lstStyle/>
          <a:p>
            <a:r>
              <a:rPr lang="en-US"/>
              <a:t>© 2023 3D Molecular Designs. All Rights Reserved. </a:t>
            </a:r>
          </a:p>
        </p:txBody>
      </p:sp>
      <p:sp>
        <p:nvSpPr>
          <p:cNvPr id="9" name="Slide Number Placeholder 8">
            <a:extLst>
              <a:ext uri="{FF2B5EF4-FFF2-40B4-BE49-F238E27FC236}">
                <a16:creationId xmlns:a16="http://schemas.microsoft.com/office/drawing/2014/main" id="{BB4AE3AF-CC90-779B-10A0-C48D47DED28D}"/>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208462467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925C0F-3A8B-0D4F-47C2-E32FF90F5E6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A88FC7A-49EF-763C-126D-40CE2914BDE3}"/>
              </a:ext>
            </a:extLst>
          </p:cNvPr>
          <p:cNvSpPr>
            <a:spLocks noGrp="1"/>
          </p:cNvSpPr>
          <p:nvPr>
            <p:ph type="dt" sz="half" idx="10"/>
          </p:nvPr>
        </p:nvSpPr>
        <p:spPr/>
        <p:txBody>
          <a:bodyPr/>
          <a:lstStyle/>
          <a:p>
            <a:fld id="{A31D7862-0EA1-422C-81BE-DA0B3A1172DA}" type="datetime1">
              <a:rPr lang="en-US" smtClean="0"/>
              <a:t>2/11/2025</a:t>
            </a:fld>
            <a:endParaRPr lang="en-US"/>
          </a:p>
        </p:txBody>
      </p:sp>
      <p:sp>
        <p:nvSpPr>
          <p:cNvPr id="4" name="Footer Placeholder 3">
            <a:extLst>
              <a:ext uri="{FF2B5EF4-FFF2-40B4-BE49-F238E27FC236}">
                <a16:creationId xmlns:a16="http://schemas.microsoft.com/office/drawing/2014/main" id="{9787FAE3-E195-235A-F085-A8FC0288B55E}"/>
              </a:ext>
            </a:extLst>
          </p:cNvPr>
          <p:cNvSpPr>
            <a:spLocks noGrp="1"/>
          </p:cNvSpPr>
          <p:nvPr>
            <p:ph type="ftr" sz="quarter" idx="11"/>
          </p:nvPr>
        </p:nvSpPr>
        <p:spPr/>
        <p:txBody>
          <a:bodyPr/>
          <a:lstStyle/>
          <a:p>
            <a:r>
              <a:rPr lang="en-US"/>
              <a:t>© 2023 3D Molecular Designs. All Rights Reserved. </a:t>
            </a:r>
          </a:p>
        </p:txBody>
      </p:sp>
      <p:sp>
        <p:nvSpPr>
          <p:cNvPr id="5" name="Slide Number Placeholder 4">
            <a:extLst>
              <a:ext uri="{FF2B5EF4-FFF2-40B4-BE49-F238E27FC236}">
                <a16:creationId xmlns:a16="http://schemas.microsoft.com/office/drawing/2014/main" id="{E64619F3-7A75-AA5F-4426-9665F9962376}"/>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extLst>
      <p:ext uri="{BB962C8B-B14F-4D97-AF65-F5344CB8AC3E}">
        <p14:creationId xmlns:p14="http://schemas.microsoft.com/office/powerpoint/2010/main" val="11009982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71C6628-971E-3C8A-6346-CFB29E1A455A}"/>
              </a:ext>
            </a:extLst>
          </p:cNvPr>
          <p:cNvSpPr>
            <a:spLocks noGrp="1"/>
          </p:cNvSpPr>
          <p:nvPr>
            <p:ph type="dt" sz="half" idx="10"/>
          </p:nvPr>
        </p:nvSpPr>
        <p:spPr/>
        <p:txBody>
          <a:bodyPr/>
          <a:lstStyle/>
          <a:p>
            <a:fld id="{A6E1ADF4-DB42-4551-8E91-6BF84BF062A6}" type="datetime1">
              <a:rPr lang="en-US" smtClean="0"/>
              <a:t>2/11/2025</a:t>
            </a:fld>
            <a:endParaRPr lang="en-US"/>
          </a:p>
        </p:txBody>
      </p:sp>
      <p:sp>
        <p:nvSpPr>
          <p:cNvPr id="3" name="Footer Placeholder 2">
            <a:extLst>
              <a:ext uri="{FF2B5EF4-FFF2-40B4-BE49-F238E27FC236}">
                <a16:creationId xmlns:a16="http://schemas.microsoft.com/office/drawing/2014/main" id="{31FEB7D5-F96E-D77B-DFBA-661FF2C4F4B3}"/>
              </a:ext>
            </a:extLst>
          </p:cNvPr>
          <p:cNvSpPr>
            <a:spLocks noGrp="1"/>
          </p:cNvSpPr>
          <p:nvPr>
            <p:ph type="ftr" sz="quarter" idx="11"/>
          </p:nvPr>
        </p:nvSpPr>
        <p:spPr/>
        <p:txBody>
          <a:bodyPr/>
          <a:lstStyle/>
          <a:p>
            <a:r>
              <a:rPr lang="en-US"/>
              <a:t>© 2023 3D Molecular Designs. All Rights Reserved. </a:t>
            </a:r>
          </a:p>
        </p:txBody>
      </p:sp>
      <p:sp>
        <p:nvSpPr>
          <p:cNvPr id="4" name="Slide Number Placeholder 3">
            <a:extLst>
              <a:ext uri="{FF2B5EF4-FFF2-40B4-BE49-F238E27FC236}">
                <a16:creationId xmlns:a16="http://schemas.microsoft.com/office/drawing/2014/main" id="{A5F3602C-935A-FC5A-2698-B31625D0B455}"/>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21066358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5DAB27-502B-6DDA-A863-74508BB9DD8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EE4970E-1827-A990-508C-F8AD2C28025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2E1A2EE-798E-387D-D7F7-E1626151FB53}"/>
              </a:ext>
            </a:extLst>
          </p:cNvPr>
          <p:cNvSpPr>
            <a:spLocks noGrp="1"/>
          </p:cNvSpPr>
          <p:nvPr>
            <p:ph type="dt" sz="half" idx="10"/>
          </p:nvPr>
        </p:nvSpPr>
        <p:spPr/>
        <p:txBody>
          <a:bodyPr/>
          <a:lstStyle/>
          <a:p>
            <a:fld id="{D1729871-9451-46F9-8772-E94F048400FF}" type="datetime1">
              <a:rPr lang="en-US" smtClean="0"/>
              <a:t>2/11/2025</a:t>
            </a:fld>
            <a:endParaRPr lang="en-US"/>
          </a:p>
        </p:txBody>
      </p:sp>
      <p:sp>
        <p:nvSpPr>
          <p:cNvPr id="5" name="Footer Placeholder 4">
            <a:extLst>
              <a:ext uri="{FF2B5EF4-FFF2-40B4-BE49-F238E27FC236}">
                <a16:creationId xmlns:a16="http://schemas.microsoft.com/office/drawing/2014/main" id="{7BF612CA-CF58-77EA-836D-D25241C537D1}"/>
              </a:ext>
            </a:extLst>
          </p:cNvPr>
          <p:cNvSpPr>
            <a:spLocks noGrp="1"/>
          </p:cNvSpPr>
          <p:nvPr>
            <p:ph type="ftr" sz="quarter" idx="11"/>
          </p:nvPr>
        </p:nvSpPr>
        <p:spPr/>
        <p:txBody>
          <a:bodyPr/>
          <a:lstStyle/>
          <a:p>
            <a:r>
              <a:rPr lang="en-US"/>
              <a:t>© 2023 3D Molecular Designs. All Rights Reserved. </a:t>
            </a:r>
          </a:p>
        </p:txBody>
      </p:sp>
      <p:sp>
        <p:nvSpPr>
          <p:cNvPr id="6" name="Slide Number Placeholder 5">
            <a:extLst>
              <a:ext uri="{FF2B5EF4-FFF2-40B4-BE49-F238E27FC236}">
                <a16:creationId xmlns:a16="http://schemas.microsoft.com/office/drawing/2014/main" id="{19927615-11B1-160A-2DA8-A5F31C68D586}"/>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386619278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D44CB-3800-36C7-D0A8-492982A4992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56D3D93-6472-AED3-7852-EF7981D0EF5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9FA0C83-D744-EC41-D871-4ECB31CD69B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4EF484A-2794-558F-2207-2831C44730B7}"/>
              </a:ext>
            </a:extLst>
          </p:cNvPr>
          <p:cNvSpPr>
            <a:spLocks noGrp="1"/>
          </p:cNvSpPr>
          <p:nvPr>
            <p:ph type="dt" sz="half" idx="10"/>
          </p:nvPr>
        </p:nvSpPr>
        <p:spPr/>
        <p:txBody>
          <a:bodyPr/>
          <a:lstStyle/>
          <a:p>
            <a:fld id="{15D28C84-0ECA-46A6-90A0-64AF9984C630}" type="datetime1">
              <a:rPr lang="en-US" smtClean="0"/>
              <a:t>2/11/2025</a:t>
            </a:fld>
            <a:endParaRPr lang="en-US"/>
          </a:p>
        </p:txBody>
      </p:sp>
      <p:sp>
        <p:nvSpPr>
          <p:cNvPr id="6" name="Footer Placeholder 5">
            <a:extLst>
              <a:ext uri="{FF2B5EF4-FFF2-40B4-BE49-F238E27FC236}">
                <a16:creationId xmlns:a16="http://schemas.microsoft.com/office/drawing/2014/main" id="{B97F0BC1-FCFE-993A-D68B-5FFBDE6FB4D0}"/>
              </a:ext>
            </a:extLst>
          </p:cNvPr>
          <p:cNvSpPr>
            <a:spLocks noGrp="1"/>
          </p:cNvSpPr>
          <p:nvPr>
            <p:ph type="ftr" sz="quarter" idx="11"/>
          </p:nvPr>
        </p:nvSpPr>
        <p:spPr/>
        <p:txBody>
          <a:bodyPr/>
          <a:lstStyle/>
          <a:p>
            <a:r>
              <a:rPr lang="en-US"/>
              <a:t>© 2023 3D Molecular Designs. All Rights Reserved. </a:t>
            </a:r>
          </a:p>
        </p:txBody>
      </p:sp>
      <p:sp>
        <p:nvSpPr>
          <p:cNvPr id="7" name="Slide Number Placeholder 6">
            <a:extLst>
              <a:ext uri="{FF2B5EF4-FFF2-40B4-BE49-F238E27FC236}">
                <a16:creationId xmlns:a16="http://schemas.microsoft.com/office/drawing/2014/main" id="{C8C52E09-B3CD-462C-45A7-00EE602A040D}"/>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extLst>
      <p:ext uri="{BB962C8B-B14F-4D97-AF65-F5344CB8AC3E}">
        <p14:creationId xmlns:p14="http://schemas.microsoft.com/office/powerpoint/2010/main" val="377601032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D3F3CB-7F92-B880-0B07-76531C19605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AA1C15B-BD51-FFDF-FE43-8BE43CB12EC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BE9CE41-8D5B-D6A0-6FCA-0458E9C1FF5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B49A1D5-E4DA-BD45-6496-57BBEB13CD60}"/>
              </a:ext>
            </a:extLst>
          </p:cNvPr>
          <p:cNvSpPr>
            <a:spLocks noGrp="1"/>
          </p:cNvSpPr>
          <p:nvPr>
            <p:ph type="dt" sz="half" idx="10"/>
          </p:nvPr>
        </p:nvSpPr>
        <p:spPr/>
        <p:txBody>
          <a:bodyPr/>
          <a:lstStyle/>
          <a:p>
            <a:fld id="{EE8DA816-151A-41E8-BAEE-3302C9D49097}" type="datetime1">
              <a:rPr lang="en-US" smtClean="0"/>
              <a:t>2/11/2025</a:t>
            </a:fld>
            <a:endParaRPr lang="en-US"/>
          </a:p>
        </p:txBody>
      </p:sp>
      <p:sp>
        <p:nvSpPr>
          <p:cNvPr id="6" name="Footer Placeholder 5">
            <a:extLst>
              <a:ext uri="{FF2B5EF4-FFF2-40B4-BE49-F238E27FC236}">
                <a16:creationId xmlns:a16="http://schemas.microsoft.com/office/drawing/2014/main" id="{43F311F5-891D-D2DB-2A4D-222A4E0F28AB}"/>
              </a:ext>
            </a:extLst>
          </p:cNvPr>
          <p:cNvSpPr>
            <a:spLocks noGrp="1"/>
          </p:cNvSpPr>
          <p:nvPr>
            <p:ph type="ftr" sz="quarter" idx="11"/>
          </p:nvPr>
        </p:nvSpPr>
        <p:spPr/>
        <p:txBody>
          <a:bodyPr/>
          <a:lstStyle/>
          <a:p>
            <a:r>
              <a:rPr lang="en-US"/>
              <a:t>© 2023 3D Molecular Designs. All Rights Reserved. </a:t>
            </a:r>
          </a:p>
        </p:txBody>
      </p:sp>
      <p:sp>
        <p:nvSpPr>
          <p:cNvPr id="7" name="Slide Number Placeholder 6">
            <a:extLst>
              <a:ext uri="{FF2B5EF4-FFF2-40B4-BE49-F238E27FC236}">
                <a16:creationId xmlns:a16="http://schemas.microsoft.com/office/drawing/2014/main" id="{7F42D019-C48C-AABC-B728-C67175B141DB}"/>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extLst>
      <p:ext uri="{BB962C8B-B14F-4D97-AF65-F5344CB8AC3E}">
        <p14:creationId xmlns:p14="http://schemas.microsoft.com/office/powerpoint/2010/main" val="261977450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50CA2-8649-31CA-AC63-4538FAA6F9B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319B292-CFBF-B3F6-5CB8-3AB4CB5B45A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49710C0-6311-0101-1F38-1A70F5011613}"/>
              </a:ext>
            </a:extLst>
          </p:cNvPr>
          <p:cNvSpPr>
            <a:spLocks noGrp="1"/>
          </p:cNvSpPr>
          <p:nvPr>
            <p:ph type="dt" sz="half" idx="10"/>
          </p:nvPr>
        </p:nvSpPr>
        <p:spPr/>
        <p:txBody>
          <a:bodyPr/>
          <a:lstStyle/>
          <a:p>
            <a:fld id="{0F2AD5B5-A6B7-4409-AAED-1A183BD1D099}" type="datetime1">
              <a:rPr lang="en-US" smtClean="0"/>
              <a:t>2/11/2025</a:t>
            </a:fld>
            <a:endParaRPr lang="en-US"/>
          </a:p>
        </p:txBody>
      </p:sp>
      <p:sp>
        <p:nvSpPr>
          <p:cNvPr id="5" name="Footer Placeholder 4">
            <a:extLst>
              <a:ext uri="{FF2B5EF4-FFF2-40B4-BE49-F238E27FC236}">
                <a16:creationId xmlns:a16="http://schemas.microsoft.com/office/drawing/2014/main" id="{B239F7A4-CFCF-3A0F-4161-1B873076AC17}"/>
              </a:ext>
            </a:extLst>
          </p:cNvPr>
          <p:cNvSpPr>
            <a:spLocks noGrp="1"/>
          </p:cNvSpPr>
          <p:nvPr>
            <p:ph type="ftr" sz="quarter" idx="11"/>
          </p:nvPr>
        </p:nvSpPr>
        <p:spPr/>
        <p:txBody>
          <a:bodyPr/>
          <a:lstStyle/>
          <a:p>
            <a:r>
              <a:rPr lang="en-US"/>
              <a:t>© 2023 3D Molecular Designs. All Rights Reserved. </a:t>
            </a:r>
          </a:p>
        </p:txBody>
      </p:sp>
      <p:sp>
        <p:nvSpPr>
          <p:cNvPr id="6" name="Slide Number Placeholder 5">
            <a:extLst>
              <a:ext uri="{FF2B5EF4-FFF2-40B4-BE49-F238E27FC236}">
                <a16:creationId xmlns:a16="http://schemas.microsoft.com/office/drawing/2014/main" id="{FD0B2B07-005D-C298-D023-7B79A369B1A3}"/>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extLst>
      <p:ext uri="{BB962C8B-B14F-4D97-AF65-F5344CB8AC3E}">
        <p14:creationId xmlns:p14="http://schemas.microsoft.com/office/powerpoint/2010/main" val="335317464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E553538-503C-69AD-8EE7-DEF43A1DE56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EFCC916-8137-3BDA-E712-67EE6871027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6FB3701-FADC-531F-F5AF-946F3EBD315F}"/>
              </a:ext>
            </a:extLst>
          </p:cNvPr>
          <p:cNvSpPr>
            <a:spLocks noGrp="1"/>
          </p:cNvSpPr>
          <p:nvPr>
            <p:ph type="dt" sz="half" idx="10"/>
          </p:nvPr>
        </p:nvSpPr>
        <p:spPr/>
        <p:txBody>
          <a:bodyPr/>
          <a:lstStyle/>
          <a:p>
            <a:fld id="{63F77F85-C20D-49A1-9800-EE8BA84A20E6}" type="datetime1">
              <a:rPr lang="en-US" smtClean="0"/>
              <a:t>2/11/2025</a:t>
            </a:fld>
            <a:endParaRPr lang="en-US"/>
          </a:p>
        </p:txBody>
      </p:sp>
      <p:sp>
        <p:nvSpPr>
          <p:cNvPr id="5" name="Footer Placeholder 4">
            <a:extLst>
              <a:ext uri="{FF2B5EF4-FFF2-40B4-BE49-F238E27FC236}">
                <a16:creationId xmlns:a16="http://schemas.microsoft.com/office/drawing/2014/main" id="{0EC2141E-8B83-561F-06DA-1621D8742659}"/>
              </a:ext>
            </a:extLst>
          </p:cNvPr>
          <p:cNvSpPr>
            <a:spLocks noGrp="1"/>
          </p:cNvSpPr>
          <p:nvPr>
            <p:ph type="ftr" sz="quarter" idx="11"/>
          </p:nvPr>
        </p:nvSpPr>
        <p:spPr/>
        <p:txBody>
          <a:bodyPr/>
          <a:lstStyle/>
          <a:p>
            <a:r>
              <a:rPr lang="en-US"/>
              <a:t>© 2023 3D Molecular Designs. All Rights Reserved. </a:t>
            </a:r>
          </a:p>
        </p:txBody>
      </p:sp>
      <p:sp>
        <p:nvSpPr>
          <p:cNvPr id="6" name="Slide Number Placeholder 5">
            <a:extLst>
              <a:ext uri="{FF2B5EF4-FFF2-40B4-BE49-F238E27FC236}">
                <a16:creationId xmlns:a16="http://schemas.microsoft.com/office/drawing/2014/main" id="{BDCAC4E0-F807-BC17-01A0-775598CCDEA1}"/>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extLst>
      <p:ext uri="{BB962C8B-B14F-4D97-AF65-F5344CB8AC3E}">
        <p14:creationId xmlns:p14="http://schemas.microsoft.com/office/powerpoint/2010/main" val="343095581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Slide 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FAE00DD-BDB1-D6C2-5910-43864181AC4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243A2687-CAD6-5BBB-CCB0-D2CA320E29C5}"/>
              </a:ext>
            </a:extLst>
          </p:cNvPr>
          <p:cNvSpPr>
            <a:spLocks noGrp="1"/>
          </p:cNvSpPr>
          <p:nvPr>
            <p:ph type="title" hasCustomPrompt="1"/>
          </p:nvPr>
        </p:nvSpPr>
        <p:spPr>
          <a:xfrm>
            <a:off x="4544839" y="1727847"/>
            <a:ext cx="6585327" cy="2362478"/>
          </a:xfrm>
        </p:spPr>
        <p:txBody>
          <a:bodyPr anchor="t">
            <a:normAutofit/>
          </a:bodyPr>
          <a:lstStyle>
            <a:lvl1pPr>
              <a:defRPr sz="4800">
                <a:latin typeface="Verdana Pro SemiBold" panose="020B0604020202020204" pitchFamily="34" charset="0"/>
              </a:defRPr>
            </a:lvl1pPr>
          </a:lstStyle>
          <a:p>
            <a:r>
              <a:rPr lang="en-US"/>
              <a:t>Presentation</a:t>
            </a:r>
            <a:br>
              <a:rPr lang="en-US"/>
            </a:br>
            <a:r>
              <a:rPr lang="en-US"/>
              <a:t>Title</a:t>
            </a:r>
          </a:p>
        </p:txBody>
      </p:sp>
      <p:sp>
        <p:nvSpPr>
          <p:cNvPr id="31" name="Picture Placeholder 30">
            <a:extLst>
              <a:ext uri="{FF2B5EF4-FFF2-40B4-BE49-F238E27FC236}">
                <a16:creationId xmlns:a16="http://schemas.microsoft.com/office/drawing/2014/main" id="{49C91DEC-30E2-5E7A-A00F-65A9E7FB1435}"/>
              </a:ext>
            </a:extLst>
          </p:cNvPr>
          <p:cNvSpPr>
            <a:spLocks noGrp="1"/>
          </p:cNvSpPr>
          <p:nvPr>
            <p:ph type="pic" sz="quarter" idx="14"/>
          </p:nvPr>
        </p:nvSpPr>
        <p:spPr>
          <a:xfrm>
            <a:off x="8334986" y="2766382"/>
            <a:ext cx="4671589" cy="4671589"/>
          </a:xfrm>
          <a:custGeom>
            <a:avLst/>
            <a:gdLst>
              <a:gd name="connsiteX0" fmla="*/ 1079611 w 2159222"/>
              <a:gd name="connsiteY0" fmla="*/ 0 h 2159222"/>
              <a:gd name="connsiteX1" fmla="*/ 2159222 w 2159222"/>
              <a:gd name="connsiteY1" fmla="*/ 1079611 h 2159222"/>
              <a:gd name="connsiteX2" fmla="*/ 1079611 w 2159222"/>
              <a:gd name="connsiteY2" fmla="*/ 2159222 h 2159222"/>
              <a:gd name="connsiteX3" fmla="*/ 0 w 2159222"/>
              <a:gd name="connsiteY3" fmla="*/ 1079611 h 2159222"/>
              <a:gd name="connsiteX4" fmla="*/ 1079611 w 2159222"/>
              <a:gd name="connsiteY4" fmla="*/ 0 h 2159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9222" h="2159222">
                <a:moveTo>
                  <a:pt x="1079611" y="0"/>
                </a:moveTo>
                <a:cubicBezTo>
                  <a:pt x="1675864" y="0"/>
                  <a:pt x="2159222" y="483358"/>
                  <a:pt x="2159222" y="1079611"/>
                </a:cubicBezTo>
                <a:cubicBezTo>
                  <a:pt x="2159222" y="1675864"/>
                  <a:pt x="1675864" y="2159222"/>
                  <a:pt x="1079611" y="2159222"/>
                </a:cubicBezTo>
                <a:cubicBezTo>
                  <a:pt x="483358" y="2159222"/>
                  <a:pt x="0" y="1675864"/>
                  <a:pt x="0" y="1079611"/>
                </a:cubicBezTo>
                <a:cubicBezTo>
                  <a:pt x="0" y="483358"/>
                  <a:pt x="483358" y="0"/>
                  <a:pt x="1079611" y="0"/>
                </a:cubicBezTo>
                <a:close/>
              </a:path>
            </a:pathLst>
          </a:custGeom>
        </p:spPr>
        <p:txBody>
          <a:bodyPr wrap="square">
            <a:noAutofit/>
          </a:bodyPr>
          <a:lstStyle>
            <a:lvl1pPr marL="0" indent="0">
              <a:buNone/>
              <a:defRPr/>
            </a:lvl1pPr>
          </a:lstStyle>
          <a:p>
            <a:endParaRPr lang="en-US"/>
          </a:p>
        </p:txBody>
      </p:sp>
      <p:sp>
        <p:nvSpPr>
          <p:cNvPr id="7" name="Subtitle 2">
            <a:extLst>
              <a:ext uri="{FF2B5EF4-FFF2-40B4-BE49-F238E27FC236}">
                <a16:creationId xmlns:a16="http://schemas.microsoft.com/office/drawing/2014/main" id="{977BE570-899A-FBE9-D372-77DD10D45897}"/>
              </a:ext>
            </a:extLst>
          </p:cNvPr>
          <p:cNvSpPr>
            <a:spLocks noGrp="1"/>
          </p:cNvSpPr>
          <p:nvPr>
            <p:ph type="subTitle" idx="1" hasCustomPrompt="1"/>
          </p:nvPr>
        </p:nvSpPr>
        <p:spPr>
          <a:xfrm>
            <a:off x="4544839" y="4407694"/>
            <a:ext cx="3506168" cy="1410478"/>
          </a:xfrm>
        </p:spPr>
        <p:txBody>
          <a:bodyPr/>
          <a:lstStyle>
            <a:lvl1pPr marL="0" indent="0" algn="l">
              <a:spcBef>
                <a:spcPts val="0"/>
              </a:spcBef>
              <a:buNone/>
              <a:defRPr sz="2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Presenter Name</a:t>
            </a:r>
          </a:p>
          <a:p>
            <a:r>
              <a:rPr lang="en-US"/>
              <a:t>Month XX, 2022</a:t>
            </a:r>
          </a:p>
        </p:txBody>
      </p:sp>
    </p:spTree>
    <p:extLst>
      <p:ext uri="{BB962C8B-B14F-4D97-AF65-F5344CB8AC3E}">
        <p14:creationId xmlns:p14="http://schemas.microsoft.com/office/powerpoint/2010/main" val="106752600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TITLE Slide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D0B73CF-782B-EF60-DA7A-E9AA53243AC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243A2687-CAD6-5BBB-CCB0-D2CA320E29C5}"/>
              </a:ext>
            </a:extLst>
          </p:cNvPr>
          <p:cNvSpPr>
            <a:spLocks noGrp="1"/>
          </p:cNvSpPr>
          <p:nvPr>
            <p:ph type="title" hasCustomPrompt="1"/>
          </p:nvPr>
        </p:nvSpPr>
        <p:spPr>
          <a:xfrm>
            <a:off x="4544839" y="1727847"/>
            <a:ext cx="6585327" cy="2362478"/>
          </a:xfrm>
        </p:spPr>
        <p:txBody>
          <a:bodyPr anchor="t">
            <a:normAutofit/>
          </a:bodyPr>
          <a:lstStyle>
            <a:lvl1pPr>
              <a:defRPr sz="4800">
                <a:latin typeface="Verdana Pro SemiBold" panose="020B0604020202020204" pitchFamily="34" charset="0"/>
              </a:defRPr>
            </a:lvl1pPr>
          </a:lstStyle>
          <a:p>
            <a:r>
              <a:rPr lang="en-US"/>
              <a:t>Presentation</a:t>
            </a:r>
            <a:br>
              <a:rPr lang="en-US"/>
            </a:br>
            <a:r>
              <a:rPr lang="en-US"/>
              <a:t>Title</a:t>
            </a:r>
          </a:p>
        </p:txBody>
      </p:sp>
      <p:sp>
        <p:nvSpPr>
          <p:cNvPr id="7" name="Subtitle 2">
            <a:extLst>
              <a:ext uri="{FF2B5EF4-FFF2-40B4-BE49-F238E27FC236}">
                <a16:creationId xmlns:a16="http://schemas.microsoft.com/office/drawing/2014/main" id="{977BE570-899A-FBE9-D372-77DD10D45897}"/>
              </a:ext>
            </a:extLst>
          </p:cNvPr>
          <p:cNvSpPr>
            <a:spLocks noGrp="1"/>
          </p:cNvSpPr>
          <p:nvPr>
            <p:ph type="subTitle" idx="1" hasCustomPrompt="1"/>
          </p:nvPr>
        </p:nvSpPr>
        <p:spPr>
          <a:xfrm>
            <a:off x="4544839" y="4407694"/>
            <a:ext cx="3506168" cy="1410478"/>
          </a:xfrm>
        </p:spPr>
        <p:txBody>
          <a:bodyPr/>
          <a:lstStyle>
            <a:lvl1pPr marL="0" indent="0" algn="l">
              <a:spcBef>
                <a:spcPts val="0"/>
              </a:spcBef>
              <a:buNone/>
              <a:defRPr sz="2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Presenter Name</a:t>
            </a:r>
          </a:p>
          <a:p>
            <a:r>
              <a:rPr lang="en-US"/>
              <a:t>Month XX, 2022</a:t>
            </a:r>
          </a:p>
        </p:txBody>
      </p:sp>
    </p:spTree>
    <p:extLst>
      <p:ext uri="{BB962C8B-B14F-4D97-AF65-F5344CB8AC3E}">
        <p14:creationId xmlns:p14="http://schemas.microsoft.com/office/powerpoint/2010/main" val="81932364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BODY Slide TOP 1">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12E5CA2-85FB-49B9-0F23-98B6B48CE44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465EBD53-193C-8F61-E6EC-BA1C9585562E}"/>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a:extLst>
              <a:ext uri="{FF2B5EF4-FFF2-40B4-BE49-F238E27FC236}">
                <a16:creationId xmlns:a16="http://schemas.microsoft.com/office/drawing/2014/main" id="{ECBEA24D-8461-64AF-2F32-F18E94AABC1E}"/>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5" name="Text Placeholder 2">
            <a:extLst>
              <a:ext uri="{FF2B5EF4-FFF2-40B4-BE49-F238E27FC236}">
                <a16:creationId xmlns:a16="http://schemas.microsoft.com/office/drawing/2014/main" id="{D32CBAD5-D1DA-250A-2BDC-C9FE9FAF7E7F}"/>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7" name="Slide Number Placeholder 5">
            <a:extLst>
              <a:ext uri="{FF2B5EF4-FFF2-40B4-BE49-F238E27FC236}">
                <a16:creationId xmlns:a16="http://schemas.microsoft.com/office/drawing/2014/main" id="{6C31658C-BE78-7FCB-E00B-0022751C458C}"/>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358037173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_BODY Slide TOP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AB4823B-2FAD-BB55-76D4-1DF005DD6E6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2" name="Oval 11">
            <a:extLst>
              <a:ext uri="{FF2B5EF4-FFF2-40B4-BE49-F238E27FC236}">
                <a16:creationId xmlns:a16="http://schemas.microsoft.com/office/drawing/2014/main" id="{5A21BE16-264C-B224-811C-53A8505CCEC5}"/>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lide Number Placeholder 5">
            <a:extLst>
              <a:ext uri="{FF2B5EF4-FFF2-40B4-BE49-F238E27FC236}">
                <a16:creationId xmlns:a16="http://schemas.microsoft.com/office/drawing/2014/main" id="{1C56810D-83DF-9D1D-932B-93A8F158AED1}"/>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3" name="Title 1">
            <a:extLst>
              <a:ext uri="{FF2B5EF4-FFF2-40B4-BE49-F238E27FC236}">
                <a16:creationId xmlns:a16="http://schemas.microsoft.com/office/drawing/2014/main" id="{D4EC622C-17E2-1A63-CF71-151CE3E1D4CB}"/>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5" name="Text Placeholder 2">
            <a:extLst>
              <a:ext uri="{FF2B5EF4-FFF2-40B4-BE49-F238E27FC236}">
                <a16:creationId xmlns:a16="http://schemas.microsoft.com/office/drawing/2014/main" id="{51625E78-B76D-15E8-59DF-6FE91463AD92}"/>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Tree>
    <p:extLst>
      <p:ext uri="{BB962C8B-B14F-4D97-AF65-F5344CB8AC3E}">
        <p14:creationId xmlns:p14="http://schemas.microsoft.com/office/powerpoint/2010/main" val="206828822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3_BODY Slide TOP 3">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AB9259D-9AA1-2E87-268F-5298E2EBF75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9" name="Oval 18">
            <a:extLst>
              <a:ext uri="{FF2B5EF4-FFF2-40B4-BE49-F238E27FC236}">
                <a16:creationId xmlns:a16="http://schemas.microsoft.com/office/drawing/2014/main" id="{6FD4549C-34F6-3101-2D38-3AF562ACFCEC}"/>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Slide Number Placeholder 5">
            <a:extLst>
              <a:ext uri="{FF2B5EF4-FFF2-40B4-BE49-F238E27FC236}">
                <a16:creationId xmlns:a16="http://schemas.microsoft.com/office/drawing/2014/main" id="{7C71DAD0-AD13-B6CF-20C8-F302DDBF5C1C}"/>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4" name="Title 1">
            <a:extLst>
              <a:ext uri="{FF2B5EF4-FFF2-40B4-BE49-F238E27FC236}">
                <a16:creationId xmlns:a16="http://schemas.microsoft.com/office/drawing/2014/main" id="{C30FE041-698D-F83E-9A25-1A7094405FE5}"/>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5" name="Text Placeholder 2">
            <a:extLst>
              <a:ext uri="{FF2B5EF4-FFF2-40B4-BE49-F238E27FC236}">
                <a16:creationId xmlns:a16="http://schemas.microsoft.com/office/drawing/2014/main" id="{A95F9685-8226-80D6-C904-B872A9903A45}"/>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Tree>
    <p:extLst>
      <p:ext uri="{BB962C8B-B14F-4D97-AF65-F5344CB8AC3E}">
        <p14:creationId xmlns:p14="http://schemas.microsoft.com/office/powerpoint/2010/main" val="325870345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3_BODY Slide LEFT 1">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2E24200-E47C-A2A7-912E-081DE66C02D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7" name="Text Placeholder 2">
            <a:extLst>
              <a:ext uri="{FF2B5EF4-FFF2-40B4-BE49-F238E27FC236}">
                <a16:creationId xmlns:a16="http://schemas.microsoft.com/office/drawing/2014/main" id="{A644C720-92FF-FF22-349E-F2C9E2BAD3C1}"/>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17" name="Oval 16">
            <a:extLst>
              <a:ext uri="{FF2B5EF4-FFF2-40B4-BE49-F238E27FC236}">
                <a16:creationId xmlns:a16="http://schemas.microsoft.com/office/drawing/2014/main" id="{A5A31E16-B593-7AD0-DD4D-9F3D9398D901}"/>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Slide Number Placeholder 5">
            <a:extLst>
              <a:ext uri="{FF2B5EF4-FFF2-40B4-BE49-F238E27FC236}">
                <a16:creationId xmlns:a16="http://schemas.microsoft.com/office/drawing/2014/main" id="{C27D92A8-FF7D-10C1-F97A-9AAB1BEC1778}"/>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3" name="Title 1">
            <a:extLst>
              <a:ext uri="{FF2B5EF4-FFF2-40B4-BE49-F238E27FC236}">
                <a16:creationId xmlns:a16="http://schemas.microsoft.com/office/drawing/2014/main" id="{D735A0D6-20E2-C0B7-A636-C07BE1286BE5}"/>
              </a:ext>
            </a:extLst>
          </p:cNvPr>
          <p:cNvSpPr>
            <a:spLocks noGrp="1"/>
          </p:cNvSpPr>
          <p:nvPr>
            <p:ph type="title" hasCustomPrompt="1"/>
          </p:nvPr>
        </p:nvSpPr>
        <p:spPr>
          <a:xfrm>
            <a:off x="1016192" y="414134"/>
            <a:ext cx="9178566"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14552593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60D9-2764-288F-907B-F455B528693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71CAF07-D142-1DEE-6327-6D6F5D2AB36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F183DC1-05CD-7F40-0987-3B32E8177E6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B56B191-CBE9-2C30-5748-D32BF2EFD579}"/>
              </a:ext>
            </a:extLst>
          </p:cNvPr>
          <p:cNvSpPr>
            <a:spLocks noGrp="1"/>
          </p:cNvSpPr>
          <p:nvPr>
            <p:ph type="dt" sz="half" idx="10"/>
          </p:nvPr>
        </p:nvSpPr>
        <p:spPr/>
        <p:txBody>
          <a:bodyPr/>
          <a:lstStyle/>
          <a:p>
            <a:fld id="{07B0F73B-7284-4766-9064-D3F607C21FB3}" type="datetime1">
              <a:rPr lang="en-US" smtClean="0"/>
              <a:t>2/11/2025</a:t>
            </a:fld>
            <a:endParaRPr lang="en-US"/>
          </a:p>
        </p:txBody>
      </p:sp>
      <p:sp>
        <p:nvSpPr>
          <p:cNvPr id="6" name="Footer Placeholder 5">
            <a:extLst>
              <a:ext uri="{FF2B5EF4-FFF2-40B4-BE49-F238E27FC236}">
                <a16:creationId xmlns:a16="http://schemas.microsoft.com/office/drawing/2014/main" id="{0679147C-F79A-63B4-C9C6-D44BA7F96880}"/>
              </a:ext>
            </a:extLst>
          </p:cNvPr>
          <p:cNvSpPr>
            <a:spLocks noGrp="1"/>
          </p:cNvSpPr>
          <p:nvPr>
            <p:ph type="ftr" sz="quarter" idx="11"/>
          </p:nvPr>
        </p:nvSpPr>
        <p:spPr/>
        <p:txBody>
          <a:bodyPr/>
          <a:lstStyle/>
          <a:p>
            <a:r>
              <a:rPr lang="en-US"/>
              <a:t>© 2023 3D Molecular Designs. All Rights Reserved. </a:t>
            </a:r>
          </a:p>
        </p:txBody>
      </p:sp>
      <p:sp>
        <p:nvSpPr>
          <p:cNvPr id="7" name="Slide Number Placeholder 6">
            <a:extLst>
              <a:ext uri="{FF2B5EF4-FFF2-40B4-BE49-F238E27FC236}">
                <a16:creationId xmlns:a16="http://schemas.microsoft.com/office/drawing/2014/main" id="{A0ECBFFE-AD10-95A9-0282-3655A797287B}"/>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427188684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4_BODY Slide LEFT 2">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77B460D-59E5-074A-CBEE-BD527032219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3" name="Oval 12">
            <a:extLst>
              <a:ext uri="{FF2B5EF4-FFF2-40B4-BE49-F238E27FC236}">
                <a16:creationId xmlns:a16="http://schemas.microsoft.com/office/drawing/2014/main" id="{BAEADAE7-8630-2F1B-1CA9-17A17B33ACA8}"/>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lide Number Placeholder 5">
            <a:extLst>
              <a:ext uri="{FF2B5EF4-FFF2-40B4-BE49-F238E27FC236}">
                <a16:creationId xmlns:a16="http://schemas.microsoft.com/office/drawing/2014/main" id="{E7C33C61-773B-FEEA-3EE9-3D1D4519A930}"/>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3" name="Text Placeholder 2">
            <a:extLst>
              <a:ext uri="{FF2B5EF4-FFF2-40B4-BE49-F238E27FC236}">
                <a16:creationId xmlns:a16="http://schemas.microsoft.com/office/drawing/2014/main" id="{908EC773-C705-09FE-2361-5AF4A616128F}"/>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4" name="Title 1">
            <a:extLst>
              <a:ext uri="{FF2B5EF4-FFF2-40B4-BE49-F238E27FC236}">
                <a16:creationId xmlns:a16="http://schemas.microsoft.com/office/drawing/2014/main" id="{5F06BDEE-2C2B-0742-9F8F-C74243126BF5}"/>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161835664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5_BODY Slide LEFT 3">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9D2737E-393C-5979-E58B-C6FDBDE6D3E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969E654D-3090-5B27-9D5D-D324B0CA08F0}"/>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0A59B2EF-3146-B1B7-04F0-05E554A7C5FA}"/>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2" name="Text Placeholder 2">
            <a:extLst>
              <a:ext uri="{FF2B5EF4-FFF2-40B4-BE49-F238E27FC236}">
                <a16:creationId xmlns:a16="http://schemas.microsoft.com/office/drawing/2014/main" id="{6E05A7BE-1519-556E-10A8-1B21D7BAD298}"/>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3" name="Title 1">
            <a:extLst>
              <a:ext uri="{FF2B5EF4-FFF2-40B4-BE49-F238E27FC236}">
                <a16:creationId xmlns:a16="http://schemas.microsoft.com/office/drawing/2014/main" id="{8C96E5B6-4F39-F4BD-F538-844B7723B2A3}"/>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371449132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6_BODY Slide LEFT 4">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DEC43C6-B4D4-707D-C9E5-909DDBFF318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B97CE5AC-126F-3C71-2407-089DBD0075B7}"/>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EA285B17-EA56-9B2D-0AC6-DED377261508}"/>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2" name="Text Placeholder 2">
            <a:extLst>
              <a:ext uri="{FF2B5EF4-FFF2-40B4-BE49-F238E27FC236}">
                <a16:creationId xmlns:a16="http://schemas.microsoft.com/office/drawing/2014/main" id="{B14E1916-334D-665A-8A89-DE899C0DD182}"/>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3" name="Title 1">
            <a:extLst>
              <a:ext uri="{FF2B5EF4-FFF2-40B4-BE49-F238E27FC236}">
                <a16:creationId xmlns:a16="http://schemas.microsoft.com/office/drawing/2014/main" id="{BF4C427D-8F25-72F0-030D-DB03A6EEFAB0}"/>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199349693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5_BODY Slide RIGHT 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3596F11-EC42-2CE9-5974-D8F9DE3F07A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389861" y="231303"/>
            <a:ext cx="9144000"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9" name="Oval 8">
            <a:extLst>
              <a:ext uri="{FF2B5EF4-FFF2-40B4-BE49-F238E27FC236}">
                <a16:creationId xmlns:a16="http://schemas.microsoft.com/office/drawing/2014/main" id="{57312FE3-9E04-D58F-E86C-B56DF4AFD0D2}"/>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lide Number Placeholder 5">
            <a:extLst>
              <a:ext uri="{FF2B5EF4-FFF2-40B4-BE49-F238E27FC236}">
                <a16:creationId xmlns:a16="http://schemas.microsoft.com/office/drawing/2014/main" id="{9CFF3BD9-09F0-8C62-B2FD-834BBF6065B7}"/>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212096338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7_BODY Slide RIGHT 2">
    <p:spTree>
      <p:nvGrpSpPr>
        <p:cNvPr id="1" name=""/>
        <p:cNvGrpSpPr/>
        <p:nvPr/>
      </p:nvGrpSpPr>
      <p:grpSpPr>
        <a:xfrm>
          <a:off x="0" y="0"/>
          <a:ext cx="0" cy="0"/>
          <a:chOff x="0" y="0"/>
          <a:chExt cx="0" cy="0"/>
        </a:xfrm>
      </p:grpSpPr>
      <p:pic>
        <p:nvPicPr>
          <p:cNvPr id="3" name="Picture 2" descr="Background pattern&#10;&#10;Description automatically generated with low confidence">
            <a:extLst>
              <a:ext uri="{FF2B5EF4-FFF2-40B4-BE49-F238E27FC236}">
                <a16:creationId xmlns:a16="http://schemas.microsoft.com/office/drawing/2014/main" id="{33397553-FF5B-C983-EC79-B6EC1E08314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448178" y="251489"/>
            <a:ext cx="10694743"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6" name="Oval 5">
            <a:extLst>
              <a:ext uri="{FF2B5EF4-FFF2-40B4-BE49-F238E27FC236}">
                <a16:creationId xmlns:a16="http://schemas.microsoft.com/office/drawing/2014/main" id="{BDAE18C4-97B6-C248-6B2B-06D6F98760A4}"/>
              </a:ext>
            </a:extLst>
          </p:cNvPr>
          <p:cNvSpPr/>
          <p:nvPr userDrawn="1"/>
        </p:nvSpPr>
        <p:spPr>
          <a:xfrm>
            <a:off x="140135" y="6406711"/>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55FFB179-1841-4BAB-5BCE-2110D77D2C4B}"/>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03023C19-CA0B-AF2F-3F84-478DECF831E7}"/>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235292343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6_BODY Slide RIGHT 3">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93D4175-2385-5E92-99E5-F59074A2D6F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942753" y="289589"/>
            <a:ext cx="10193081"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12" name="Oval 11">
            <a:extLst>
              <a:ext uri="{FF2B5EF4-FFF2-40B4-BE49-F238E27FC236}">
                <a16:creationId xmlns:a16="http://schemas.microsoft.com/office/drawing/2014/main" id="{6D5D1E7A-C95A-EEDC-118B-13E69A8D0699}"/>
              </a:ext>
            </a:extLst>
          </p:cNvPr>
          <p:cNvSpPr/>
          <p:nvPr userDrawn="1"/>
        </p:nvSpPr>
        <p:spPr>
          <a:xfrm>
            <a:off x="140135" y="6413380"/>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0D668D91-A0C3-B3EC-1FFC-E4AEA958B883}"/>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4AFC46D5-5A8C-1C48-84F4-49BAE3B461C1}"/>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196299350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7_BODY Slide RIGHT 4">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82490D1-4C27-6FE3-3F95-DB43821A047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942754" y="294463"/>
            <a:ext cx="10200167"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12" name="Oval 11">
            <a:extLst>
              <a:ext uri="{FF2B5EF4-FFF2-40B4-BE49-F238E27FC236}">
                <a16:creationId xmlns:a16="http://schemas.microsoft.com/office/drawing/2014/main" id="{6D5D1E7A-C95A-EEDC-118B-13E69A8D0699}"/>
              </a:ext>
            </a:extLst>
          </p:cNvPr>
          <p:cNvSpPr/>
          <p:nvPr userDrawn="1"/>
        </p:nvSpPr>
        <p:spPr>
          <a:xfrm>
            <a:off x="140135" y="6413380"/>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4EFCD39D-2488-81CA-AF47-325AF318F4D4}"/>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61F1B122-9A7B-2A18-8069-B087AD8F677D}"/>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280355450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8_CLOSING Slide 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40119E2-379E-B0D9-4B5B-4884FA053A8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17449670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1_CLOSING Slide 2">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1D20970-B06C-CB7C-B5E4-325A1AE2FA1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95492044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2_CLOSING Slide 3">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D86948D-E6E2-1B8B-88E8-F89072AFFFC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8889073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BD7867-9CA8-4994-6EBE-BC54C3D3E07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CBED68C-C077-D64F-B558-33FC63B454A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7B48F80-DD4F-C251-5BD1-1A3DA7C32FF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85452D0-E5D2-80F2-5D1A-C46D246F992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AC08E42-7A16-55F0-C6B8-130A07E79F6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Date Placeholder 9">
            <a:extLst>
              <a:ext uri="{FF2B5EF4-FFF2-40B4-BE49-F238E27FC236}">
                <a16:creationId xmlns:a16="http://schemas.microsoft.com/office/drawing/2014/main" id="{290FD970-ACEE-F453-C2DC-443D1845FC23}"/>
              </a:ext>
            </a:extLst>
          </p:cNvPr>
          <p:cNvSpPr>
            <a:spLocks noGrp="1"/>
          </p:cNvSpPr>
          <p:nvPr>
            <p:ph type="dt" sz="half" idx="10"/>
          </p:nvPr>
        </p:nvSpPr>
        <p:spPr/>
        <p:txBody>
          <a:bodyPr/>
          <a:lstStyle/>
          <a:p>
            <a:fld id="{68A779A7-DAEB-4159-9505-A8B268D2CFCC}" type="datetime1">
              <a:rPr lang="en-US" smtClean="0"/>
              <a:t>2/11/2025</a:t>
            </a:fld>
            <a:endParaRPr lang="en-US"/>
          </a:p>
        </p:txBody>
      </p:sp>
      <p:sp>
        <p:nvSpPr>
          <p:cNvPr id="11" name="Footer Placeholder 10">
            <a:extLst>
              <a:ext uri="{FF2B5EF4-FFF2-40B4-BE49-F238E27FC236}">
                <a16:creationId xmlns:a16="http://schemas.microsoft.com/office/drawing/2014/main" id="{734F644D-C0C2-283F-574C-B21CF33CB0AB}"/>
              </a:ext>
            </a:extLst>
          </p:cNvPr>
          <p:cNvSpPr>
            <a:spLocks noGrp="1"/>
          </p:cNvSpPr>
          <p:nvPr>
            <p:ph type="ftr" sz="quarter" idx="11"/>
          </p:nvPr>
        </p:nvSpPr>
        <p:spPr/>
        <p:txBody>
          <a:bodyPr/>
          <a:lstStyle/>
          <a:p>
            <a:r>
              <a:rPr lang="en-US"/>
              <a:t>© 2023 3D Molecular Designs. All Rights Reserved. </a:t>
            </a:r>
          </a:p>
        </p:txBody>
      </p:sp>
      <p:sp>
        <p:nvSpPr>
          <p:cNvPr id="12" name="Slide Number Placeholder 11">
            <a:extLst>
              <a:ext uri="{FF2B5EF4-FFF2-40B4-BE49-F238E27FC236}">
                <a16:creationId xmlns:a16="http://schemas.microsoft.com/office/drawing/2014/main" id="{329763EF-41DB-9430-45F3-167914914D5A}"/>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96276645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3_CLOSING Slide 4">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9A9AC15-481A-1578-DFB0-A3EF9E3F45A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1648784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925C0F-3A8B-0D4F-47C2-E32FF90F5E6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A88FC7A-49EF-763C-126D-40CE2914BDE3}"/>
              </a:ext>
            </a:extLst>
          </p:cNvPr>
          <p:cNvSpPr>
            <a:spLocks noGrp="1"/>
          </p:cNvSpPr>
          <p:nvPr>
            <p:ph type="dt" sz="half" idx="10"/>
          </p:nvPr>
        </p:nvSpPr>
        <p:spPr/>
        <p:txBody>
          <a:bodyPr/>
          <a:lstStyle/>
          <a:p>
            <a:fld id="{625A9389-6BF4-4D2B-8F0F-E0BB56033291}" type="datetime1">
              <a:rPr lang="en-US" smtClean="0"/>
              <a:t>2/11/2025</a:t>
            </a:fld>
            <a:endParaRPr lang="en-US"/>
          </a:p>
        </p:txBody>
      </p:sp>
      <p:sp>
        <p:nvSpPr>
          <p:cNvPr id="4" name="Footer Placeholder 3">
            <a:extLst>
              <a:ext uri="{FF2B5EF4-FFF2-40B4-BE49-F238E27FC236}">
                <a16:creationId xmlns:a16="http://schemas.microsoft.com/office/drawing/2014/main" id="{9787FAE3-E195-235A-F085-A8FC0288B55E}"/>
              </a:ext>
            </a:extLst>
          </p:cNvPr>
          <p:cNvSpPr>
            <a:spLocks noGrp="1"/>
          </p:cNvSpPr>
          <p:nvPr>
            <p:ph type="ftr" sz="quarter" idx="11"/>
          </p:nvPr>
        </p:nvSpPr>
        <p:spPr/>
        <p:txBody>
          <a:bodyPr/>
          <a:lstStyle/>
          <a:p>
            <a:r>
              <a:rPr lang="en-US"/>
              <a:t>© 2023 3D Molecular Designs. All Rights Reserved. </a:t>
            </a:r>
          </a:p>
        </p:txBody>
      </p:sp>
      <p:sp>
        <p:nvSpPr>
          <p:cNvPr id="5" name="Slide Number Placeholder 4">
            <a:extLst>
              <a:ext uri="{FF2B5EF4-FFF2-40B4-BE49-F238E27FC236}">
                <a16:creationId xmlns:a16="http://schemas.microsoft.com/office/drawing/2014/main" id="{E64619F3-7A75-AA5F-4426-9665F9962376}"/>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15558894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71C6628-971E-3C8A-6346-CFB29E1A455A}"/>
              </a:ext>
            </a:extLst>
          </p:cNvPr>
          <p:cNvSpPr>
            <a:spLocks noGrp="1"/>
          </p:cNvSpPr>
          <p:nvPr>
            <p:ph type="dt" sz="half" idx="10"/>
          </p:nvPr>
        </p:nvSpPr>
        <p:spPr/>
        <p:txBody>
          <a:bodyPr/>
          <a:lstStyle/>
          <a:p>
            <a:fld id="{CCF01673-AC63-4351-AF3F-4BEABFCAAA01}" type="datetime1">
              <a:rPr lang="en-US" smtClean="0"/>
              <a:t>2/11/2025</a:t>
            </a:fld>
            <a:endParaRPr lang="en-US"/>
          </a:p>
        </p:txBody>
      </p:sp>
      <p:sp>
        <p:nvSpPr>
          <p:cNvPr id="3" name="Footer Placeholder 2">
            <a:extLst>
              <a:ext uri="{FF2B5EF4-FFF2-40B4-BE49-F238E27FC236}">
                <a16:creationId xmlns:a16="http://schemas.microsoft.com/office/drawing/2014/main" id="{31FEB7D5-F96E-D77B-DFBA-661FF2C4F4B3}"/>
              </a:ext>
            </a:extLst>
          </p:cNvPr>
          <p:cNvSpPr>
            <a:spLocks noGrp="1"/>
          </p:cNvSpPr>
          <p:nvPr>
            <p:ph type="ftr" sz="quarter" idx="11"/>
          </p:nvPr>
        </p:nvSpPr>
        <p:spPr/>
        <p:txBody>
          <a:bodyPr/>
          <a:lstStyle/>
          <a:p>
            <a:r>
              <a:rPr lang="en-US"/>
              <a:t>© 2023 3D Molecular Designs. All Rights Reserved. </a:t>
            </a:r>
          </a:p>
        </p:txBody>
      </p:sp>
      <p:sp>
        <p:nvSpPr>
          <p:cNvPr id="4" name="Slide Number Placeholder 3">
            <a:extLst>
              <a:ext uri="{FF2B5EF4-FFF2-40B4-BE49-F238E27FC236}">
                <a16:creationId xmlns:a16="http://schemas.microsoft.com/office/drawing/2014/main" id="{A5F3602C-935A-FC5A-2698-B31625D0B455}"/>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13980260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D44CB-3800-36C7-D0A8-492982A4992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56D3D93-6472-AED3-7852-EF7981D0EF5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9FA0C83-D744-EC41-D871-4ECB31CD69B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4EF484A-2794-558F-2207-2831C44730B7}"/>
              </a:ext>
            </a:extLst>
          </p:cNvPr>
          <p:cNvSpPr>
            <a:spLocks noGrp="1"/>
          </p:cNvSpPr>
          <p:nvPr>
            <p:ph type="dt" sz="half" idx="10"/>
          </p:nvPr>
        </p:nvSpPr>
        <p:spPr/>
        <p:txBody>
          <a:bodyPr/>
          <a:lstStyle/>
          <a:p>
            <a:fld id="{37A83379-6F30-4571-BA11-EB4CC370160E}" type="datetime1">
              <a:rPr lang="en-US" smtClean="0"/>
              <a:t>2/11/2025</a:t>
            </a:fld>
            <a:endParaRPr lang="en-US"/>
          </a:p>
        </p:txBody>
      </p:sp>
      <p:sp>
        <p:nvSpPr>
          <p:cNvPr id="6" name="Footer Placeholder 5">
            <a:extLst>
              <a:ext uri="{FF2B5EF4-FFF2-40B4-BE49-F238E27FC236}">
                <a16:creationId xmlns:a16="http://schemas.microsoft.com/office/drawing/2014/main" id="{B97F0BC1-FCFE-993A-D68B-5FFBDE6FB4D0}"/>
              </a:ext>
            </a:extLst>
          </p:cNvPr>
          <p:cNvSpPr>
            <a:spLocks noGrp="1"/>
          </p:cNvSpPr>
          <p:nvPr>
            <p:ph type="ftr" sz="quarter" idx="11"/>
          </p:nvPr>
        </p:nvSpPr>
        <p:spPr/>
        <p:txBody>
          <a:bodyPr/>
          <a:lstStyle/>
          <a:p>
            <a:r>
              <a:rPr lang="en-US"/>
              <a:t>© 2023 3D Molecular Designs. All Rights Reserved. </a:t>
            </a:r>
          </a:p>
        </p:txBody>
      </p:sp>
      <p:sp>
        <p:nvSpPr>
          <p:cNvPr id="7" name="Slide Number Placeholder 6">
            <a:extLst>
              <a:ext uri="{FF2B5EF4-FFF2-40B4-BE49-F238E27FC236}">
                <a16:creationId xmlns:a16="http://schemas.microsoft.com/office/drawing/2014/main" id="{C8C52E09-B3CD-462C-45A7-00EE602A040D}"/>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9955544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D3F3CB-7F92-B880-0B07-76531C19605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AA1C15B-BD51-FFDF-FE43-8BE43CB12EC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BE9CE41-8D5B-D6A0-6FCA-0458E9C1FF5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B49A1D5-E4DA-BD45-6496-57BBEB13CD60}"/>
              </a:ext>
            </a:extLst>
          </p:cNvPr>
          <p:cNvSpPr>
            <a:spLocks noGrp="1"/>
          </p:cNvSpPr>
          <p:nvPr>
            <p:ph type="dt" sz="half" idx="10"/>
          </p:nvPr>
        </p:nvSpPr>
        <p:spPr/>
        <p:txBody>
          <a:bodyPr/>
          <a:lstStyle/>
          <a:p>
            <a:fld id="{4681FF08-2C2A-41B5-A547-94FE3EF12528}" type="datetime1">
              <a:rPr lang="en-US" smtClean="0"/>
              <a:t>2/11/2025</a:t>
            </a:fld>
            <a:endParaRPr lang="en-US"/>
          </a:p>
        </p:txBody>
      </p:sp>
      <p:sp>
        <p:nvSpPr>
          <p:cNvPr id="6" name="Footer Placeholder 5">
            <a:extLst>
              <a:ext uri="{FF2B5EF4-FFF2-40B4-BE49-F238E27FC236}">
                <a16:creationId xmlns:a16="http://schemas.microsoft.com/office/drawing/2014/main" id="{43F311F5-891D-D2DB-2A4D-222A4E0F28AB}"/>
              </a:ext>
            </a:extLst>
          </p:cNvPr>
          <p:cNvSpPr>
            <a:spLocks noGrp="1"/>
          </p:cNvSpPr>
          <p:nvPr>
            <p:ph type="ftr" sz="quarter" idx="11"/>
          </p:nvPr>
        </p:nvSpPr>
        <p:spPr/>
        <p:txBody>
          <a:bodyPr/>
          <a:lstStyle/>
          <a:p>
            <a:r>
              <a:rPr lang="en-US"/>
              <a:t>© 2023 3D Molecular Designs. All Rights Reserved. </a:t>
            </a:r>
          </a:p>
        </p:txBody>
      </p:sp>
      <p:sp>
        <p:nvSpPr>
          <p:cNvPr id="7" name="Slide Number Placeholder 6">
            <a:extLst>
              <a:ext uri="{FF2B5EF4-FFF2-40B4-BE49-F238E27FC236}">
                <a16:creationId xmlns:a16="http://schemas.microsoft.com/office/drawing/2014/main" id="{7F42D019-C48C-AABC-B728-C67175B141DB}"/>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3050518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ags" Target="../tags/tag1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ags" Target="../tags/tag22.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slideLayout" Target="../slideLayouts/slideLayout46.xml"/><Relationship Id="rId18" Type="http://schemas.openxmlformats.org/officeDocument/2006/relationships/theme" Target="../theme/theme4.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17" Type="http://schemas.openxmlformats.org/officeDocument/2006/relationships/slideLayout" Target="../slideLayouts/slideLayout50.xml"/><Relationship Id="rId2" Type="http://schemas.openxmlformats.org/officeDocument/2006/relationships/slideLayout" Target="../slideLayouts/slideLayout35.xml"/><Relationship Id="rId16" Type="http://schemas.openxmlformats.org/officeDocument/2006/relationships/slideLayout" Target="../slideLayouts/slideLayout49.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5" Type="http://schemas.openxmlformats.org/officeDocument/2006/relationships/slideLayout" Target="../slideLayouts/slideLayout4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slideLayout" Target="../slideLayouts/slideLayout4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4366FF6-68EE-F7F2-8C38-F92BFFD9B40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515BE48-2514-69AA-28D9-96CB88E40CF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4F47120-BB54-CF0F-6B76-A23D482C1CF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822838F-48A9-4AFD-B789-B4BFF2251DD1}" type="datetime1">
              <a:rPr lang="en-US" smtClean="0"/>
              <a:t>2/11/2025</a:t>
            </a:fld>
            <a:endParaRPr lang="en-US"/>
          </a:p>
        </p:txBody>
      </p:sp>
      <p:sp>
        <p:nvSpPr>
          <p:cNvPr id="5" name="Footer Placeholder 4">
            <a:extLst>
              <a:ext uri="{FF2B5EF4-FFF2-40B4-BE49-F238E27FC236}">
                <a16:creationId xmlns:a16="http://schemas.microsoft.com/office/drawing/2014/main" id="{9BC94729-BB37-7F5D-A723-4A52B588CA7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900">
                <a:solidFill>
                  <a:schemeClr val="bg1">
                    <a:lumMod val="85000"/>
                  </a:schemeClr>
                </a:solidFill>
                <a:latin typeface="Myriad Pro"/>
              </a:defRPr>
            </a:lvl1pPr>
          </a:lstStyle>
          <a:p>
            <a:r>
              <a:rPr lang="en-US"/>
              <a:t>© 2023 3D Molecular Designs. All Rights Reserved. </a:t>
            </a:r>
          </a:p>
        </p:txBody>
      </p:sp>
      <p:sp>
        <p:nvSpPr>
          <p:cNvPr id="6" name="Slide Number Placeholder 5">
            <a:extLst>
              <a:ext uri="{FF2B5EF4-FFF2-40B4-BE49-F238E27FC236}">
                <a16:creationId xmlns:a16="http://schemas.microsoft.com/office/drawing/2014/main" id="{1DCFF1B7-8306-6D44-C2FE-A30E82BBAA03}"/>
              </a:ext>
            </a:extLst>
          </p:cNvPr>
          <p:cNvSpPr>
            <a:spLocks noGrp="1"/>
          </p:cNvSpPr>
          <p:nvPr>
            <p:ph type="sldNum" sz="quarter" idx="4"/>
          </p:nvPr>
        </p:nvSpPr>
        <p:spPr>
          <a:xfrm>
            <a:off x="9157878" y="6363658"/>
            <a:ext cx="2712069"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2391E0-A521-46DB-9F80-8F59B96C1CAA}" type="slidenum">
              <a:rPr lang="en-US" smtClean="0"/>
              <a:t>‹#›</a:t>
            </a:fld>
            <a:endParaRPr lang="en-US"/>
          </a:p>
        </p:txBody>
      </p:sp>
      <p:sp>
        <p:nvSpPr>
          <p:cNvPr id="14" name="Rectangle 13">
            <a:extLst>
              <a:ext uri="{FF2B5EF4-FFF2-40B4-BE49-F238E27FC236}">
                <a16:creationId xmlns:a16="http://schemas.microsoft.com/office/drawing/2014/main" id="{0A6FB93A-3595-8E16-ADEC-2F566355F1DC}"/>
              </a:ext>
            </a:extLst>
          </p:cNvPr>
          <p:cNvSpPr/>
          <p:nvPr userDrawn="1"/>
        </p:nvSpPr>
        <p:spPr>
          <a:xfrm>
            <a:off x="11377409" y="6363658"/>
            <a:ext cx="201634" cy="365125"/>
          </a:xfrm>
          <a:prstGeom prst="rect">
            <a:avLst/>
          </a:prstGeom>
          <a:blipFill>
            <a:blip r:embed="rId14"/>
            <a:stretch>
              <a:fillRect/>
            </a:stretch>
          </a:blipFill>
          <a:ln>
            <a:noFill/>
          </a:ln>
        </p:spPr>
        <p:style>
          <a:lnRef idx="0">
            <a:scrgbClr r="0" g="0" b="0"/>
          </a:lnRef>
          <a:fillRef idx="0">
            <a:scrgbClr r="0" g="0" b="0"/>
          </a:fillRef>
          <a:effectRef idx="0">
            <a:scrgbClr r="0" g="0" b="0"/>
          </a:effectRef>
          <a:fontRef idx="minor">
            <a:schemeClr val="dk1"/>
          </a:fontRef>
        </p:style>
        <p:txBody>
          <a:bodyPr rtlCol="0" anchor="ctr"/>
          <a:lstStyle/>
          <a:p>
            <a:pPr algn="ctr"/>
            <a:r>
              <a:rPr lang="en-US"/>
              <a:t> </a:t>
            </a:r>
          </a:p>
        </p:txBody>
      </p:sp>
    </p:spTree>
    <p:custDataLst>
      <p:tags r:id="rId13"/>
    </p:custDataLst>
    <p:extLst>
      <p:ext uri="{BB962C8B-B14F-4D97-AF65-F5344CB8AC3E}">
        <p14:creationId xmlns:p14="http://schemas.microsoft.com/office/powerpoint/2010/main" val="2827968997"/>
      </p:ext>
    </p:extLst>
  </p:cSld>
  <p:clrMap bg1="lt1" tx1="dk1" bg2="lt2" tx2="dk2" accent1="accent1" accent2="accent2" accent3="accent3" accent4="accent4" accent5="accent5" accent6="accent6" hlink="hlink" folHlink="folHlink"/>
  <p:sldLayoutIdLst>
    <p:sldLayoutId id="2147483692"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4400" b="0" kern="1200">
          <a:solidFill>
            <a:schemeClr val="tx1"/>
          </a:solidFill>
          <a:latin typeface="Myriad Pro" panose="020B0703030403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yriad Pro" panose="020B07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yriad Pro" panose="020B07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yriad Pro" panose="020B07030304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yriad Pro" panose="020B07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yriad Pro" panose="020B07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4366FF6-68EE-F7F2-8C38-F92BFFD9B40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515BE48-2514-69AA-28D9-96CB88E40CF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4F47120-BB54-CF0F-6B76-A23D482C1CF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8E98E8-CD24-45ED-91B2-CB3F0AE4FE31}" type="datetime1">
              <a:rPr lang="en-US" smtClean="0"/>
              <a:t>2/11/2025</a:t>
            </a:fld>
            <a:endParaRPr lang="en-US"/>
          </a:p>
        </p:txBody>
      </p:sp>
      <p:sp>
        <p:nvSpPr>
          <p:cNvPr id="5" name="Footer Placeholder 4">
            <a:extLst>
              <a:ext uri="{FF2B5EF4-FFF2-40B4-BE49-F238E27FC236}">
                <a16:creationId xmlns:a16="http://schemas.microsoft.com/office/drawing/2014/main" id="{9BC94729-BB37-7F5D-A723-4A52B588CA7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900">
                <a:solidFill>
                  <a:srgbClr val="DBDBDB"/>
                </a:solidFill>
                <a:latin typeface="Myriad Pro"/>
              </a:defRPr>
            </a:lvl1pPr>
          </a:lstStyle>
          <a:p>
            <a:r>
              <a:rPr lang="en-US"/>
              <a:t>© 2023 3D Molecular Designs. All Rights Reserved. </a:t>
            </a:r>
          </a:p>
        </p:txBody>
      </p:sp>
    </p:spTree>
    <p:custDataLst>
      <p:tags r:id="rId13"/>
    </p:custDataLst>
    <p:extLst>
      <p:ext uri="{BB962C8B-B14F-4D97-AF65-F5344CB8AC3E}">
        <p14:creationId xmlns:p14="http://schemas.microsoft.com/office/powerpoint/2010/main" val="399889718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yriad Pro" panose="020B0703030403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yriad Pro" panose="020B07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yriad Pro" panose="020B07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yriad Pro" panose="020B07030304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yriad Pro" panose="020B07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yriad Pro" panose="020B07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4366FF6-68EE-F7F2-8C38-F92BFFD9B40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515BE48-2514-69AA-28D9-96CB88E40CF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4F47120-BB54-CF0F-6B76-A23D482C1CF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8E98E8-CD24-45ED-91B2-CB3F0AE4FE31}" type="datetime1">
              <a:rPr lang="en-US" smtClean="0"/>
              <a:t>2/11/2025</a:t>
            </a:fld>
            <a:endParaRPr lang="en-US"/>
          </a:p>
        </p:txBody>
      </p:sp>
      <p:sp>
        <p:nvSpPr>
          <p:cNvPr id="5" name="Footer Placeholder 4">
            <a:extLst>
              <a:ext uri="{FF2B5EF4-FFF2-40B4-BE49-F238E27FC236}">
                <a16:creationId xmlns:a16="http://schemas.microsoft.com/office/drawing/2014/main" id="{9BC94729-BB37-7F5D-A723-4A52B588CA7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900">
                <a:solidFill>
                  <a:srgbClr val="DBDBDB"/>
                </a:solidFill>
                <a:latin typeface="Myriad Pro"/>
              </a:defRPr>
            </a:lvl1pPr>
          </a:lstStyle>
          <a:p>
            <a:r>
              <a:rPr lang="en-US">
                <a:solidFill>
                  <a:srgbClr val="E0BBE7"/>
                </a:solidFill>
              </a:rPr>
              <a:t>© 2023 3D Molecular Designs. All Rights Reserved. </a:t>
            </a:r>
          </a:p>
        </p:txBody>
      </p:sp>
    </p:spTree>
    <p:custDataLst>
      <p:tags r:id="rId13"/>
    </p:custDataLst>
    <p:extLst>
      <p:ext uri="{BB962C8B-B14F-4D97-AF65-F5344CB8AC3E}">
        <p14:creationId xmlns:p14="http://schemas.microsoft.com/office/powerpoint/2010/main" val="2063116229"/>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6" r:id="rId3"/>
    <p:sldLayoutId id="2147483697" r:id="rId4"/>
    <p:sldLayoutId id="2147483699" r:id="rId5"/>
    <p:sldLayoutId id="2147483701" r:id="rId6"/>
    <p:sldLayoutId id="2147483700" r:id="rId7"/>
    <p:sldLayoutId id="2147483702" r:id="rId8"/>
    <p:sldLayoutId id="2147483703" r:id="rId9"/>
    <p:sldLayoutId id="2147483695" r:id="rId10"/>
    <p:sldLayoutId id="2147483698"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yriad Pro" panose="020B0703030403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yriad Pro" panose="020B07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yriad Pro" panose="020B07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yriad Pro" panose="020B07030304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yriad Pro" panose="020B07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yriad Pro" panose="020B07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4510888-4297-1910-8156-9CA85FC7126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62778BE-F07B-8154-8932-0DF057C397C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CA2B17-F35A-F628-1545-5791704B63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DDEB703D-F99D-B73B-AE82-F7B4021152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A20FBBA-C9EB-F392-F642-A3DFB6E2B1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F349F3-CB17-4C05-B28E-3C9067437B1B}" type="slidenum">
              <a:rPr lang="en-US" smtClean="0"/>
              <a:t>‹#›</a:t>
            </a:fld>
            <a:endParaRPr lang="en-US"/>
          </a:p>
        </p:txBody>
      </p:sp>
    </p:spTree>
    <p:extLst>
      <p:ext uri="{BB962C8B-B14F-4D97-AF65-F5344CB8AC3E}">
        <p14:creationId xmlns:p14="http://schemas.microsoft.com/office/powerpoint/2010/main" val="1834256734"/>
      </p:ext>
    </p:extLst>
  </p:cSld>
  <p:clrMap bg1="lt1" tx1="dk1" bg2="lt2" tx2="dk2" accent1="accent1" accent2="accent2" accent3="accent3" accent4="accent4" accent5="accent5" accent6="accent6" hlink="hlink" folHlink="folHlink"/>
  <p:sldLayoutIdLst>
    <p:sldLayoutId id="2147483649" r:id="rId1"/>
    <p:sldLayoutId id="2147483690" r:id="rId2"/>
    <p:sldLayoutId id="2147483673" r:id="rId3"/>
    <p:sldLayoutId id="2147483674" r:id="rId4"/>
    <p:sldLayoutId id="2147483682" r:id="rId5"/>
    <p:sldLayoutId id="2147483675" r:id="rId6"/>
    <p:sldLayoutId id="2147483676" r:id="rId7"/>
    <p:sldLayoutId id="2147483683" r:id="rId8"/>
    <p:sldLayoutId id="2147483684" r:id="rId9"/>
    <p:sldLayoutId id="2147483677" r:id="rId10"/>
    <p:sldLayoutId id="2147483679" r:id="rId11"/>
    <p:sldLayoutId id="2147483678" r:id="rId12"/>
    <p:sldLayoutId id="2147483680" r:id="rId13"/>
    <p:sldLayoutId id="2147483681" r:id="rId14"/>
    <p:sldLayoutId id="2147483687" r:id="rId15"/>
    <p:sldLayoutId id="2147483688" r:id="rId16"/>
    <p:sldLayoutId id="2147483689" r:id="rId17"/>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22.png"/><Relationship Id="rId2" Type="http://schemas.openxmlformats.org/officeDocument/2006/relationships/slideLayout" Target="../slideLayouts/slideLayout12.xml"/><Relationship Id="rId1" Type="http://schemas.openxmlformats.org/officeDocument/2006/relationships/tags" Target="../tags/tag29.xml"/><Relationship Id="rId6" Type="http://schemas.openxmlformats.org/officeDocument/2006/relationships/image" Target="../media/image21.jpeg"/><Relationship Id="rId5" Type="http://schemas.openxmlformats.org/officeDocument/2006/relationships/image" Target="../media/image20.png"/><Relationship Id="rId4" Type="http://schemas.openxmlformats.org/officeDocument/2006/relationships/image" Target="../media/image19.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7.xml"/><Relationship Id="rId1" Type="http://schemas.openxmlformats.org/officeDocument/2006/relationships/themeOverride" Target="../theme/themeOverride5.xml"/><Relationship Id="rId6" Type="http://schemas.openxmlformats.org/officeDocument/2006/relationships/image" Target="../media/image29.png"/><Relationship Id="rId5" Type="http://schemas.openxmlformats.org/officeDocument/2006/relationships/image" Target="../media/image45.jpeg"/><Relationship Id="rId4" Type="http://schemas.openxmlformats.org/officeDocument/2006/relationships/image" Target="../media/image33.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7" Type="http://schemas.openxmlformats.org/officeDocument/2006/relationships/image" Target="../media/image47.png"/><Relationship Id="rId2" Type="http://schemas.openxmlformats.org/officeDocument/2006/relationships/slideLayout" Target="../slideLayouts/slideLayout7.xml"/><Relationship Id="rId1" Type="http://schemas.openxmlformats.org/officeDocument/2006/relationships/themeOverride" Target="../theme/themeOverride6.xml"/><Relationship Id="rId6" Type="http://schemas.openxmlformats.org/officeDocument/2006/relationships/image" Target="../media/image46.png"/><Relationship Id="rId5" Type="http://schemas.openxmlformats.org/officeDocument/2006/relationships/image" Target="../media/image34.png"/><Relationship Id="rId4" Type="http://schemas.openxmlformats.org/officeDocument/2006/relationships/image" Target="../media/image33.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8.xml"/><Relationship Id="rId1" Type="http://schemas.openxmlformats.org/officeDocument/2006/relationships/tags" Target="../tags/tag34.xml"/><Relationship Id="rId6" Type="http://schemas.openxmlformats.org/officeDocument/2006/relationships/image" Target="../media/image49.jpeg"/><Relationship Id="rId5" Type="http://schemas.openxmlformats.org/officeDocument/2006/relationships/image" Target="../media/image48.png"/><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7" Type="http://schemas.openxmlformats.org/officeDocument/2006/relationships/image" Target="../media/image29.png"/><Relationship Id="rId2" Type="http://schemas.openxmlformats.org/officeDocument/2006/relationships/slideLayout" Target="../slideLayouts/slideLayout7.xml"/><Relationship Id="rId1" Type="http://schemas.openxmlformats.org/officeDocument/2006/relationships/themeOverride" Target="../theme/themeOverride7.xml"/><Relationship Id="rId6" Type="http://schemas.openxmlformats.org/officeDocument/2006/relationships/image" Target="../media/image50.png"/><Relationship Id="rId5" Type="http://schemas.openxmlformats.org/officeDocument/2006/relationships/image" Target="../media/image22.png"/><Relationship Id="rId4" Type="http://schemas.openxmlformats.org/officeDocument/2006/relationships/image" Target="../media/image33.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7.xml"/><Relationship Id="rId1" Type="http://schemas.openxmlformats.org/officeDocument/2006/relationships/themeOverride" Target="../theme/themeOverride8.xml"/><Relationship Id="rId6" Type="http://schemas.openxmlformats.org/officeDocument/2006/relationships/image" Target="../media/image34.png"/><Relationship Id="rId5" Type="http://schemas.openxmlformats.org/officeDocument/2006/relationships/image" Target="../media/image51.jpeg"/><Relationship Id="rId4" Type="http://schemas.openxmlformats.org/officeDocument/2006/relationships/image" Target="../media/image33.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8.xml"/><Relationship Id="rId1" Type="http://schemas.openxmlformats.org/officeDocument/2006/relationships/tags" Target="../tags/tag35.xml"/><Relationship Id="rId5" Type="http://schemas.openxmlformats.org/officeDocument/2006/relationships/image" Target="../media/image52.jpeg"/><Relationship Id="rId4" Type="http://schemas.openxmlformats.org/officeDocument/2006/relationships/image" Target="../media/image23.png"/></Relationships>
</file>

<file path=ppt/slides/_rels/slide16.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notesSlide" Target="../notesSlides/notesSlide15.xml"/><Relationship Id="rId7" Type="http://schemas.openxmlformats.org/officeDocument/2006/relationships/image" Target="../media/image29.png"/><Relationship Id="rId2" Type="http://schemas.openxmlformats.org/officeDocument/2006/relationships/slideLayout" Target="../slideLayouts/slideLayout7.xml"/><Relationship Id="rId1" Type="http://schemas.openxmlformats.org/officeDocument/2006/relationships/themeOverride" Target="../theme/themeOverride9.xml"/><Relationship Id="rId6" Type="http://schemas.openxmlformats.org/officeDocument/2006/relationships/image" Target="../media/image50.png"/><Relationship Id="rId5" Type="http://schemas.openxmlformats.org/officeDocument/2006/relationships/image" Target="../media/image22.png"/><Relationship Id="rId4" Type="http://schemas.openxmlformats.org/officeDocument/2006/relationships/image" Target="../media/image33.png"/></Relationships>
</file>

<file path=ppt/slides/_rels/slide17.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notesSlide" Target="../notesSlides/notesSlide16.xml"/><Relationship Id="rId7" Type="http://schemas.openxmlformats.org/officeDocument/2006/relationships/image" Target="../media/image22.png"/><Relationship Id="rId2" Type="http://schemas.openxmlformats.org/officeDocument/2006/relationships/slideLayout" Target="../slideLayouts/slideLayout7.xml"/><Relationship Id="rId1" Type="http://schemas.openxmlformats.org/officeDocument/2006/relationships/themeOverride" Target="../theme/themeOverride10.xml"/><Relationship Id="rId6" Type="http://schemas.openxmlformats.org/officeDocument/2006/relationships/image" Target="../media/image21.jpeg"/><Relationship Id="rId5" Type="http://schemas.openxmlformats.org/officeDocument/2006/relationships/image" Target="../media/image32.png"/><Relationship Id="rId4" Type="http://schemas.openxmlformats.org/officeDocument/2006/relationships/image" Target="../media/image33.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7.xml"/><Relationship Id="rId7" Type="http://schemas.openxmlformats.org/officeDocument/2006/relationships/image" Target="../media/image32.png"/><Relationship Id="rId2" Type="http://schemas.openxmlformats.org/officeDocument/2006/relationships/slideLayout" Target="../slideLayouts/slideLayout7.xml"/><Relationship Id="rId1" Type="http://schemas.openxmlformats.org/officeDocument/2006/relationships/themeOverride" Target="../theme/themeOverride11.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33.png"/></Relationships>
</file>

<file path=ppt/slides/_rels/slide19.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notesSlide" Target="../notesSlides/notesSlide18.xml"/><Relationship Id="rId7" Type="http://schemas.openxmlformats.org/officeDocument/2006/relationships/image" Target="../media/image50.png"/><Relationship Id="rId2" Type="http://schemas.openxmlformats.org/officeDocument/2006/relationships/slideLayout" Target="../slideLayouts/slideLayout7.xml"/><Relationship Id="rId1" Type="http://schemas.openxmlformats.org/officeDocument/2006/relationships/themeOverride" Target="../theme/themeOverride12.xml"/><Relationship Id="rId6" Type="http://schemas.openxmlformats.org/officeDocument/2006/relationships/image" Target="../media/image22.png"/><Relationship Id="rId5" Type="http://schemas.openxmlformats.org/officeDocument/2006/relationships/image" Target="../media/image55.png"/><Relationship Id="rId4" Type="http://schemas.openxmlformats.org/officeDocument/2006/relationships/image" Target="../media/image33.png"/><Relationship Id="rId9" Type="http://schemas.openxmlformats.org/officeDocument/2006/relationships/image" Target="../media/image32.png"/></Relationships>
</file>

<file path=ppt/slides/_rels/slide2.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notesSlide" Target="../notesSlides/notesSlide2.xml"/><Relationship Id="rId7" Type="http://schemas.openxmlformats.org/officeDocument/2006/relationships/image" Target="../media/image25.png"/><Relationship Id="rId2" Type="http://schemas.openxmlformats.org/officeDocument/2006/relationships/slideLayout" Target="../slideLayouts/slideLayout18.xml"/><Relationship Id="rId1" Type="http://schemas.openxmlformats.org/officeDocument/2006/relationships/tags" Target="../tags/tag30.xml"/><Relationship Id="rId6" Type="http://schemas.openxmlformats.org/officeDocument/2006/relationships/image" Target="../media/image22.png"/><Relationship Id="rId5" Type="http://schemas.openxmlformats.org/officeDocument/2006/relationships/image" Target="../media/image24.png"/><Relationship Id="rId4" Type="http://schemas.openxmlformats.org/officeDocument/2006/relationships/image" Target="../media/image23.png"/></Relationships>
</file>

<file path=ppt/slides/_rels/slide20.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notesSlide" Target="../notesSlides/notesSlide19.xml"/><Relationship Id="rId7" Type="http://schemas.openxmlformats.org/officeDocument/2006/relationships/image" Target="../media/image50.png"/><Relationship Id="rId2" Type="http://schemas.openxmlformats.org/officeDocument/2006/relationships/slideLayout" Target="../slideLayouts/slideLayout7.xml"/><Relationship Id="rId1" Type="http://schemas.openxmlformats.org/officeDocument/2006/relationships/themeOverride" Target="../theme/themeOverride13.xml"/><Relationship Id="rId6" Type="http://schemas.openxmlformats.org/officeDocument/2006/relationships/image" Target="../media/image22.png"/><Relationship Id="rId5" Type="http://schemas.openxmlformats.org/officeDocument/2006/relationships/image" Target="../media/image55.png"/><Relationship Id="rId4" Type="http://schemas.openxmlformats.org/officeDocument/2006/relationships/image" Target="../media/image33.png"/><Relationship Id="rId9" Type="http://schemas.openxmlformats.org/officeDocument/2006/relationships/image" Target="../media/image32.png"/></Relationships>
</file>

<file path=ppt/slides/_rels/slide21.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notesSlide" Target="../notesSlides/notesSlide20.xml"/><Relationship Id="rId7" Type="http://schemas.openxmlformats.org/officeDocument/2006/relationships/image" Target="../media/image22.png"/><Relationship Id="rId2" Type="http://schemas.openxmlformats.org/officeDocument/2006/relationships/slideLayout" Target="../slideLayouts/slideLayout7.xml"/><Relationship Id="rId1" Type="http://schemas.openxmlformats.org/officeDocument/2006/relationships/themeOverride" Target="../theme/themeOverride14.xml"/><Relationship Id="rId6" Type="http://schemas.openxmlformats.org/officeDocument/2006/relationships/image" Target="../media/image55.png"/><Relationship Id="rId5" Type="http://schemas.openxmlformats.org/officeDocument/2006/relationships/image" Target="../media/image34.png"/><Relationship Id="rId4" Type="http://schemas.openxmlformats.org/officeDocument/2006/relationships/image" Target="../media/image33.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7.xml"/><Relationship Id="rId1" Type="http://schemas.openxmlformats.org/officeDocument/2006/relationships/themeOverride" Target="../theme/themeOverride15.xml"/><Relationship Id="rId6" Type="http://schemas.openxmlformats.org/officeDocument/2006/relationships/image" Target="../media/image57.png"/><Relationship Id="rId5" Type="http://schemas.openxmlformats.org/officeDocument/2006/relationships/image" Target="../media/image30.png"/><Relationship Id="rId4" Type="http://schemas.openxmlformats.org/officeDocument/2006/relationships/image" Target="../media/image33.png"/></Relationships>
</file>

<file path=ppt/slides/_rels/slide23.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notesSlide" Target="../notesSlides/notesSlide22.xml"/><Relationship Id="rId7" Type="http://schemas.openxmlformats.org/officeDocument/2006/relationships/image" Target="../media/image50.png"/><Relationship Id="rId2" Type="http://schemas.openxmlformats.org/officeDocument/2006/relationships/slideLayout" Target="../slideLayouts/slideLayout7.xml"/><Relationship Id="rId1" Type="http://schemas.openxmlformats.org/officeDocument/2006/relationships/themeOverride" Target="../theme/themeOverride16.xml"/><Relationship Id="rId6" Type="http://schemas.openxmlformats.org/officeDocument/2006/relationships/image" Target="../media/image22.png"/><Relationship Id="rId5" Type="http://schemas.openxmlformats.org/officeDocument/2006/relationships/image" Target="../media/image55.png"/><Relationship Id="rId4" Type="http://schemas.openxmlformats.org/officeDocument/2006/relationships/image" Target="../media/image33.png"/><Relationship Id="rId9" Type="http://schemas.openxmlformats.org/officeDocument/2006/relationships/image" Target="../media/image29.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3.xml"/><Relationship Id="rId7" Type="http://schemas.openxmlformats.org/officeDocument/2006/relationships/image" Target="../media/image22.png"/><Relationship Id="rId2" Type="http://schemas.openxmlformats.org/officeDocument/2006/relationships/slideLayout" Target="../slideLayouts/slideLayout7.xml"/><Relationship Id="rId1" Type="http://schemas.openxmlformats.org/officeDocument/2006/relationships/themeOverride" Target="../theme/themeOverride17.xml"/><Relationship Id="rId6" Type="http://schemas.openxmlformats.org/officeDocument/2006/relationships/image" Target="../media/image45.jpeg"/><Relationship Id="rId5" Type="http://schemas.openxmlformats.org/officeDocument/2006/relationships/image" Target="../media/image34.png"/><Relationship Id="rId4" Type="http://schemas.openxmlformats.org/officeDocument/2006/relationships/image" Target="../media/image33.png"/></Relationships>
</file>

<file path=ppt/slides/_rels/slide25.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notesSlide" Target="../notesSlides/notesSlide24.xml"/><Relationship Id="rId7" Type="http://schemas.openxmlformats.org/officeDocument/2006/relationships/image" Target="../media/image55.png"/><Relationship Id="rId2" Type="http://schemas.openxmlformats.org/officeDocument/2006/relationships/slideLayout" Target="../slideLayouts/slideLayout2.xml"/><Relationship Id="rId1" Type="http://schemas.openxmlformats.org/officeDocument/2006/relationships/tags" Target="../tags/tag36.xml"/><Relationship Id="rId6" Type="http://schemas.openxmlformats.org/officeDocument/2006/relationships/image" Target="../media/image45.jpeg"/><Relationship Id="rId5" Type="http://schemas.openxmlformats.org/officeDocument/2006/relationships/image" Target="../media/image22.png"/><Relationship Id="rId4" Type="http://schemas.openxmlformats.org/officeDocument/2006/relationships/image" Target="../media/image58.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8.xml"/><Relationship Id="rId1" Type="http://schemas.openxmlformats.org/officeDocument/2006/relationships/tags" Target="../tags/tag31.xml"/><Relationship Id="rId4" Type="http://schemas.openxmlformats.org/officeDocument/2006/relationships/image" Target="../media/image23.png"/></Relationships>
</file>

<file path=ppt/slides/_rels/slide4.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notesSlide" Target="../notesSlides/notesSlide4.xml"/><Relationship Id="rId7" Type="http://schemas.openxmlformats.org/officeDocument/2006/relationships/image" Target="../media/image29.png"/><Relationship Id="rId2" Type="http://schemas.openxmlformats.org/officeDocument/2006/relationships/slideLayout" Target="../slideLayouts/slideLayout18.xml"/><Relationship Id="rId1" Type="http://schemas.openxmlformats.org/officeDocument/2006/relationships/tags" Target="../tags/tag32.xml"/><Relationship Id="rId6" Type="http://schemas.openxmlformats.org/officeDocument/2006/relationships/image" Target="../media/image28.png"/><Relationship Id="rId5" Type="http://schemas.openxmlformats.org/officeDocument/2006/relationships/image" Target="../media/image27.png"/><Relationship Id="rId10" Type="http://schemas.openxmlformats.org/officeDocument/2006/relationships/image" Target="../media/image32.png"/><Relationship Id="rId4" Type="http://schemas.openxmlformats.org/officeDocument/2006/relationships/image" Target="../media/image23.png"/><Relationship Id="rId9" Type="http://schemas.openxmlformats.org/officeDocument/2006/relationships/image" Target="../media/image31.png"/></Relationships>
</file>

<file path=ppt/slides/_rels/slide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slideLayout" Target="../slideLayouts/slideLayout18.xml"/><Relationship Id="rId1" Type="http://schemas.openxmlformats.org/officeDocument/2006/relationships/tags" Target="../tags/tag33.xml"/></Relationships>
</file>

<file path=ppt/slides/_rels/slide6.xml.rels><?xml version="1.0" encoding="UTF-8" standalone="yes"?>
<Relationships xmlns="http://schemas.openxmlformats.org/package/2006/relationships"><Relationship Id="rId8" Type="http://schemas.openxmlformats.org/officeDocument/2006/relationships/image" Target="../media/image37.png"/><Relationship Id="rId13" Type="http://schemas.openxmlformats.org/officeDocument/2006/relationships/image" Target="../media/image42.svg"/><Relationship Id="rId3" Type="http://schemas.openxmlformats.org/officeDocument/2006/relationships/notesSlide" Target="../notesSlides/notesSlide5.xml"/><Relationship Id="rId7" Type="http://schemas.openxmlformats.org/officeDocument/2006/relationships/image" Target="../media/image36.svg"/><Relationship Id="rId12" Type="http://schemas.openxmlformats.org/officeDocument/2006/relationships/image" Target="../media/image41.png"/><Relationship Id="rId2" Type="http://schemas.openxmlformats.org/officeDocument/2006/relationships/slideLayout" Target="../slideLayouts/slideLayout7.xml"/><Relationship Id="rId1" Type="http://schemas.openxmlformats.org/officeDocument/2006/relationships/themeOverride" Target="../theme/themeOverride1.xml"/><Relationship Id="rId6" Type="http://schemas.openxmlformats.org/officeDocument/2006/relationships/image" Target="../media/image35.png"/><Relationship Id="rId11" Type="http://schemas.openxmlformats.org/officeDocument/2006/relationships/image" Target="../media/image40.svg"/><Relationship Id="rId5" Type="http://schemas.openxmlformats.org/officeDocument/2006/relationships/image" Target="../media/image34.png"/><Relationship Id="rId10" Type="http://schemas.openxmlformats.org/officeDocument/2006/relationships/image" Target="../media/image39.png"/><Relationship Id="rId4" Type="http://schemas.openxmlformats.org/officeDocument/2006/relationships/image" Target="../media/image33.png"/><Relationship Id="rId9" Type="http://schemas.openxmlformats.org/officeDocument/2006/relationships/image" Target="../media/image38.sv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7.xml"/><Relationship Id="rId1" Type="http://schemas.openxmlformats.org/officeDocument/2006/relationships/themeOverride" Target="../theme/themeOverride2.xml"/><Relationship Id="rId6" Type="http://schemas.openxmlformats.org/officeDocument/2006/relationships/image" Target="../media/image30.png"/><Relationship Id="rId5" Type="http://schemas.openxmlformats.org/officeDocument/2006/relationships/image" Target="../media/image43.png"/><Relationship Id="rId4" Type="http://schemas.openxmlformats.org/officeDocument/2006/relationships/image" Target="../media/image33.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7.xml"/><Relationship Id="rId1" Type="http://schemas.openxmlformats.org/officeDocument/2006/relationships/themeOverride" Target="../theme/themeOverride3.xml"/><Relationship Id="rId6" Type="http://schemas.openxmlformats.org/officeDocument/2006/relationships/image" Target="../media/image43.png"/><Relationship Id="rId5" Type="http://schemas.openxmlformats.org/officeDocument/2006/relationships/image" Target="../media/image34.png"/><Relationship Id="rId4" Type="http://schemas.openxmlformats.org/officeDocument/2006/relationships/image" Target="../media/image33.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7.xml"/><Relationship Id="rId1" Type="http://schemas.openxmlformats.org/officeDocument/2006/relationships/themeOverride" Target="../theme/themeOverride4.xml"/><Relationship Id="rId6" Type="http://schemas.openxmlformats.org/officeDocument/2006/relationships/image" Target="../media/image44.png"/><Relationship Id="rId5" Type="http://schemas.openxmlformats.org/officeDocument/2006/relationships/image" Target="../media/image34.png"/><Relationship Id="rId4" Type="http://schemas.openxmlformats.org/officeDocument/2006/relationships/image" Target="../media/image33.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5" name="Picture 4" descr="Logo&#10;&#10;Description automatically generated">
            <a:extLst>
              <a:ext uri="{FF2B5EF4-FFF2-40B4-BE49-F238E27FC236}">
                <a16:creationId xmlns:a16="http://schemas.microsoft.com/office/drawing/2014/main" id="{B9A5543A-AC98-3E56-E869-258F72132D7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79621" y="5368483"/>
            <a:ext cx="3508951" cy="1260754"/>
          </a:xfrm>
          <a:prstGeom prst="rect">
            <a:avLst/>
          </a:prstGeom>
        </p:spPr>
      </p:pic>
      <p:sp>
        <p:nvSpPr>
          <p:cNvPr id="2" name="TextBox 1">
            <a:extLst>
              <a:ext uri="{FF2B5EF4-FFF2-40B4-BE49-F238E27FC236}">
                <a16:creationId xmlns:a16="http://schemas.microsoft.com/office/drawing/2014/main" id="{360F85FE-91C8-2237-2592-15B62068D0F2}"/>
              </a:ext>
            </a:extLst>
          </p:cNvPr>
          <p:cNvSpPr txBox="1"/>
          <p:nvPr/>
        </p:nvSpPr>
        <p:spPr>
          <a:xfrm>
            <a:off x="383724" y="2294675"/>
            <a:ext cx="7236823" cy="923330"/>
          </a:xfrm>
          <a:prstGeom prst="rect">
            <a:avLst/>
          </a:prstGeom>
          <a:noFill/>
        </p:spPr>
        <p:txBody>
          <a:bodyPr wrap="square" lIns="91440" tIns="45720" rIns="91440" bIns="45720" rtlCol="0" anchor="t">
            <a:spAutoFit/>
          </a:bodyPr>
          <a:lstStyle/>
          <a:p>
            <a:pPr algn="ctr"/>
            <a:r>
              <a:rPr lang="en-US" sz="5400" b="1">
                <a:solidFill>
                  <a:srgbClr val="006838"/>
                </a:solidFill>
                <a:cs typeface="Myanmar Text"/>
              </a:rPr>
              <a:t>Inhibiting Movement </a:t>
            </a:r>
            <a:endParaRPr lang="en-US" sz="5400">
              <a:solidFill>
                <a:srgbClr val="000000"/>
              </a:solidFill>
              <a:cs typeface="Calibri"/>
            </a:endParaRPr>
          </a:p>
        </p:txBody>
      </p:sp>
      <p:sp>
        <p:nvSpPr>
          <p:cNvPr id="4" name="TextBox 3">
            <a:extLst>
              <a:ext uri="{FF2B5EF4-FFF2-40B4-BE49-F238E27FC236}">
                <a16:creationId xmlns:a16="http://schemas.microsoft.com/office/drawing/2014/main" id="{FA929461-A8E9-4547-157E-98864F4ACC0F}"/>
              </a:ext>
            </a:extLst>
          </p:cNvPr>
          <p:cNvSpPr txBox="1"/>
          <p:nvPr/>
        </p:nvSpPr>
        <p:spPr>
          <a:xfrm>
            <a:off x="1484243" y="3397380"/>
            <a:ext cx="4770783" cy="1107996"/>
          </a:xfrm>
          <a:prstGeom prst="rect">
            <a:avLst/>
          </a:prstGeom>
          <a:noFill/>
        </p:spPr>
        <p:txBody>
          <a:bodyPr wrap="square" lIns="91440" tIns="45720" rIns="91440" bIns="45720" rtlCol="0" anchor="t">
            <a:spAutoFit/>
          </a:bodyPr>
          <a:lstStyle/>
          <a:p>
            <a:pPr algn="ctr">
              <a:spcAft>
                <a:spcPts val="1200"/>
              </a:spcAft>
            </a:pPr>
            <a:r>
              <a:rPr lang="en-US" sz="2000" i="1">
                <a:solidFill>
                  <a:srgbClr val="6D2C79"/>
                </a:solidFill>
                <a:ea typeface="+mn-lt"/>
                <a:cs typeface="+mn-lt"/>
              </a:rPr>
              <a:t>“</a:t>
            </a:r>
            <a:r>
              <a:rPr lang="en-US" sz="2000" b="0" i="0">
                <a:solidFill>
                  <a:srgbClr val="6D2C79"/>
                </a:solidFill>
                <a:effectLst/>
              </a:rPr>
              <a:t>Every mosquito bite avoided brings us closer to a malaria-free world</a:t>
            </a:r>
            <a:r>
              <a:rPr lang="en-US" sz="2000" i="1">
                <a:solidFill>
                  <a:srgbClr val="6D2C79"/>
                </a:solidFill>
                <a:ea typeface="+mn-lt"/>
                <a:cs typeface="+mn-lt"/>
              </a:rPr>
              <a:t>.”</a:t>
            </a:r>
          </a:p>
          <a:p>
            <a:pPr algn="ctr"/>
            <a:r>
              <a:rPr lang="en-US" sz="1600" i="1">
                <a:solidFill>
                  <a:srgbClr val="6D2C79"/>
                </a:solidFill>
                <a:latin typeface="Calibri"/>
                <a:ea typeface="+mn-lt"/>
                <a:cs typeface="+mn-lt"/>
              </a:rPr>
              <a:t> – Goodbye Malaria Foundation</a:t>
            </a:r>
            <a:endParaRPr lang="en-US" sz="1050" b="1">
              <a:solidFill>
                <a:srgbClr val="0000AA"/>
              </a:solidFill>
              <a:latin typeface="Calibri"/>
              <a:cs typeface="Calibri"/>
            </a:endParaRPr>
          </a:p>
        </p:txBody>
      </p:sp>
      <p:sp>
        <p:nvSpPr>
          <p:cNvPr id="8" name="TextBox 7">
            <a:extLst>
              <a:ext uri="{FF2B5EF4-FFF2-40B4-BE49-F238E27FC236}">
                <a16:creationId xmlns:a16="http://schemas.microsoft.com/office/drawing/2014/main" id="{A78F0D88-8907-8407-3C9B-2AE412ECB8A4}"/>
              </a:ext>
            </a:extLst>
          </p:cNvPr>
          <p:cNvSpPr txBox="1"/>
          <p:nvPr/>
        </p:nvSpPr>
        <p:spPr>
          <a:xfrm>
            <a:off x="1105044" y="1922032"/>
            <a:ext cx="6093822" cy="954107"/>
          </a:xfrm>
          <a:prstGeom prst="rect">
            <a:avLst/>
          </a:prstGeom>
          <a:noFill/>
        </p:spPr>
        <p:txBody>
          <a:bodyPr wrap="square">
            <a:spAutoFit/>
          </a:bodyPr>
          <a:lstStyle/>
          <a:p>
            <a:r>
              <a:rPr lang="en-US" sz="2800" b="1">
                <a:solidFill>
                  <a:srgbClr val="006838"/>
                </a:solidFill>
                <a:cs typeface="Myanmar Text"/>
              </a:rPr>
              <a:t>Acetylcholinesterase Active Site - Part 2</a:t>
            </a:r>
            <a:br>
              <a:rPr lang="en-US" sz="2800" b="1">
                <a:solidFill>
                  <a:srgbClr val="006838"/>
                </a:solidFill>
                <a:cs typeface="Myanmar Text"/>
              </a:rPr>
            </a:br>
            <a:endParaRPr lang="en-US" sz="2800"/>
          </a:p>
        </p:txBody>
      </p:sp>
      <p:pic>
        <p:nvPicPr>
          <p:cNvPr id="6" name="Picture 5">
            <a:extLst>
              <a:ext uri="{FF2B5EF4-FFF2-40B4-BE49-F238E27FC236}">
                <a16:creationId xmlns:a16="http://schemas.microsoft.com/office/drawing/2014/main" id="{58F8BBAB-A512-545B-F681-DE465E78538D}"/>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7763616" y="1922032"/>
            <a:ext cx="3917355" cy="3959653"/>
          </a:xfrm>
          <a:prstGeom prst="rect">
            <a:avLst/>
          </a:prstGeom>
        </p:spPr>
      </p:pic>
      <p:sp>
        <p:nvSpPr>
          <p:cNvPr id="7" name="Oval 6">
            <a:extLst>
              <a:ext uri="{FF2B5EF4-FFF2-40B4-BE49-F238E27FC236}">
                <a16:creationId xmlns:a16="http://schemas.microsoft.com/office/drawing/2014/main" id="{BDC62474-67E0-229A-DB6E-023993EB63BD}"/>
              </a:ext>
            </a:extLst>
          </p:cNvPr>
          <p:cNvSpPr/>
          <p:nvPr/>
        </p:nvSpPr>
        <p:spPr>
          <a:xfrm>
            <a:off x="6475835" y="4148016"/>
            <a:ext cx="1970049" cy="1951464"/>
          </a:xfrm>
          <a:prstGeom prst="ellipse">
            <a:avLst/>
          </a:prstGeom>
          <a:solidFill>
            <a:schemeClr val="accent6">
              <a:lumMod val="20000"/>
              <a:lumOff val="80000"/>
            </a:schemeClr>
          </a:solidFill>
          <a:ln w="101600">
            <a:solidFill>
              <a:srgbClr val="FF00E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0" name="Picture 9" descr="A grey and blue molecule&#10;&#10;Description automatically generated">
            <a:extLst>
              <a:ext uri="{FF2B5EF4-FFF2-40B4-BE49-F238E27FC236}">
                <a16:creationId xmlns:a16="http://schemas.microsoft.com/office/drawing/2014/main" id="{EE5D4442-1872-193B-4FDD-E2E062E4CF3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475835" y="4350819"/>
            <a:ext cx="2002407" cy="1545858"/>
          </a:xfrm>
          <a:prstGeom prst="rect">
            <a:avLst/>
          </a:prstGeom>
        </p:spPr>
      </p:pic>
    </p:spTree>
    <p:custDataLst>
      <p:tags r:id="rId1"/>
    </p:custDataLst>
    <p:extLst>
      <p:ext uri="{BB962C8B-B14F-4D97-AF65-F5344CB8AC3E}">
        <p14:creationId xmlns:p14="http://schemas.microsoft.com/office/powerpoint/2010/main" val="42547087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4BC23797-3818-6D7A-1E77-3C0A29873576}"/>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C5EDF7A4-752F-F01A-459B-86DB8687B4EE}"/>
              </a:ext>
            </a:extLst>
          </p:cNvPr>
          <p:cNvSpPr txBox="1">
            <a:spLocks/>
          </p:cNvSpPr>
          <p:nvPr/>
        </p:nvSpPr>
        <p:spPr>
          <a:xfrm>
            <a:off x="932343"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ea typeface="HGSoeiKakugothicUB"/>
                <a:cs typeface="Myanmar Text"/>
              </a:rPr>
              <a:t>Lowering Mosquito Populations</a:t>
            </a:r>
            <a:endParaRPr lang="en-US" sz="4000" b="1">
              <a:solidFill>
                <a:schemeClr val="bg1"/>
              </a:solidFill>
              <a:latin typeface="+mn-lt"/>
              <a:ea typeface="HGSoeiKakugothicUB"/>
              <a:cs typeface="Myanmar Text"/>
            </a:endParaRPr>
          </a:p>
        </p:txBody>
      </p:sp>
      <p:pic>
        <p:nvPicPr>
          <p:cNvPr id="4" name="Picture 2" descr="1,900+ Dead Mosquito Stock Photos, Pictures &amp; Royalty-Free Images - iStock  | Dead mosquito white background">
            <a:extLst>
              <a:ext uri="{FF2B5EF4-FFF2-40B4-BE49-F238E27FC236}">
                <a16:creationId xmlns:a16="http://schemas.microsoft.com/office/drawing/2014/main" id="{06A71D64-568A-62CF-F476-646CBE02752E}"/>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6357" t="9660" r="20800" b="4212"/>
          <a:stretch/>
        </p:blipFill>
        <p:spPr bwMode="auto">
          <a:xfrm>
            <a:off x="6426793" y="1451329"/>
            <a:ext cx="4978127" cy="511699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6185AA90-10C9-5633-76E9-642C092337E9}"/>
              </a:ext>
            </a:extLst>
          </p:cNvPr>
          <p:cNvSpPr txBox="1"/>
          <p:nvPr/>
        </p:nvSpPr>
        <p:spPr>
          <a:xfrm>
            <a:off x="892587" y="1754262"/>
            <a:ext cx="5868507" cy="388170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a:lnSpc>
                <a:spcPct val="107000"/>
              </a:lnSpc>
              <a:spcAft>
                <a:spcPts val="800"/>
              </a:spcAft>
            </a:pPr>
            <a:r>
              <a:rPr lang="en-US" sz="1800" kern="100">
                <a:effectLst/>
                <a:latin typeface="Aptos" panose="020B0004020202020204" pitchFamily="34" charset="0"/>
                <a:ea typeface="Aptos" panose="020B0004020202020204" pitchFamily="34" charset="0"/>
                <a:cs typeface="Times New Roman" panose="02020603050405020304" pitchFamily="18" charset="0"/>
              </a:rPr>
              <a:t>Many doctors believe reducing mosquito populations could help reduce malaria infections.</a:t>
            </a:r>
          </a:p>
          <a:p>
            <a:pPr marL="0" marR="0">
              <a:lnSpc>
                <a:spcPct val="107000"/>
              </a:lnSpc>
              <a:spcAft>
                <a:spcPts val="800"/>
              </a:spcAft>
            </a:pPr>
            <a:endParaRPr lang="en-US" i="1" kern="100">
              <a:solidFill>
                <a:srgbClr val="1CA64A"/>
              </a:solidFill>
              <a:latin typeface="Aptos" panose="020B0004020202020204" pitchFamily="34" charset="0"/>
              <a:ea typeface="Aptos" panose="020B0004020202020204" pitchFamily="34" charset="0"/>
              <a:cs typeface="Times New Roman" panose="02020603050405020304" pitchFamily="18" charset="0"/>
            </a:endParaRPr>
          </a:p>
          <a:p>
            <a:pPr marL="0" marR="0">
              <a:lnSpc>
                <a:spcPct val="107000"/>
              </a:lnSpc>
              <a:spcAft>
                <a:spcPts val="800"/>
              </a:spcAft>
            </a:pPr>
            <a:r>
              <a:rPr lang="en-US" sz="1800" b="1" kern="100">
                <a:solidFill>
                  <a:srgbClr val="1CA64A"/>
                </a:solidFill>
                <a:effectLst/>
                <a:latin typeface="Aptos" panose="020B0004020202020204" pitchFamily="34" charset="0"/>
                <a:ea typeface="Aptos" panose="020B0004020202020204" pitchFamily="34" charset="0"/>
                <a:cs typeface="Times New Roman" panose="02020603050405020304" pitchFamily="18" charset="0"/>
              </a:rPr>
              <a:t>But how can millions of mosquitoes be killed in a safe and controlled way?</a:t>
            </a:r>
            <a:endParaRPr lang="en-US" sz="1600" i="1" kern="100">
              <a:solidFill>
                <a:srgbClr val="1CA64A"/>
              </a:solidFill>
              <a:latin typeface="Aptos" panose="020B0004020202020204" pitchFamily="34" charset="0"/>
              <a:ea typeface="Aptos" panose="020B0004020202020204" pitchFamily="34" charset="0"/>
              <a:cs typeface="Times New Roman" panose="02020603050405020304" pitchFamily="18" charset="0"/>
            </a:endParaRPr>
          </a:p>
          <a:p>
            <a:pPr marL="0" marR="0">
              <a:lnSpc>
                <a:spcPct val="107000"/>
              </a:lnSpc>
            </a:pPr>
            <a:br>
              <a:rPr lang="en-US" sz="1600" i="1" kern="100">
                <a:solidFill>
                  <a:srgbClr val="1CA64A"/>
                </a:solidFill>
                <a:latin typeface="Aptos" panose="020B0004020202020204" pitchFamily="34" charset="0"/>
                <a:ea typeface="Aptos" panose="020B0004020202020204" pitchFamily="34" charset="0"/>
                <a:cs typeface="Times New Roman" panose="02020603050405020304" pitchFamily="18" charset="0"/>
              </a:rPr>
            </a:br>
            <a:r>
              <a:rPr lang="en-US" kern="100">
                <a:latin typeface="Aptos" panose="020B0004020202020204" pitchFamily="34" charset="0"/>
                <a:ea typeface="Aptos" panose="020B0004020202020204" pitchFamily="34" charset="0"/>
                <a:cs typeface="Times New Roman" panose="02020603050405020304" pitchFamily="18" charset="0"/>
              </a:rPr>
              <a:t>One solution could involve the </a:t>
            </a:r>
            <a:r>
              <a:rPr lang="en-US" b="1" kern="100">
                <a:solidFill>
                  <a:srgbClr val="D200B9"/>
                </a:solidFill>
                <a:latin typeface="Aptos" panose="020B0004020202020204" pitchFamily="34" charset="0"/>
                <a:ea typeface="Aptos" panose="020B0004020202020204" pitchFamily="34" charset="0"/>
                <a:cs typeface="Times New Roman" panose="02020603050405020304" pitchFamily="18" charset="0"/>
              </a:rPr>
              <a:t>acetylcholinesterase</a:t>
            </a:r>
            <a:r>
              <a:rPr lang="en-US" kern="100">
                <a:latin typeface="Aptos" panose="020B0004020202020204" pitchFamily="34" charset="0"/>
                <a:ea typeface="Aptos" panose="020B0004020202020204" pitchFamily="34" charset="0"/>
                <a:cs typeface="Times New Roman" panose="02020603050405020304" pitchFamily="18" charset="0"/>
              </a:rPr>
              <a:t> (ACHE) enzyme we learned about earlier. . .</a:t>
            </a:r>
            <a:endParaRPr lang="en-US" kern="10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pPr>
            <a:endParaRPr lang="en-US" b="1">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pPr>
            <a:r>
              <a:rPr lang="en-US" b="1">
                <a:effectLst/>
                <a:latin typeface="Aptos"/>
                <a:ea typeface="Aptos" panose="020B0004020202020204" pitchFamily="34" charset="0"/>
                <a:cs typeface="Times New Roman"/>
              </a:rPr>
              <a:t>In your notebook, brainstorm </a:t>
            </a:r>
            <a:r>
              <a:rPr lang="en-US" b="1" dirty="0">
                <a:effectLst/>
                <a:latin typeface="Aptos"/>
                <a:ea typeface="Aptos" panose="020B0004020202020204" pitchFamily="34" charset="0"/>
                <a:cs typeface="Times New Roman"/>
              </a:rPr>
              <a:t>and</a:t>
            </a:r>
            <a:r>
              <a:rPr lang="en-US" b="1">
                <a:latin typeface="Aptos"/>
                <a:ea typeface="Aptos" panose="020B0004020202020204" pitchFamily="34" charset="0"/>
                <a:cs typeface="Times New Roman"/>
              </a:rPr>
              <a:t> propose </a:t>
            </a:r>
            <a:r>
              <a:rPr lang="en-US" b="1">
                <a:effectLst/>
                <a:latin typeface="Aptos"/>
                <a:ea typeface="Aptos" panose="020B0004020202020204" pitchFamily="34" charset="0"/>
                <a:cs typeface="Times New Roman"/>
              </a:rPr>
              <a:t>ways the ACHE enzyme </a:t>
            </a:r>
            <a:r>
              <a:rPr lang="en-US" b="1">
                <a:latin typeface="Aptos"/>
                <a:ea typeface="Aptos" panose="020B0004020202020204" pitchFamily="34" charset="0"/>
                <a:cs typeface="Times New Roman"/>
              </a:rPr>
              <a:t>could</a:t>
            </a:r>
            <a:r>
              <a:rPr lang="en-US" b="1">
                <a:effectLst/>
                <a:latin typeface="Aptos"/>
                <a:ea typeface="Aptos" panose="020B0004020202020204" pitchFamily="34" charset="0"/>
                <a:cs typeface="Times New Roman"/>
              </a:rPr>
              <a:t> be </a:t>
            </a:r>
            <a:r>
              <a:rPr lang="en-US" b="1">
                <a:latin typeface="Aptos"/>
                <a:ea typeface="Aptos" panose="020B0004020202020204" pitchFamily="34" charset="0"/>
                <a:cs typeface="Times New Roman"/>
              </a:rPr>
              <a:t>involved in</a:t>
            </a:r>
            <a:r>
              <a:rPr lang="en-US" b="1">
                <a:effectLst/>
                <a:latin typeface="Aptos"/>
                <a:ea typeface="Aptos" panose="020B0004020202020204" pitchFamily="34" charset="0"/>
                <a:cs typeface="Times New Roman"/>
              </a:rPr>
              <a:t> kill</a:t>
            </a:r>
            <a:r>
              <a:rPr lang="en-US" b="1">
                <a:latin typeface="Aptos"/>
                <a:ea typeface="Aptos" panose="020B0004020202020204" pitchFamily="34" charset="0"/>
                <a:cs typeface="Times New Roman"/>
              </a:rPr>
              <a:t>ing</a:t>
            </a:r>
            <a:r>
              <a:rPr lang="en-US" b="1">
                <a:effectLst/>
                <a:latin typeface="Aptos"/>
                <a:ea typeface="Aptos" panose="020B0004020202020204" pitchFamily="34" charset="0"/>
                <a:cs typeface="Times New Roman"/>
              </a:rPr>
              <a:t> mosquitoes.</a:t>
            </a:r>
            <a:endParaRPr lang="en-US" sz="1600" i="1" kern="100">
              <a:effectLst/>
              <a:latin typeface="Aptos"/>
              <a:ea typeface="Aptos" panose="020B0004020202020204" pitchFamily="34" charset="0"/>
              <a:cs typeface="Times New Roman"/>
            </a:endParaRPr>
          </a:p>
          <a:p>
            <a:pPr marL="0" marR="0">
              <a:lnSpc>
                <a:spcPct val="107000"/>
              </a:lnSpc>
              <a:spcAft>
                <a:spcPts val="800"/>
              </a:spcAft>
            </a:pPr>
            <a:endParaRPr lang="en-US" sz="1600" i="1" kern="100">
              <a:solidFill>
                <a:srgbClr val="1CA64A"/>
              </a:solidFill>
              <a:effectLst/>
              <a:latin typeface="Aptos" panose="020B0004020202020204" pitchFamily="34" charset="0"/>
              <a:ea typeface="Aptos" panose="020B0004020202020204" pitchFamily="34" charset="0"/>
              <a:cs typeface="Times New Roman" panose="02020603050405020304" pitchFamily="18" charset="0"/>
            </a:endParaRPr>
          </a:p>
        </p:txBody>
      </p:sp>
      <p:pic>
        <p:nvPicPr>
          <p:cNvPr id="8" name="Picture 5" descr="A purple pencil in a white circle&#10;&#10;Description automatically generated">
            <a:extLst>
              <a:ext uri="{FF2B5EF4-FFF2-40B4-BE49-F238E27FC236}">
                <a16:creationId xmlns:a16="http://schemas.microsoft.com/office/drawing/2014/main" id="{760F1816-48A8-F960-A016-7CC489807E2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435455" y="120469"/>
            <a:ext cx="1207034" cy="12070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8104972"/>
      </p:ext>
    </p:extLst>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79A326B5-609E-A12C-599A-F83BCF8B650A}"/>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7D05397D-FB30-C4B3-949E-5CC3FEEDE68F}"/>
              </a:ext>
            </a:extLst>
          </p:cNvPr>
          <p:cNvSpPr txBox="1"/>
          <p:nvPr/>
        </p:nvSpPr>
        <p:spPr>
          <a:xfrm>
            <a:off x="932342" y="1963347"/>
            <a:ext cx="4002729" cy="15640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07000"/>
              </a:lnSpc>
              <a:spcAft>
                <a:spcPts val="800"/>
              </a:spcAft>
            </a:pPr>
            <a:r>
              <a:rPr lang="en-US">
                <a:latin typeface="Aptos" panose="020B0004020202020204" pitchFamily="34" charset="0"/>
                <a:ea typeface="Aptos" panose="020B0004020202020204" pitchFamily="34" charset="0"/>
                <a:cs typeface="Times New Roman" panose="02020603050405020304" pitchFamily="18" charset="0"/>
              </a:rPr>
              <a:t>When a brain signal is sent down a neuron, it triggers the release of the neurotransmitter </a:t>
            </a:r>
            <a:r>
              <a:rPr lang="en-US" b="1">
                <a:solidFill>
                  <a:srgbClr val="D200B9"/>
                </a:solidFill>
                <a:latin typeface="Aptos" panose="020B0004020202020204" pitchFamily="34" charset="0"/>
                <a:ea typeface="Aptos" panose="020B0004020202020204" pitchFamily="34" charset="0"/>
                <a:cs typeface="Times New Roman" panose="02020603050405020304" pitchFamily="18" charset="0"/>
              </a:rPr>
              <a:t>acetylcholine (ACH)</a:t>
            </a:r>
            <a:r>
              <a:rPr lang="en-US">
                <a:latin typeface="Aptos" panose="020B0004020202020204" pitchFamily="34" charset="0"/>
                <a:ea typeface="Aptos" panose="020B0004020202020204" pitchFamily="34" charset="0"/>
                <a:cs typeface="Times New Roman" panose="02020603050405020304" pitchFamily="18" charset="0"/>
              </a:rPr>
              <a:t>. ACH then binds to receptors on muscle cells, triggering contraction. </a:t>
            </a:r>
          </a:p>
        </p:txBody>
      </p:sp>
      <p:pic>
        <p:nvPicPr>
          <p:cNvPr id="5" name="Picture 4" descr="Icon&#10;&#10;Description automatically generated">
            <a:extLst>
              <a:ext uri="{FF2B5EF4-FFF2-40B4-BE49-F238E27FC236}">
                <a16:creationId xmlns:a16="http://schemas.microsoft.com/office/drawing/2014/main" id="{75A2FDCC-3B03-2DB9-82F1-12CA39F90AF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5455" y="120469"/>
            <a:ext cx="1207035" cy="1207035"/>
          </a:xfrm>
          <a:prstGeom prst="rect">
            <a:avLst/>
          </a:prstGeom>
        </p:spPr>
      </p:pic>
      <p:sp>
        <p:nvSpPr>
          <p:cNvPr id="6" name="Title 1">
            <a:extLst>
              <a:ext uri="{FF2B5EF4-FFF2-40B4-BE49-F238E27FC236}">
                <a16:creationId xmlns:a16="http://schemas.microsoft.com/office/drawing/2014/main" id="{6DC56F22-B887-7F4F-8EFD-1CD5DB5F88A4}"/>
              </a:ext>
            </a:extLst>
          </p:cNvPr>
          <p:cNvSpPr txBox="1">
            <a:spLocks/>
          </p:cNvSpPr>
          <p:nvPr/>
        </p:nvSpPr>
        <p:spPr>
          <a:xfrm>
            <a:off x="932343"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ea typeface="HGSoeiKakugothicUB"/>
                <a:cs typeface="Myanmar Text"/>
              </a:rPr>
              <a:t>Review of Neurotransmission</a:t>
            </a:r>
            <a:endParaRPr lang="en-US" sz="4000" b="1">
              <a:solidFill>
                <a:schemeClr val="bg1"/>
              </a:solidFill>
              <a:latin typeface="+mn-lt"/>
              <a:ea typeface="HGSoeiKakugothicUB"/>
              <a:cs typeface="Myanmar Text"/>
            </a:endParaRPr>
          </a:p>
        </p:txBody>
      </p:sp>
      <p:pic>
        <p:nvPicPr>
          <p:cNvPr id="7" name="Picture 6">
            <a:extLst>
              <a:ext uri="{FF2B5EF4-FFF2-40B4-BE49-F238E27FC236}">
                <a16:creationId xmlns:a16="http://schemas.microsoft.com/office/drawing/2014/main" id="{CA55910C-4629-2616-E2F8-C4D500B0909E}"/>
              </a:ext>
            </a:extLst>
          </p:cNvPr>
          <p:cNvPicPr>
            <a:picLocks noChangeAspect="1"/>
          </p:cNvPicPr>
          <p:nvPr/>
        </p:nvPicPr>
        <p:blipFill>
          <a:blip r:embed="rId6"/>
          <a:stretch>
            <a:fillRect/>
          </a:stretch>
        </p:blipFill>
        <p:spPr>
          <a:xfrm>
            <a:off x="8882478" y="3626999"/>
            <a:ext cx="2156494" cy="2647192"/>
          </a:xfrm>
          <a:prstGeom prst="rect">
            <a:avLst/>
          </a:prstGeom>
        </p:spPr>
      </p:pic>
      <p:sp>
        <p:nvSpPr>
          <p:cNvPr id="8" name="TextBox 7">
            <a:extLst>
              <a:ext uri="{FF2B5EF4-FFF2-40B4-BE49-F238E27FC236}">
                <a16:creationId xmlns:a16="http://schemas.microsoft.com/office/drawing/2014/main" id="{74D57627-F157-65C6-9D85-27DB57876660}"/>
              </a:ext>
            </a:extLst>
          </p:cNvPr>
          <p:cNvSpPr txBox="1"/>
          <p:nvPr/>
        </p:nvSpPr>
        <p:spPr>
          <a:xfrm>
            <a:off x="5378654" y="1963347"/>
            <a:ext cx="5395274" cy="126765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a:lnSpc>
                <a:spcPct val="107000"/>
              </a:lnSpc>
            </a:pPr>
            <a:r>
              <a:rPr lang="en-US" dirty="0">
                <a:latin typeface="Aptos" panose="020B0004020202020204" pitchFamily="34" charset="0"/>
                <a:ea typeface="Aptos" panose="020B0004020202020204" pitchFamily="34" charset="0"/>
                <a:cs typeface="Times New Roman" panose="02020603050405020304" pitchFamily="18" charset="0"/>
              </a:rPr>
              <a:t>After the signal is sent, ACH must be "recycled" by the enzyme </a:t>
            </a:r>
            <a:r>
              <a:rPr lang="en-US" b="1" dirty="0">
                <a:solidFill>
                  <a:srgbClr val="D200B9"/>
                </a:solidFill>
                <a:latin typeface="Aptos" panose="020B0004020202020204" pitchFamily="34" charset="0"/>
                <a:ea typeface="Aptos" panose="020B0004020202020204" pitchFamily="34" charset="0"/>
                <a:cs typeface="Times New Roman" panose="02020603050405020304" pitchFamily="18" charset="0"/>
              </a:rPr>
              <a:t>acetylcholinesterase (ACHE)</a:t>
            </a:r>
            <a:r>
              <a:rPr lang="en-US" dirty="0">
                <a:latin typeface="Aptos" panose="020B0004020202020204" pitchFamily="34" charset="0"/>
                <a:ea typeface="Aptos" panose="020B0004020202020204" pitchFamily="34" charset="0"/>
                <a:cs typeface="Times New Roman" panose="02020603050405020304" pitchFamily="18" charset="0"/>
              </a:rPr>
              <a:t>.  The ACH neurotransmitter enters the ACHE enzyme and is broken apart by three key amino acids.</a:t>
            </a:r>
          </a:p>
        </p:txBody>
      </p:sp>
      <p:pic>
        <p:nvPicPr>
          <p:cNvPr id="3" name="Picture 2">
            <a:extLst>
              <a:ext uri="{FF2B5EF4-FFF2-40B4-BE49-F238E27FC236}">
                <a16:creationId xmlns:a16="http://schemas.microsoft.com/office/drawing/2014/main" id="{5DDC5DAA-187B-20FA-7286-3398D6211175}"/>
              </a:ext>
            </a:extLst>
          </p:cNvPr>
          <p:cNvPicPr>
            <a:picLocks noChangeAspect="1"/>
          </p:cNvPicPr>
          <p:nvPr/>
        </p:nvPicPr>
        <p:blipFill>
          <a:blip r:embed="rId7"/>
          <a:stretch>
            <a:fillRect/>
          </a:stretch>
        </p:blipFill>
        <p:spPr>
          <a:xfrm>
            <a:off x="497462" y="4053016"/>
            <a:ext cx="7578829" cy="2221175"/>
          </a:xfrm>
          <a:prstGeom prst="rect">
            <a:avLst/>
          </a:prstGeom>
        </p:spPr>
      </p:pic>
    </p:spTree>
    <p:extLst>
      <p:ext uri="{BB962C8B-B14F-4D97-AF65-F5344CB8AC3E}">
        <p14:creationId xmlns:p14="http://schemas.microsoft.com/office/powerpoint/2010/main" val="1581408903"/>
      </p:ext>
    </p:extLst>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show="0">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E27DE6B1-7775-9F01-337D-C0483AB646F6}"/>
            </a:ext>
          </a:extLst>
        </p:cNvPr>
        <p:cNvGrpSpPr/>
        <p:nvPr/>
      </p:nvGrpSpPr>
      <p:grpSpPr>
        <a:xfrm>
          <a:off x="0" y="0"/>
          <a:ext cx="0" cy="0"/>
          <a:chOff x="0" y="0"/>
          <a:chExt cx="0" cy="0"/>
        </a:xfrm>
      </p:grpSpPr>
      <p:sp>
        <p:nvSpPr>
          <p:cNvPr id="2" name="Footer Placeholder 1">
            <a:extLst>
              <a:ext uri="{FF2B5EF4-FFF2-40B4-BE49-F238E27FC236}">
                <a16:creationId xmlns:a16="http://schemas.microsoft.com/office/drawing/2014/main" id="{04AF7899-1B46-B051-C26B-983F2C06C605}"/>
              </a:ext>
            </a:extLst>
          </p:cNvPr>
          <p:cNvSpPr>
            <a:spLocks noGrp="1"/>
          </p:cNvSpPr>
          <p:nvPr>
            <p:ph type="ftr" sz="quarter" idx="11"/>
          </p:nvPr>
        </p:nvSpPr>
        <p:spPr>
          <a:xfrm>
            <a:off x="4038600" y="6356350"/>
            <a:ext cx="4114800"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E0BBE7"/>
                </a:solidFill>
                <a:effectLst/>
                <a:uLnTx/>
                <a:uFillTx/>
                <a:latin typeface="Calibri" panose="020F0502020204030204"/>
                <a:ea typeface="+mn-ea"/>
                <a:cs typeface="+mn-cs"/>
              </a:rPr>
              <a:t>© 2023 3D Molecular Designs. All Rights Reserved. </a:t>
            </a:r>
          </a:p>
        </p:txBody>
      </p:sp>
      <p:sp>
        <p:nvSpPr>
          <p:cNvPr id="4" name="TextBox 3">
            <a:extLst>
              <a:ext uri="{FF2B5EF4-FFF2-40B4-BE49-F238E27FC236}">
                <a16:creationId xmlns:a16="http://schemas.microsoft.com/office/drawing/2014/main" id="{D9BB5FA2-D455-C096-A480-7D5C91D57AE1}"/>
              </a:ext>
            </a:extLst>
          </p:cNvPr>
          <p:cNvSpPr txBox="1"/>
          <p:nvPr/>
        </p:nvSpPr>
        <p:spPr>
          <a:xfrm>
            <a:off x="671332" y="100711"/>
            <a:ext cx="11308465" cy="707886"/>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1" u="none" strike="noStrike" kern="1200" cap="none" spc="0" normalizeH="0" baseline="0" noProof="0">
                <a:ln>
                  <a:noFill/>
                </a:ln>
                <a:solidFill>
                  <a:prstClr val="white"/>
                </a:solidFill>
                <a:effectLst/>
                <a:uLnTx/>
                <a:uFillTx/>
                <a:latin typeface="Calibri" panose="020F0502020204030204"/>
                <a:ea typeface="+mn-ea"/>
                <a:cs typeface="Myanmar Text"/>
              </a:rPr>
              <a:t>Extension: Neuron Modeling Kit</a:t>
            </a:r>
            <a:r>
              <a:rPr lang="en-US" sz="4000" baseline="30000">
                <a:solidFill>
                  <a:schemeClr val="bg1"/>
                </a:solidFill>
                <a:cs typeface="Calibri"/>
              </a:rPr>
              <a:t> ©</a:t>
            </a:r>
            <a:endParaRPr kumimoji="0" lang="en-US" sz="4000" b="0" i="0" u="none" strike="noStrike" kern="1200" cap="none" spc="0" normalizeH="0" baseline="0" noProof="0">
              <a:ln>
                <a:noFill/>
              </a:ln>
              <a:solidFill>
                <a:prstClr val="white"/>
              </a:solidFill>
              <a:effectLst/>
              <a:uLnTx/>
              <a:uFillTx/>
              <a:latin typeface="Calibri" panose="020F0502020204030204"/>
              <a:ea typeface="+mn-ea"/>
              <a:cs typeface="Myanmar Text"/>
            </a:endParaRPr>
          </a:p>
        </p:txBody>
      </p:sp>
      <p:sp>
        <p:nvSpPr>
          <p:cNvPr id="16" name="TextBox 15">
            <a:extLst>
              <a:ext uri="{FF2B5EF4-FFF2-40B4-BE49-F238E27FC236}">
                <a16:creationId xmlns:a16="http://schemas.microsoft.com/office/drawing/2014/main" id="{F495F405-0EFA-8295-F3C3-15A158099E52}"/>
              </a:ext>
            </a:extLst>
          </p:cNvPr>
          <p:cNvSpPr txBox="1"/>
          <p:nvPr/>
        </p:nvSpPr>
        <p:spPr>
          <a:xfrm>
            <a:off x="950470" y="1428773"/>
            <a:ext cx="5527332" cy="4708981"/>
          </a:xfrm>
          <a:prstGeom prst="rect">
            <a:avLst/>
          </a:prstGeom>
          <a:noFill/>
        </p:spPr>
        <p:txBody>
          <a:bodyPr wrap="square" lIns="91440" tIns="45720" rIns="91440" bIns="45720" rtlCol="0" anchor="t">
            <a:spAutoFit/>
          </a:bodyPr>
          <a:lstStyle/>
          <a:p>
            <a:pPr algn="l">
              <a:spcAft>
                <a:spcPts val="900"/>
              </a:spcAft>
            </a:pPr>
            <a:r>
              <a:rPr lang="en-US" b="0" i="0">
                <a:solidFill>
                  <a:srgbClr val="282828"/>
                </a:solidFill>
                <a:effectLst/>
                <a:latin typeface="DM Sans" pitchFamily="2" charset="0"/>
              </a:rPr>
              <a:t>Building neurons invites your students to consider how the chemical and electrical signals in their brains are transported. Constructing neurons with various-sized models lets students:</a:t>
            </a:r>
          </a:p>
          <a:p>
            <a:pPr marL="285750" indent="-285750" algn="l">
              <a:spcAft>
                <a:spcPts val="900"/>
              </a:spcAft>
              <a:buFont typeface="Arial" panose="020B0604020202020204" pitchFamily="34" charset="0"/>
              <a:buChar char="•"/>
            </a:pPr>
            <a:r>
              <a:rPr lang="en-US" b="0" i="0">
                <a:solidFill>
                  <a:srgbClr val="282828"/>
                </a:solidFill>
                <a:effectLst/>
                <a:latin typeface="DM Sans" pitchFamily="2" charset="0"/>
              </a:rPr>
              <a:t>Distinguish between multipolar, bipolar, and unipolar neurons and interneurons</a:t>
            </a:r>
          </a:p>
          <a:p>
            <a:pPr marL="285750" indent="-285750" algn="l">
              <a:spcAft>
                <a:spcPts val="900"/>
              </a:spcAft>
              <a:buFont typeface="Arial" panose="020B0604020202020204" pitchFamily="34" charset="0"/>
              <a:buChar char="•"/>
            </a:pPr>
            <a:r>
              <a:rPr lang="en-US" b="0" i="0">
                <a:solidFill>
                  <a:srgbClr val="282828"/>
                </a:solidFill>
                <a:effectLst/>
                <a:latin typeface="DM Sans" pitchFamily="2" charset="0"/>
              </a:rPr>
              <a:t>Add myelin sheath pieces to explore two types of neuroglia in our nervous systems</a:t>
            </a:r>
          </a:p>
          <a:p>
            <a:pPr marL="285750" indent="-285750" algn="l">
              <a:spcAft>
                <a:spcPts val="900"/>
              </a:spcAft>
              <a:buFont typeface="Arial" panose="020B0604020202020204" pitchFamily="34" charset="0"/>
              <a:buChar char="•"/>
            </a:pPr>
            <a:r>
              <a:rPr lang="en-US" b="0" i="0">
                <a:solidFill>
                  <a:srgbClr val="282828"/>
                </a:solidFill>
                <a:effectLst/>
                <a:latin typeface="DM Sans" pitchFamily="2" charset="0"/>
              </a:rPr>
              <a:t>Examine the overall effect on neuronal firing at excitatory and inhibitory synapses</a:t>
            </a:r>
          </a:p>
          <a:p>
            <a:pPr>
              <a:spcAft>
                <a:spcPts val="900"/>
              </a:spcAft>
            </a:pPr>
            <a:r>
              <a:rPr lang="en-US" b="0" i="0">
                <a:solidFill>
                  <a:srgbClr val="282828"/>
                </a:solidFill>
                <a:effectLst/>
                <a:latin typeface="DM Sans" pitchFamily="2" charset="0"/>
              </a:rPr>
              <a:t>These elegantly designed models allow students to create a network of neurons and develop questions about structure and function. A perfect complement to any study of cell communication or neuroscience concepts.</a:t>
            </a:r>
          </a:p>
        </p:txBody>
      </p:sp>
      <p:pic>
        <p:nvPicPr>
          <p:cNvPr id="1026" name="Picture 2" descr="Neuron Modeling Kit©">
            <a:extLst>
              <a:ext uri="{FF2B5EF4-FFF2-40B4-BE49-F238E27FC236}">
                <a16:creationId xmlns:a16="http://schemas.microsoft.com/office/drawing/2014/main" id="{3F653EF7-C014-7984-3DB1-53E08C708AB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25327" y="1428773"/>
            <a:ext cx="3112946" cy="249035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Neuron Modeling Kit©">
            <a:extLst>
              <a:ext uri="{FF2B5EF4-FFF2-40B4-BE49-F238E27FC236}">
                <a16:creationId xmlns:a16="http://schemas.microsoft.com/office/drawing/2014/main" id="{01C31D2F-E1E7-542F-4204-DE6C750C441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29343" y="3919130"/>
            <a:ext cx="3108930" cy="2222155"/>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4213847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E6CC67EB-3304-69E1-7588-E1DA3AE2013D}"/>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BFF1BD5-0798-B014-5DF9-83C646FAE272}"/>
              </a:ext>
            </a:extLst>
          </p:cNvPr>
          <p:cNvSpPr txBox="1"/>
          <p:nvPr/>
        </p:nvSpPr>
        <p:spPr>
          <a:xfrm>
            <a:off x="932344" y="1963347"/>
            <a:ext cx="4741626" cy="393492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07000"/>
              </a:lnSpc>
            </a:pPr>
            <a:r>
              <a:rPr lang="en-US" sz="1800">
                <a:effectLst/>
                <a:latin typeface="Aptos"/>
                <a:ea typeface="Aptos" panose="020B0004020202020204" pitchFamily="34" charset="0"/>
                <a:cs typeface="Times New Roman"/>
              </a:rPr>
              <a:t>Let’s take another look at an </a:t>
            </a:r>
            <a:r>
              <a:rPr lang="en-US" sz="1800" b="1">
                <a:solidFill>
                  <a:srgbClr val="D200B9"/>
                </a:solidFill>
                <a:effectLst/>
                <a:latin typeface="Aptos"/>
                <a:ea typeface="Aptos" panose="020B0004020202020204" pitchFamily="34" charset="0"/>
                <a:cs typeface="Times New Roman"/>
              </a:rPr>
              <a:t>insecticide</a:t>
            </a:r>
            <a:r>
              <a:rPr lang="en-US" sz="1800">
                <a:effectLst/>
                <a:latin typeface="Aptos"/>
                <a:ea typeface="Aptos" panose="020B0004020202020204" pitchFamily="34" charset="0"/>
                <a:cs typeface="Times New Roman"/>
              </a:rPr>
              <a:t>, which is another small molecule from</a:t>
            </a:r>
            <a:r>
              <a:rPr lang="en-US" sz="1800">
                <a:effectLst/>
                <a:latin typeface="Aptos" panose="020B0004020202020204" pitchFamily="34" charset="0"/>
                <a:ea typeface="Aptos" panose="020B0004020202020204" pitchFamily="34" charset="0"/>
                <a:cs typeface="Times New Roman" panose="02020603050405020304" pitchFamily="18" charset="0"/>
              </a:rPr>
              <a:t> a family of molecules that repel or harm insects.</a:t>
            </a:r>
          </a:p>
          <a:p>
            <a:pPr>
              <a:lnSpc>
                <a:spcPct val="107000"/>
              </a:lnSpc>
            </a:pPr>
            <a:endParaRPr lang="en-US">
              <a:latin typeface="Aptos"/>
              <a:ea typeface="Aptos" panose="020B0004020202020204" pitchFamily="34" charset="0"/>
              <a:cs typeface="Times New Roman"/>
            </a:endParaRPr>
          </a:p>
          <a:p>
            <a:pPr>
              <a:lnSpc>
                <a:spcPct val="107000"/>
              </a:lnSpc>
            </a:pPr>
            <a:endParaRPr lang="en-US" sz="1800">
              <a:effectLst/>
              <a:latin typeface="Aptos"/>
              <a:ea typeface="Aptos" panose="020B0004020202020204" pitchFamily="34" charset="0"/>
              <a:cs typeface="Times New Roman"/>
            </a:endParaRPr>
          </a:p>
          <a:p>
            <a:pPr>
              <a:lnSpc>
                <a:spcPct val="107000"/>
              </a:lnSpc>
            </a:pPr>
            <a:r>
              <a:rPr lang="en-US" sz="1800">
                <a:effectLst/>
                <a:latin typeface="Aptos"/>
                <a:ea typeface="Aptos" panose="020B0004020202020204" pitchFamily="34" charset="0"/>
                <a:cs typeface="Times New Roman"/>
              </a:rPr>
              <a:t>In your lab notebook, compare and contrast these models.</a:t>
            </a:r>
          </a:p>
          <a:p>
            <a:pPr>
              <a:lnSpc>
                <a:spcPct val="107000"/>
              </a:lnSpc>
            </a:pPr>
            <a:endParaRPr lang="en-US">
              <a:latin typeface="Aptos"/>
              <a:ea typeface="Aptos" panose="020B0004020202020204" pitchFamily="34" charset="0"/>
              <a:cs typeface="Times New Roman"/>
            </a:endParaRPr>
          </a:p>
          <a:p>
            <a:pPr marL="0" marR="0">
              <a:lnSpc>
                <a:spcPct val="107000"/>
              </a:lnSpc>
            </a:pPr>
            <a:r>
              <a:rPr lang="en-US" sz="1800" b="1">
                <a:solidFill>
                  <a:srgbClr val="1CA64A"/>
                </a:solidFill>
                <a:effectLst/>
                <a:latin typeface="Aptos" panose="020B0004020202020204" pitchFamily="34" charset="0"/>
                <a:ea typeface="Aptos" panose="020B0004020202020204" pitchFamily="34" charset="0"/>
                <a:cs typeface="Times New Roman" panose="02020603050405020304" pitchFamily="18" charset="0"/>
              </a:rPr>
              <a:t>How is the insecticide similar to ACH?  </a:t>
            </a:r>
          </a:p>
          <a:p>
            <a:pPr marL="0" marR="0">
              <a:lnSpc>
                <a:spcPct val="107000"/>
              </a:lnSpc>
            </a:pPr>
            <a:endParaRPr lang="en-US" b="1">
              <a:solidFill>
                <a:srgbClr val="1CA64A"/>
              </a:solidFill>
              <a:latin typeface="Aptos" panose="020B0004020202020204" pitchFamily="34" charset="0"/>
              <a:ea typeface="Aptos" panose="020B0004020202020204" pitchFamily="34" charset="0"/>
              <a:cs typeface="Times New Roman" panose="02020603050405020304" pitchFamily="18" charset="0"/>
            </a:endParaRPr>
          </a:p>
          <a:p>
            <a:pPr marL="0" marR="0">
              <a:lnSpc>
                <a:spcPct val="107000"/>
              </a:lnSpc>
            </a:pPr>
            <a:r>
              <a:rPr lang="en-US" sz="1800" b="1">
                <a:solidFill>
                  <a:srgbClr val="1CA64A"/>
                </a:solidFill>
                <a:effectLst/>
                <a:latin typeface="Aptos" panose="020B0004020202020204" pitchFamily="34" charset="0"/>
                <a:ea typeface="Aptos" panose="020B0004020202020204" pitchFamily="34" charset="0"/>
                <a:cs typeface="Times New Roman" panose="02020603050405020304" pitchFamily="18" charset="0"/>
              </a:rPr>
              <a:t>How is it different?</a:t>
            </a:r>
          </a:p>
          <a:p>
            <a:pPr>
              <a:lnSpc>
                <a:spcPct val="107000"/>
              </a:lnSpc>
            </a:pPr>
            <a:endParaRPr lang="en-US">
              <a:latin typeface="Aptos"/>
              <a:ea typeface="Aptos" panose="020B0004020202020204" pitchFamily="34" charset="0"/>
              <a:cs typeface="Times New Roman"/>
            </a:endParaRPr>
          </a:p>
          <a:p>
            <a:pPr marL="0" marR="0">
              <a:lnSpc>
                <a:spcPct val="107000"/>
              </a:lnSpc>
            </a:pPr>
            <a:endParaRPr lang="en-US" sz="1800">
              <a:effectLst/>
              <a:latin typeface="Aptos" panose="020B0004020202020204" pitchFamily="34" charset="0"/>
              <a:ea typeface="Aptos" panose="020B0004020202020204" pitchFamily="34" charset="0"/>
              <a:cs typeface="Times New Roman" panose="02020603050405020304" pitchFamily="18" charset="0"/>
            </a:endParaRPr>
          </a:p>
        </p:txBody>
      </p:sp>
      <p:sp>
        <p:nvSpPr>
          <p:cNvPr id="6" name="Title 1">
            <a:extLst>
              <a:ext uri="{FF2B5EF4-FFF2-40B4-BE49-F238E27FC236}">
                <a16:creationId xmlns:a16="http://schemas.microsoft.com/office/drawing/2014/main" id="{427A6CE8-B7E0-20EB-F9C8-DB239044744D}"/>
              </a:ext>
            </a:extLst>
          </p:cNvPr>
          <p:cNvSpPr txBox="1">
            <a:spLocks/>
          </p:cNvSpPr>
          <p:nvPr/>
        </p:nvSpPr>
        <p:spPr>
          <a:xfrm>
            <a:off x="932343"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ea typeface="HGSoeiKakugothicUB"/>
                <a:cs typeface="Myanmar Text"/>
              </a:rPr>
              <a:t>Exploring Physical Models</a:t>
            </a:r>
            <a:endParaRPr lang="en-US" sz="4000" b="1">
              <a:solidFill>
                <a:schemeClr val="bg1"/>
              </a:solidFill>
              <a:latin typeface="+mn-lt"/>
              <a:ea typeface="HGSoeiKakugothicUB"/>
              <a:cs typeface="Myanmar Text"/>
            </a:endParaRPr>
          </a:p>
        </p:txBody>
      </p:sp>
      <p:pic>
        <p:nvPicPr>
          <p:cNvPr id="8" name="Picture 7" descr="A grey and blue molecule&#10;&#10;Description automatically generated">
            <a:extLst>
              <a:ext uri="{FF2B5EF4-FFF2-40B4-BE49-F238E27FC236}">
                <a16:creationId xmlns:a16="http://schemas.microsoft.com/office/drawing/2014/main" id="{E1B6FE01-CC0E-9945-3932-1805A6DD77B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35263" y="1809529"/>
            <a:ext cx="2571346" cy="1985079"/>
          </a:xfrm>
          <a:prstGeom prst="rect">
            <a:avLst/>
          </a:prstGeom>
        </p:spPr>
      </p:pic>
      <p:pic>
        <p:nvPicPr>
          <p:cNvPr id="3" name="Picture 2">
            <a:extLst>
              <a:ext uri="{FF2B5EF4-FFF2-40B4-BE49-F238E27FC236}">
                <a16:creationId xmlns:a16="http://schemas.microsoft.com/office/drawing/2014/main" id="{93E6B7F9-DD2B-9D81-8543-22C294235B72}"/>
              </a:ext>
            </a:extLst>
          </p:cNvPr>
          <p:cNvPicPr>
            <a:picLocks noChangeAspect="1"/>
          </p:cNvPicPr>
          <p:nvPr/>
        </p:nvPicPr>
        <p:blipFill>
          <a:blip r:embed="rId6"/>
          <a:stretch>
            <a:fillRect/>
          </a:stretch>
        </p:blipFill>
        <p:spPr>
          <a:xfrm>
            <a:off x="7071404" y="4424734"/>
            <a:ext cx="1673693" cy="909266"/>
          </a:xfrm>
          <a:prstGeom prst="rect">
            <a:avLst/>
          </a:prstGeom>
        </p:spPr>
      </p:pic>
      <p:sp>
        <p:nvSpPr>
          <p:cNvPr id="10" name="TextBox 9">
            <a:extLst>
              <a:ext uri="{FF2B5EF4-FFF2-40B4-BE49-F238E27FC236}">
                <a16:creationId xmlns:a16="http://schemas.microsoft.com/office/drawing/2014/main" id="{A1F38278-B68D-BB12-D913-CB1891A1FED0}"/>
              </a:ext>
            </a:extLst>
          </p:cNvPr>
          <p:cNvSpPr txBox="1"/>
          <p:nvPr/>
        </p:nvSpPr>
        <p:spPr>
          <a:xfrm>
            <a:off x="9053624" y="2612785"/>
            <a:ext cx="1292192" cy="378565"/>
          </a:xfrm>
          <a:prstGeom prst="rect">
            <a:avLst/>
          </a:prstGeom>
          <a:noFill/>
        </p:spPr>
        <p:txBody>
          <a:bodyPr wrap="square">
            <a:spAutoFit/>
          </a:bodyPr>
          <a:lstStyle/>
          <a:p>
            <a:pPr>
              <a:lnSpc>
                <a:spcPct val="107000"/>
              </a:lnSpc>
            </a:pPr>
            <a:r>
              <a:rPr lang="en-US">
                <a:latin typeface="Aptos"/>
                <a:ea typeface="Aptos" panose="020B0004020202020204" pitchFamily="34" charset="0"/>
                <a:cs typeface="Times New Roman"/>
              </a:rPr>
              <a:t>Insecticide</a:t>
            </a:r>
            <a:endParaRPr lang="en-US">
              <a:latin typeface="Aptos" panose="020B0004020202020204" pitchFamily="34" charset="0"/>
              <a:ea typeface="Aptos" panose="020B0004020202020204" pitchFamily="34" charset="0"/>
              <a:cs typeface="Times New Roman" panose="02020603050405020304" pitchFamily="18" charset="0"/>
            </a:endParaRPr>
          </a:p>
        </p:txBody>
      </p:sp>
      <p:sp>
        <p:nvSpPr>
          <p:cNvPr id="12" name="TextBox 11">
            <a:extLst>
              <a:ext uri="{FF2B5EF4-FFF2-40B4-BE49-F238E27FC236}">
                <a16:creationId xmlns:a16="http://schemas.microsoft.com/office/drawing/2014/main" id="{673BC4E3-F559-3608-5D6B-FDA077B544ED}"/>
              </a:ext>
            </a:extLst>
          </p:cNvPr>
          <p:cNvSpPr txBox="1"/>
          <p:nvPr/>
        </p:nvSpPr>
        <p:spPr>
          <a:xfrm>
            <a:off x="8881300" y="4609666"/>
            <a:ext cx="1636841" cy="378565"/>
          </a:xfrm>
          <a:prstGeom prst="rect">
            <a:avLst/>
          </a:prstGeom>
          <a:noFill/>
        </p:spPr>
        <p:txBody>
          <a:bodyPr wrap="square">
            <a:spAutoFit/>
          </a:bodyPr>
          <a:lstStyle/>
          <a:p>
            <a:pPr>
              <a:lnSpc>
                <a:spcPct val="107000"/>
              </a:lnSpc>
            </a:pPr>
            <a:r>
              <a:rPr lang="en-US">
                <a:latin typeface="Aptos"/>
                <a:ea typeface="Aptos" panose="020B0004020202020204" pitchFamily="34" charset="0"/>
                <a:cs typeface="Times New Roman"/>
              </a:rPr>
              <a:t>Acetylcholine</a:t>
            </a:r>
          </a:p>
        </p:txBody>
      </p:sp>
      <p:pic>
        <p:nvPicPr>
          <p:cNvPr id="4" name="Picture 5" descr="A purple pencil in a white circle&#10;&#10;Description automatically generated">
            <a:extLst>
              <a:ext uri="{FF2B5EF4-FFF2-40B4-BE49-F238E27FC236}">
                <a16:creationId xmlns:a16="http://schemas.microsoft.com/office/drawing/2014/main" id="{D1BF90B2-B122-7379-D2EC-15382858051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435455" y="120469"/>
            <a:ext cx="1207034" cy="12070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9196790"/>
      </p:ext>
    </p:extLst>
  </p:cSld>
  <p:clrMapOvr>
    <a:overrideClrMapping bg1="lt1" tx1="dk1" bg2="lt2" tx2="dk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D3D124B7-360B-C8B5-8D60-51AB441E0620}"/>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976DA261-15FD-F078-FDE9-10C2CE37D00C}"/>
              </a:ext>
            </a:extLst>
          </p:cNvPr>
          <p:cNvSpPr txBox="1">
            <a:spLocks/>
          </p:cNvSpPr>
          <p:nvPr/>
        </p:nvSpPr>
        <p:spPr>
          <a:xfrm>
            <a:off x="932343"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ea typeface="HGSoeiKakugothicUB"/>
                <a:cs typeface="Myanmar Text"/>
              </a:rPr>
              <a:t>Substrates &amp; Enzymes</a:t>
            </a:r>
            <a:endParaRPr lang="en-US" sz="4000" b="1">
              <a:solidFill>
                <a:schemeClr val="bg1"/>
              </a:solidFill>
              <a:latin typeface="+mn-lt"/>
              <a:ea typeface="HGSoeiKakugothicUB"/>
              <a:cs typeface="Myanmar Text"/>
            </a:endParaRPr>
          </a:p>
        </p:txBody>
      </p:sp>
      <p:sp>
        <p:nvSpPr>
          <p:cNvPr id="7" name="TextBox 6">
            <a:extLst>
              <a:ext uri="{FF2B5EF4-FFF2-40B4-BE49-F238E27FC236}">
                <a16:creationId xmlns:a16="http://schemas.microsoft.com/office/drawing/2014/main" id="{3FB51B4B-E1C3-0D86-79AE-EB3EA3FF2484}"/>
              </a:ext>
            </a:extLst>
          </p:cNvPr>
          <p:cNvSpPr txBox="1"/>
          <p:nvPr/>
        </p:nvSpPr>
        <p:spPr>
          <a:xfrm>
            <a:off x="932343" y="2193730"/>
            <a:ext cx="4272703" cy="2749471"/>
          </a:xfrm>
          <a:prstGeom prst="rect">
            <a:avLst/>
          </a:prstGeom>
          <a:noFill/>
        </p:spPr>
        <p:txBody>
          <a:bodyPr wrap="square">
            <a:spAutoFit/>
          </a:bodyPr>
          <a:lstStyle/>
          <a:p>
            <a:pPr marL="0" marR="0">
              <a:lnSpc>
                <a:spcPct val="107000"/>
              </a:lnSpc>
            </a:pPr>
            <a:r>
              <a:rPr lang="en-US">
                <a:latin typeface="Aptos" panose="020B0004020202020204" pitchFamily="34" charset="0"/>
                <a:ea typeface="Aptos" panose="020B0004020202020204" pitchFamily="34" charset="0"/>
                <a:cs typeface="Times New Roman" panose="02020603050405020304" pitchFamily="18" charset="0"/>
              </a:rPr>
              <a:t>Think back to when you learned about substrates and enzymes.</a:t>
            </a:r>
          </a:p>
          <a:p>
            <a:pPr marL="0" marR="0">
              <a:lnSpc>
                <a:spcPct val="107000"/>
              </a:lnSpc>
            </a:pPr>
            <a:endParaRPr lang="en-US" sz="1800" b="1">
              <a:solidFill>
                <a:srgbClr val="1CA64A"/>
              </a:solidFill>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07000"/>
              </a:lnSpc>
            </a:pPr>
            <a:r>
              <a:rPr lang="en-US" b="1">
                <a:solidFill>
                  <a:srgbClr val="1CA64A"/>
                </a:solidFill>
                <a:latin typeface="Aptos" panose="020B0004020202020204" pitchFamily="34" charset="0"/>
                <a:ea typeface="Aptos" panose="020B0004020202020204" pitchFamily="34" charset="0"/>
                <a:cs typeface="Times New Roman" panose="02020603050405020304" pitchFamily="18" charset="0"/>
              </a:rPr>
              <a:t>What are the ways that enzymes and substrates interact?</a:t>
            </a:r>
          </a:p>
          <a:p>
            <a:pPr marL="0" marR="0">
              <a:lnSpc>
                <a:spcPct val="107000"/>
              </a:lnSpc>
            </a:pPr>
            <a:endParaRPr lang="en-US" b="1">
              <a:solidFill>
                <a:srgbClr val="1CA64A"/>
              </a:solidFill>
              <a:latin typeface="Aptos" panose="020B0004020202020204" pitchFamily="34" charset="0"/>
              <a:ea typeface="Aptos" panose="020B0004020202020204" pitchFamily="34" charset="0"/>
              <a:cs typeface="Times New Roman" panose="02020603050405020304" pitchFamily="18" charset="0"/>
            </a:endParaRPr>
          </a:p>
          <a:p>
            <a:pPr marL="0" marR="0">
              <a:lnSpc>
                <a:spcPct val="107000"/>
              </a:lnSpc>
            </a:pPr>
            <a:r>
              <a:rPr lang="en-US" b="1">
                <a:solidFill>
                  <a:srgbClr val="1CA64A"/>
                </a:solidFill>
                <a:latin typeface="Aptos" panose="020B0004020202020204" pitchFamily="34" charset="0"/>
                <a:ea typeface="Aptos" panose="020B0004020202020204" pitchFamily="34" charset="0"/>
                <a:cs typeface="Times New Roman" panose="02020603050405020304" pitchFamily="18" charset="0"/>
              </a:rPr>
              <a:t>How can small molecule substrates help or hinder an enzyme?</a:t>
            </a:r>
          </a:p>
          <a:p>
            <a:pPr marL="0" marR="0">
              <a:lnSpc>
                <a:spcPct val="107000"/>
              </a:lnSpc>
            </a:pPr>
            <a:endParaRPr lang="en-US" b="1">
              <a:solidFill>
                <a:srgbClr val="1CA64A"/>
              </a:solidFill>
              <a:latin typeface="Aptos" panose="020B0004020202020204" pitchFamily="34" charset="0"/>
              <a:ea typeface="Aptos" panose="020B0004020202020204" pitchFamily="34" charset="0"/>
              <a:cs typeface="Times New Roman" panose="02020603050405020304" pitchFamily="18" charset="0"/>
            </a:endParaRPr>
          </a:p>
        </p:txBody>
      </p:sp>
      <p:pic>
        <p:nvPicPr>
          <p:cNvPr id="1026" name="Picture 2" descr="Enzymes in Action Kit©">
            <a:extLst>
              <a:ext uri="{FF2B5EF4-FFF2-40B4-BE49-F238E27FC236}">
                <a16:creationId xmlns:a16="http://schemas.microsoft.com/office/drawing/2014/main" id="{DCD116A8-25D8-D82B-56CC-98699DEF556F}"/>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11010" b="6754"/>
          <a:stretch/>
        </p:blipFill>
        <p:spPr bwMode="auto">
          <a:xfrm>
            <a:off x="5015075" y="1739665"/>
            <a:ext cx="6639138" cy="3634154"/>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descr="Icon&#10;&#10;Description automatically generated">
            <a:extLst>
              <a:ext uri="{FF2B5EF4-FFF2-40B4-BE49-F238E27FC236}">
                <a16:creationId xmlns:a16="http://schemas.microsoft.com/office/drawing/2014/main" id="{962FD4E7-7D97-C1F3-5ED3-E68D6BBB52D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435455" y="120469"/>
            <a:ext cx="1207035" cy="1207035"/>
          </a:xfrm>
          <a:prstGeom prst="rect">
            <a:avLst/>
          </a:prstGeom>
        </p:spPr>
      </p:pic>
    </p:spTree>
    <p:extLst>
      <p:ext uri="{BB962C8B-B14F-4D97-AF65-F5344CB8AC3E}">
        <p14:creationId xmlns:p14="http://schemas.microsoft.com/office/powerpoint/2010/main" val="4060077904"/>
      </p:ext>
    </p:extLst>
  </p:cSld>
  <p:clrMapOvr>
    <a:overrideClrMapping bg1="lt1" tx1="dk1" bg2="lt2" tx2="dk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show="0">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4B41731A-5B36-E341-8848-6C17540C4799}"/>
            </a:ext>
          </a:extLst>
        </p:cNvPr>
        <p:cNvGrpSpPr/>
        <p:nvPr/>
      </p:nvGrpSpPr>
      <p:grpSpPr>
        <a:xfrm>
          <a:off x="0" y="0"/>
          <a:ext cx="0" cy="0"/>
          <a:chOff x="0" y="0"/>
          <a:chExt cx="0" cy="0"/>
        </a:xfrm>
      </p:grpSpPr>
      <p:sp>
        <p:nvSpPr>
          <p:cNvPr id="2" name="Footer Placeholder 1">
            <a:extLst>
              <a:ext uri="{FF2B5EF4-FFF2-40B4-BE49-F238E27FC236}">
                <a16:creationId xmlns:a16="http://schemas.microsoft.com/office/drawing/2014/main" id="{6517EA86-EE46-BC98-FB05-914A706B9E22}"/>
              </a:ext>
            </a:extLst>
          </p:cNvPr>
          <p:cNvSpPr>
            <a:spLocks noGrp="1"/>
          </p:cNvSpPr>
          <p:nvPr>
            <p:ph type="ftr" sz="quarter" idx="11"/>
          </p:nvPr>
        </p:nvSpPr>
        <p:spPr>
          <a:xfrm>
            <a:off x="4038600" y="6356350"/>
            <a:ext cx="4114800"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E0BBE7"/>
                </a:solidFill>
                <a:effectLst/>
                <a:uLnTx/>
                <a:uFillTx/>
                <a:latin typeface="Calibri" panose="020F0502020204030204"/>
                <a:ea typeface="+mn-ea"/>
                <a:cs typeface="+mn-cs"/>
              </a:rPr>
              <a:t>© 2023 3D Molecular Designs. All Rights Reserved. </a:t>
            </a:r>
          </a:p>
        </p:txBody>
      </p:sp>
      <p:sp>
        <p:nvSpPr>
          <p:cNvPr id="4" name="TextBox 3">
            <a:extLst>
              <a:ext uri="{FF2B5EF4-FFF2-40B4-BE49-F238E27FC236}">
                <a16:creationId xmlns:a16="http://schemas.microsoft.com/office/drawing/2014/main" id="{BD0EB387-847A-7454-F6F2-3B5A7066876C}"/>
              </a:ext>
            </a:extLst>
          </p:cNvPr>
          <p:cNvSpPr txBox="1"/>
          <p:nvPr/>
        </p:nvSpPr>
        <p:spPr>
          <a:xfrm>
            <a:off x="671332" y="100711"/>
            <a:ext cx="11308465" cy="707886"/>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1" u="none" strike="noStrike" kern="1200" cap="none" spc="0" normalizeH="0" baseline="0" noProof="0">
                <a:ln>
                  <a:noFill/>
                </a:ln>
                <a:solidFill>
                  <a:prstClr val="white"/>
                </a:solidFill>
                <a:effectLst/>
                <a:uLnTx/>
                <a:uFillTx/>
                <a:latin typeface="Calibri" panose="020F0502020204030204"/>
                <a:ea typeface="+mn-ea"/>
                <a:cs typeface="Myanmar Text"/>
              </a:rPr>
              <a:t>Extension: Enzyme in Action Kit</a:t>
            </a:r>
            <a:r>
              <a:rPr lang="en-US" sz="4000" baseline="30000">
                <a:solidFill>
                  <a:schemeClr val="bg1"/>
                </a:solidFill>
                <a:cs typeface="Calibri"/>
              </a:rPr>
              <a:t> ©</a:t>
            </a:r>
            <a:endParaRPr kumimoji="0" lang="en-US" sz="4000" b="0" i="0" u="none" strike="noStrike" kern="1200" cap="none" spc="0" normalizeH="0" baseline="0" noProof="0">
              <a:ln>
                <a:noFill/>
              </a:ln>
              <a:solidFill>
                <a:prstClr val="white"/>
              </a:solidFill>
              <a:effectLst/>
              <a:uLnTx/>
              <a:uFillTx/>
              <a:latin typeface="Calibri" panose="020F0502020204030204"/>
              <a:ea typeface="+mn-ea"/>
              <a:cs typeface="Myanmar Text"/>
            </a:endParaRPr>
          </a:p>
        </p:txBody>
      </p:sp>
      <p:sp>
        <p:nvSpPr>
          <p:cNvPr id="16" name="TextBox 15">
            <a:extLst>
              <a:ext uri="{FF2B5EF4-FFF2-40B4-BE49-F238E27FC236}">
                <a16:creationId xmlns:a16="http://schemas.microsoft.com/office/drawing/2014/main" id="{F99A21CF-687E-E9D5-79A6-81A95361658D}"/>
              </a:ext>
            </a:extLst>
          </p:cNvPr>
          <p:cNvSpPr txBox="1"/>
          <p:nvPr/>
        </p:nvSpPr>
        <p:spPr>
          <a:xfrm>
            <a:off x="950469" y="1428773"/>
            <a:ext cx="6692721" cy="4662815"/>
          </a:xfrm>
          <a:prstGeom prst="rect">
            <a:avLst/>
          </a:prstGeom>
          <a:noFill/>
        </p:spPr>
        <p:txBody>
          <a:bodyPr wrap="square" lIns="91440" tIns="45720" rIns="91440" bIns="45720" rtlCol="0" anchor="t">
            <a:spAutoFit/>
          </a:bodyPr>
          <a:lstStyle/>
          <a:p>
            <a:pPr algn="l">
              <a:spcAft>
                <a:spcPts val="900"/>
              </a:spcAft>
            </a:pPr>
            <a:r>
              <a:rPr lang="en-US" b="0" i="0">
                <a:solidFill>
                  <a:srgbClr val="282828"/>
                </a:solidFill>
                <a:effectLst/>
                <a:latin typeface="DM Sans" pitchFamily="2" charset="0"/>
              </a:rPr>
              <a:t>Models give words meaning. These colorful foam pieces with intuitive shapes let your students experience enzymes in action before they know </a:t>
            </a:r>
            <a:r>
              <a:rPr lang="en-US" dirty="0">
                <a:solidFill>
                  <a:srgbClr val="282828"/>
                </a:solidFill>
                <a:latin typeface="DM Sans" pitchFamily="2" charset="0"/>
              </a:rPr>
              <a:t>the</a:t>
            </a:r>
            <a:r>
              <a:rPr lang="en-US" b="0" i="0" dirty="0">
                <a:solidFill>
                  <a:srgbClr val="282828"/>
                </a:solidFill>
                <a:effectLst/>
                <a:latin typeface="DM Sans" pitchFamily="2" charset="0"/>
              </a:rPr>
              <a:t> </a:t>
            </a:r>
            <a:r>
              <a:rPr lang="en-US" b="0" i="0">
                <a:solidFill>
                  <a:srgbClr val="282828"/>
                </a:solidFill>
                <a:effectLst/>
                <a:latin typeface="DM Sans" pitchFamily="2" charset="0"/>
              </a:rPr>
              <a:t>vocabulary. Collaboration and discourse naturally occur between learners as they figure out what it means for a protein to be a catalyst. The easy-to-use pieces allow small groups of students to:</a:t>
            </a:r>
          </a:p>
          <a:p>
            <a:pPr marL="285750" indent="-285750" algn="l">
              <a:spcAft>
                <a:spcPts val="900"/>
              </a:spcAft>
              <a:buFont typeface="Arial" panose="020B0604020202020204" pitchFamily="34" charset="0"/>
              <a:buChar char="•"/>
            </a:pPr>
            <a:r>
              <a:rPr lang="en-US" b="0" i="0">
                <a:solidFill>
                  <a:srgbClr val="282828"/>
                </a:solidFill>
                <a:effectLst/>
                <a:latin typeface="DM Sans" pitchFamily="2" charset="0"/>
              </a:rPr>
              <a:t>Explore how enzymes interact with substrates</a:t>
            </a:r>
          </a:p>
          <a:p>
            <a:pPr marL="285750" indent="-285750" algn="l">
              <a:spcAft>
                <a:spcPts val="900"/>
              </a:spcAft>
              <a:buFont typeface="Arial" panose="020B0604020202020204" pitchFamily="34" charset="0"/>
              <a:buChar char="•"/>
            </a:pPr>
            <a:r>
              <a:rPr lang="en-US" b="0" i="0">
                <a:solidFill>
                  <a:srgbClr val="282828"/>
                </a:solidFill>
                <a:effectLst/>
                <a:latin typeface="DM Sans" pitchFamily="2" charset="0"/>
              </a:rPr>
              <a:t>Investigate the active site of an enzyme and its specificity</a:t>
            </a:r>
          </a:p>
          <a:p>
            <a:pPr marL="285750" indent="-285750" algn="l">
              <a:spcAft>
                <a:spcPts val="900"/>
              </a:spcAft>
              <a:buFont typeface="Arial" panose="020B0604020202020204" pitchFamily="34" charset="0"/>
              <a:buChar char="•"/>
            </a:pPr>
            <a:r>
              <a:rPr lang="en-US" b="0" i="0">
                <a:solidFill>
                  <a:srgbClr val="282828"/>
                </a:solidFill>
                <a:effectLst/>
                <a:latin typeface="DM Sans" pitchFamily="2" charset="0"/>
              </a:rPr>
              <a:t>Simulate competitive and allosteric inhibition</a:t>
            </a:r>
          </a:p>
          <a:p>
            <a:pPr marL="285750" indent="-285750" algn="l">
              <a:spcAft>
                <a:spcPts val="900"/>
              </a:spcAft>
              <a:buFont typeface="Arial" panose="020B0604020202020204" pitchFamily="34" charset="0"/>
              <a:buChar char="•"/>
            </a:pPr>
            <a:r>
              <a:rPr lang="en-US" b="0" i="0">
                <a:solidFill>
                  <a:srgbClr val="282828"/>
                </a:solidFill>
                <a:effectLst/>
                <a:latin typeface="DM Sans" pitchFamily="2" charset="0"/>
              </a:rPr>
              <a:t>Contrast the lock-and-key and induced fit theories using evidence</a:t>
            </a:r>
          </a:p>
          <a:p>
            <a:pPr marL="285750" indent="-285750" algn="l">
              <a:spcAft>
                <a:spcPts val="900"/>
              </a:spcAft>
              <a:buFont typeface="Arial" panose="020B0604020202020204" pitchFamily="34" charset="0"/>
              <a:buChar char="•"/>
            </a:pPr>
            <a:r>
              <a:rPr lang="en-US" b="0" i="0">
                <a:solidFill>
                  <a:srgbClr val="282828"/>
                </a:solidFill>
                <a:effectLst/>
                <a:latin typeface="DM Sans" pitchFamily="2" charset="0"/>
              </a:rPr>
              <a:t>Examine how an enzyme may affect activation energy</a:t>
            </a:r>
          </a:p>
          <a:p>
            <a:pPr>
              <a:spcAft>
                <a:spcPts val="900"/>
              </a:spcAft>
            </a:pPr>
            <a:r>
              <a:rPr lang="en-US" b="0" i="0">
                <a:solidFill>
                  <a:srgbClr val="282828"/>
                </a:solidFill>
                <a:effectLst/>
                <a:latin typeface="DM Sans" pitchFamily="2" charset="0"/>
              </a:rPr>
              <a:t>Excellent at revealing student thinking, this kit can complement traditional classroom catalase or amylase labs.</a:t>
            </a:r>
          </a:p>
        </p:txBody>
      </p:sp>
      <p:pic>
        <p:nvPicPr>
          <p:cNvPr id="2050" name="Picture 2" descr="Enzymes in Action Kit©">
            <a:extLst>
              <a:ext uri="{FF2B5EF4-FFF2-40B4-BE49-F238E27FC236}">
                <a16:creationId xmlns:a16="http://schemas.microsoft.com/office/drawing/2014/main" id="{6C06F3B8-2F2A-F3F1-8AE9-FD0301B2D74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58243" y="1463942"/>
            <a:ext cx="3759335" cy="3007468"/>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8655546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9792E4E8-7D09-49B6-6FBB-2BEC53613BB9}"/>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1F712C3F-BFFE-1310-94DF-58E3F8A24A02}"/>
              </a:ext>
            </a:extLst>
          </p:cNvPr>
          <p:cNvSpPr txBox="1"/>
          <p:nvPr/>
        </p:nvSpPr>
        <p:spPr>
          <a:xfrm>
            <a:off x="932343" y="1963347"/>
            <a:ext cx="5468457" cy="21567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07000"/>
              </a:lnSpc>
            </a:pPr>
            <a:r>
              <a:rPr lang="en-US" sz="1800">
                <a:effectLst/>
                <a:latin typeface="Aptos"/>
                <a:ea typeface="Aptos" panose="020B0004020202020204" pitchFamily="34" charset="0"/>
                <a:cs typeface="Times New Roman"/>
              </a:rPr>
              <a:t>Based on what you remember of the ACHE Enzyme, </a:t>
            </a:r>
            <a:r>
              <a:rPr lang="en-US" sz="1800" b="1">
                <a:effectLst/>
                <a:latin typeface="Aptos"/>
                <a:ea typeface="Aptos" panose="020B0004020202020204" pitchFamily="34" charset="0"/>
                <a:cs typeface="Times New Roman"/>
              </a:rPr>
              <a:t>make a prediction </a:t>
            </a:r>
            <a:r>
              <a:rPr lang="en-US" sz="1800">
                <a:effectLst/>
                <a:latin typeface="Aptos"/>
                <a:ea typeface="Aptos" panose="020B0004020202020204" pitchFamily="34" charset="0"/>
                <a:cs typeface="Times New Roman"/>
              </a:rPr>
              <a:t>of </a:t>
            </a:r>
            <a:r>
              <a:rPr lang="en-US">
                <a:latin typeface="Aptos"/>
                <a:ea typeface="Aptos" panose="020B0004020202020204" pitchFamily="34" charset="0"/>
                <a:cs typeface="Times New Roman"/>
              </a:rPr>
              <a:t>how this insecticide would or would not interfere with the breakdown of ACH.</a:t>
            </a:r>
            <a:endParaRPr lang="en-US" sz="1800">
              <a:effectLst/>
              <a:latin typeface="Aptos"/>
              <a:ea typeface="Aptos" panose="020B0004020202020204" pitchFamily="34" charset="0"/>
              <a:cs typeface="Times New Roman"/>
            </a:endParaRPr>
          </a:p>
          <a:p>
            <a:pPr>
              <a:lnSpc>
                <a:spcPct val="107000"/>
              </a:lnSpc>
            </a:pPr>
            <a:endParaRPr lang="en-US">
              <a:latin typeface="Aptos"/>
              <a:ea typeface="Aptos" panose="020B0004020202020204" pitchFamily="34" charset="0"/>
              <a:cs typeface="Times New Roman"/>
            </a:endParaRPr>
          </a:p>
          <a:p>
            <a:pPr>
              <a:lnSpc>
                <a:spcPct val="107000"/>
              </a:lnSpc>
            </a:pPr>
            <a:r>
              <a:rPr lang="en-US" b="1">
                <a:solidFill>
                  <a:srgbClr val="1CA64A"/>
                </a:solidFill>
                <a:latin typeface="Aptos"/>
                <a:ea typeface="Aptos" panose="020B0004020202020204" pitchFamily="34" charset="0"/>
                <a:cs typeface="Times New Roman"/>
              </a:rPr>
              <a:t>Record your prediction with sketches and or </a:t>
            </a:r>
            <a:r>
              <a:rPr lang="en-US" b="1" dirty="0">
                <a:solidFill>
                  <a:srgbClr val="1CA64A"/>
                </a:solidFill>
                <a:latin typeface="Aptos"/>
                <a:ea typeface="Aptos" panose="020B0004020202020204" pitchFamily="34" charset="0"/>
                <a:cs typeface="Times New Roman"/>
              </a:rPr>
              <a:t>writing,</a:t>
            </a:r>
            <a:r>
              <a:rPr lang="en-US" b="1">
                <a:solidFill>
                  <a:srgbClr val="1CA64A"/>
                </a:solidFill>
                <a:latin typeface="Aptos"/>
                <a:ea typeface="Aptos" panose="020B0004020202020204" pitchFamily="34" charset="0"/>
                <a:cs typeface="Times New Roman"/>
              </a:rPr>
              <a:t> in your lab notebook.</a:t>
            </a:r>
          </a:p>
          <a:p>
            <a:pPr marL="0" marR="0">
              <a:lnSpc>
                <a:spcPct val="107000"/>
              </a:lnSpc>
            </a:pPr>
            <a:endParaRPr lang="en-US" sz="1800">
              <a:effectLst/>
              <a:latin typeface="Aptos" panose="020B0004020202020204" pitchFamily="34" charset="0"/>
              <a:ea typeface="Aptos" panose="020B0004020202020204" pitchFamily="34" charset="0"/>
              <a:cs typeface="Times New Roman" panose="02020603050405020304" pitchFamily="18" charset="0"/>
            </a:endParaRPr>
          </a:p>
        </p:txBody>
      </p:sp>
      <p:sp>
        <p:nvSpPr>
          <p:cNvPr id="6" name="Title 1">
            <a:extLst>
              <a:ext uri="{FF2B5EF4-FFF2-40B4-BE49-F238E27FC236}">
                <a16:creationId xmlns:a16="http://schemas.microsoft.com/office/drawing/2014/main" id="{0FF8856F-8CCC-BB2B-0638-30DB7871C874}"/>
              </a:ext>
            </a:extLst>
          </p:cNvPr>
          <p:cNvSpPr txBox="1">
            <a:spLocks/>
          </p:cNvSpPr>
          <p:nvPr/>
        </p:nvSpPr>
        <p:spPr>
          <a:xfrm>
            <a:off x="932343"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ea typeface="HGSoeiKakugothicUB"/>
                <a:cs typeface="Myanmar Text"/>
              </a:rPr>
              <a:t>Insecticide Prediction</a:t>
            </a:r>
            <a:endParaRPr lang="en-US" sz="4000" b="1">
              <a:solidFill>
                <a:schemeClr val="bg1"/>
              </a:solidFill>
              <a:latin typeface="+mn-lt"/>
              <a:ea typeface="HGSoeiKakugothicUB"/>
              <a:cs typeface="Myanmar Text"/>
            </a:endParaRPr>
          </a:p>
        </p:txBody>
      </p:sp>
      <p:pic>
        <p:nvPicPr>
          <p:cNvPr id="8" name="Picture 7" descr="A grey and blue molecule&#10;&#10;Description automatically generated">
            <a:extLst>
              <a:ext uri="{FF2B5EF4-FFF2-40B4-BE49-F238E27FC236}">
                <a16:creationId xmlns:a16="http://schemas.microsoft.com/office/drawing/2014/main" id="{2E2171AD-402F-1443-AB1C-D276EC4DFBD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98356" y="4039163"/>
            <a:ext cx="2474619" cy="1910406"/>
          </a:xfrm>
          <a:prstGeom prst="rect">
            <a:avLst/>
          </a:prstGeom>
        </p:spPr>
      </p:pic>
      <p:pic>
        <p:nvPicPr>
          <p:cNvPr id="3" name="Picture 2">
            <a:extLst>
              <a:ext uri="{FF2B5EF4-FFF2-40B4-BE49-F238E27FC236}">
                <a16:creationId xmlns:a16="http://schemas.microsoft.com/office/drawing/2014/main" id="{F944C5A0-C8FA-1F12-BFF4-D92408D1EA1A}"/>
              </a:ext>
            </a:extLst>
          </p:cNvPr>
          <p:cNvPicPr>
            <a:picLocks noChangeAspect="1"/>
          </p:cNvPicPr>
          <p:nvPr/>
        </p:nvPicPr>
        <p:blipFill>
          <a:blip r:embed="rId6"/>
          <a:stretch>
            <a:fillRect/>
          </a:stretch>
        </p:blipFill>
        <p:spPr>
          <a:xfrm>
            <a:off x="1026257" y="4772925"/>
            <a:ext cx="1499523" cy="814645"/>
          </a:xfrm>
          <a:prstGeom prst="rect">
            <a:avLst/>
          </a:prstGeom>
        </p:spPr>
      </p:pic>
      <p:pic>
        <p:nvPicPr>
          <p:cNvPr id="4" name="Picture 5" descr="A purple pencil in a white circle&#10;&#10;Description automatically generated">
            <a:extLst>
              <a:ext uri="{FF2B5EF4-FFF2-40B4-BE49-F238E27FC236}">
                <a16:creationId xmlns:a16="http://schemas.microsoft.com/office/drawing/2014/main" id="{84B0EC4F-4669-8A37-7486-43E0AD683A5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435455" y="120469"/>
            <a:ext cx="1207034" cy="120703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578CC6AC-EC73-3792-DA86-56FF46E2FC48}"/>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6794066" y="1893870"/>
            <a:ext cx="4244753" cy="4290586"/>
          </a:xfrm>
          <a:prstGeom prst="rect">
            <a:avLst/>
          </a:prstGeom>
        </p:spPr>
      </p:pic>
    </p:spTree>
    <p:extLst>
      <p:ext uri="{BB962C8B-B14F-4D97-AF65-F5344CB8AC3E}">
        <p14:creationId xmlns:p14="http://schemas.microsoft.com/office/powerpoint/2010/main" val="9174205"/>
      </p:ext>
    </p:extLst>
  </p:cSld>
  <p:clrMapOvr>
    <a:overrideClrMapping bg1="lt1" tx1="dk1" bg2="lt2" tx2="dk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FAFD64A9-79E7-A566-D89E-F87EF9C0BC0C}"/>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BB8A9806-2061-8957-430A-819A2370A976}"/>
              </a:ext>
            </a:extLst>
          </p:cNvPr>
          <p:cNvSpPr txBox="1"/>
          <p:nvPr/>
        </p:nvSpPr>
        <p:spPr>
          <a:xfrm>
            <a:off x="932343" y="1963347"/>
            <a:ext cx="5468457" cy="186038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a:lnSpc>
                <a:spcPct val="107000"/>
              </a:lnSpc>
            </a:pPr>
            <a:r>
              <a:rPr lang="en-US" sz="1800">
                <a:effectLst/>
                <a:latin typeface="Aptos" panose="020B0004020202020204" pitchFamily="34" charset="0"/>
                <a:ea typeface="Aptos" panose="020B0004020202020204" pitchFamily="34" charset="0"/>
                <a:cs typeface="Times New Roman" panose="02020603050405020304" pitchFamily="18" charset="0"/>
              </a:rPr>
              <a:t>Open your model </a:t>
            </a:r>
            <a:r>
              <a:rPr lang="en-US" dirty="0">
                <a:latin typeface="Aptos" panose="020B0004020202020204" pitchFamily="34" charset="0"/>
                <a:ea typeface="Aptos" panose="020B0004020202020204" pitchFamily="34" charset="0"/>
                <a:cs typeface="Times New Roman" panose="02020603050405020304" pitchFamily="18" charset="0"/>
              </a:rPr>
              <a:t>to</a:t>
            </a:r>
            <a:r>
              <a:rPr lang="en-US" sz="1800">
                <a:effectLst/>
                <a:latin typeface="Aptos" panose="020B0004020202020204" pitchFamily="34" charset="0"/>
                <a:ea typeface="Aptos" panose="020B0004020202020204" pitchFamily="34" charset="0"/>
                <a:cs typeface="Times New Roman" panose="02020603050405020304" pitchFamily="18" charset="0"/>
              </a:rPr>
              <a:t> explore how the insecticide interacts with ACHE. </a:t>
            </a:r>
          </a:p>
          <a:p>
            <a:pPr marL="0" marR="0">
              <a:lnSpc>
                <a:spcPct val="107000"/>
              </a:lnSpc>
            </a:pPr>
            <a:endParaRPr lang="en-US">
              <a:latin typeface="Aptos" panose="020B0004020202020204" pitchFamily="34" charset="0"/>
              <a:ea typeface="Aptos" panose="020B0004020202020204" pitchFamily="34" charset="0"/>
              <a:cs typeface="Times New Roman" panose="02020603050405020304" pitchFamily="18" charset="0"/>
            </a:endParaRPr>
          </a:p>
          <a:p>
            <a:pPr marL="0" marR="0">
              <a:lnSpc>
                <a:spcPct val="107000"/>
              </a:lnSpc>
            </a:pPr>
            <a:r>
              <a:rPr lang="en-US" sz="1800" b="1">
                <a:solidFill>
                  <a:srgbClr val="1CA64A"/>
                </a:solidFill>
                <a:effectLst/>
                <a:latin typeface="Aptos" panose="020B0004020202020204" pitchFamily="34" charset="0"/>
                <a:ea typeface="Aptos" panose="020B0004020202020204" pitchFamily="34" charset="0"/>
                <a:cs typeface="Times New Roman" panose="02020603050405020304" pitchFamily="18" charset="0"/>
              </a:rPr>
              <a:t>Where does the insecticide bind?</a:t>
            </a:r>
          </a:p>
          <a:p>
            <a:pPr marL="0" marR="0">
              <a:lnSpc>
                <a:spcPct val="107000"/>
              </a:lnSpc>
            </a:pPr>
            <a:endParaRPr lang="en-US" b="1">
              <a:solidFill>
                <a:srgbClr val="1CA64A"/>
              </a:solidFill>
              <a:latin typeface="Aptos" panose="020B0004020202020204" pitchFamily="34" charset="0"/>
              <a:ea typeface="Aptos" panose="020B0004020202020204" pitchFamily="34" charset="0"/>
              <a:cs typeface="Times New Roman" panose="02020603050405020304" pitchFamily="18" charset="0"/>
            </a:endParaRPr>
          </a:p>
          <a:p>
            <a:pPr marL="0" marR="0">
              <a:lnSpc>
                <a:spcPct val="107000"/>
              </a:lnSpc>
            </a:pPr>
            <a:r>
              <a:rPr lang="en-US" sz="1800" b="1">
                <a:solidFill>
                  <a:srgbClr val="1CA64A"/>
                </a:solidFill>
                <a:effectLst/>
                <a:latin typeface="Aptos" panose="020B0004020202020204" pitchFamily="34" charset="0"/>
                <a:ea typeface="Aptos" panose="020B0004020202020204" pitchFamily="34" charset="0"/>
                <a:cs typeface="Times New Roman" panose="02020603050405020304" pitchFamily="18" charset="0"/>
              </a:rPr>
              <a:t>How does that impact the ACH neurotransmitter?</a:t>
            </a:r>
          </a:p>
        </p:txBody>
      </p:sp>
      <p:sp>
        <p:nvSpPr>
          <p:cNvPr id="6" name="Title 1">
            <a:extLst>
              <a:ext uri="{FF2B5EF4-FFF2-40B4-BE49-F238E27FC236}">
                <a16:creationId xmlns:a16="http://schemas.microsoft.com/office/drawing/2014/main" id="{C170F8A2-9000-AD72-3378-69ADEB6BC45A}"/>
              </a:ext>
            </a:extLst>
          </p:cNvPr>
          <p:cNvSpPr txBox="1">
            <a:spLocks/>
          </p:cNvSpPr>
          <p:nvPr/>
        </p:nvSpPr>
        <p:spPr>
          <a:xfrm>
            <a:off x="932343"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ea typeface="HGSoeiKakugothicUB"/>
                <a:cs typeface="Myanmar Text"/>
              </a:rPr>
              <a:t>Insecticide Exploration</a:t>
            </a:r>
            <a:endParaRPr lang="en-US" sz="4000" b="1">
              <a:solidFill>
                <a:schemeClr val="bg1"/>
              </a:solidFill>
              <a:latin typeface="+mn-lt"/>
              <a:ea typeface="HGSoeiKakugothicUB"/>
              <a:cs typeface="Myanmar Text"/>
            </a:endParaRPr>
          </a:p>
        </p:txBody>
      </p:sp>
      <p:pic>
        <p:nvPicPr>
          <p:cNvPr id="7" name="Picture 6">
            <a:extLst>
              <a:ext uri="{FF2B5EF4-FFF2-40B4-BE49-F238E27FC236}">
                <a16:creationId xmlns:a16="http://schemas.microsoft.com/office/drawing/2014/main" id="{66A790F3-5915-6E40-677B-B0A8BC19368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35455" y="118915"/>
            <a:ext cx="1207034" cy="1207035"/>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76864C0F-2775-9C22-850B-3C8557174801}"/>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6794066" y="1893870"/>
            <a:ext cx="4244753" cy="4290586"/>
          </a:xfrm>
          <a:prstGeom prst="rect">
            <a:avLst/>
          </a:prstGeom>
        </p:spPr>
      </p:pic>
      <p:pic>
        <p:nvPicPr>
          <p:cNvPr id="9" name="Picture 8" descr="A grey and blue molecule&#10;&#10;Description automatically generated">
            <a:extLst>
              <a:ext uri="{FF2B5EF4-FFF2-40B4-BE49-F238E27FC236}">
                <a16:creationId xmlns:a16="http://schemas.microsoft.com/office/drawing/2014/main" id="{94B75F7D-F4F3-45EF-B18F-1B0E7A8B0CF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998356" y="4039163"/>
            <a:ext cx="2474619" cy="1910406"/>
          </a:xfrm>
          <a:prstGeom prst="rect">
            <a:avLst/>
          </a:prstGeom>
        </p:spPr>
      </p:pic>
      <p:pic>
        <p:nvPicPr>
          <p:cNvPr id="10" name="Picture 9">
            <a:extLst>
              <a:ext uri="{FF2B5EF4-FFF2-40B4-BE49-F238E27FC236}">
                <a16:creationId xmlns:a16="http://schemas.microsoft.com/office/drawing/2014/main" id="{8FBF0BBB-C021-4A1A-3BF8-A0B846671092}"/>
              </a:ext>
            </a:extLst>
          </p:cNvPr>
          <p:cNvPicPr>
            <a:picLocks noChangeAspect="1"/>
          </p:cNvPicPr>
          <p:nvPr/>
        </p:nvPicPr>
        <p:blipFill>
          <a:blip r:embed="rId8"/>
          <a:stretch>
            <a:fillRect/>
          </a:stretch>
        </p:blipFill>
        <p:spPr>
          <a:xfrm>
            <a:off x="1026257" y="4772925"/>
            <a:ext cx="1499523" cy="814645"/>
          </a:xfrm>
          <a:prstGeom prst="rect">
            <a:avLst/>
          </a:prstGeom>
        </p:spPr>
      </p:pic>
    </p:spTree>
    <p:extLst>
      <p:ext uri="{BB962C8B-B14F-4D97-AF65-F5344CB8AC3E}">
        <p14:creationId xmlns:p14="http://schemas.microsoft.com/office/powerpoint/2010/main" val="2600193835"/>
      </p:ext>
    </p:extLst>
  </p:cSld>
  <p:clrMapOvr>
    <a:overrideClrMapping bg1="lt1" tx1="dk1" bg2="lt2" tx2="dk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7D5AB360-B622-4BB8-D507-70D06B7269A3}"/>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ACB66535-0AFF-4C12-3873-4CBEE5A107C5}"/>
              </a:ext>
            </a:extLst>
          </p:cNvPr>
          <p:cNvSpPr txBox="1"/>
          <p:nvPr/>
        </p:nvSpPr>
        <p:spPr>
          <a:xfrm>
            <a:off x="932343" y="1963347"/>
            <a:ext cx="5913625" cy="6749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a:lnSpc>
                <a:spcPct val="107000"/>
              </a:lnSpc>
              <a:spcAft>
                <a:spcPts val="800"/>
              </a:spcAft>
            </a:pPr>
            <a:r>
              <a:rPr lang="en-US" sz="1800" kern="100">
                <a:effectLst/>
                <a:latin typeface="Aptos" panose="020B0004020202020204" pitchFamily="34" charset="0"/>
                <a:ea typeface="Aptos" panose="020B0004020202020204" pitchFamily="34" charset="0"/>
                <a:cs typeface="Times New Roman" panose="02020603050405020304" pitchFamily="18" charset="0"/>
              </a:rPr>
              <a:t>The insecticide binds to a similar region of the ACHE enzyme as the ACH neurotransmitter (on Wedge A).</a:t>
            </a:r>
            <a:endParaRPr lang="en-US" sz="1800" b="1" kern="100">
              <a:effectLst/>
              <a:latin typeface="Aptos" panose="020B0004020202020204" pitchFamily="34" charset="0"/>
              <a:ea typeface="Aptos" panose="020B0004020202020204" pitchFamily="34" charset="0"/>
              <a:cs typeface="Times New Roman" panose="02020603050405020304" pitchFamily="18" charset="0"/>
            </a:endParaRPr>
          </a:p>
        </p:txBody>
      </p:sp>
      <p:sp>
        <p:nvSpPr>
          <p:cNvPr id="6" name="Title 1">
            <a:extLst>
              <a:ext uri="{FF2B5EF4-FFF2-40B4-BE49-F238E27FC236}">
                <a16:creationId xmlns:a16="http://schemas.microsoft.com/office/drawing/2014/main" id="{400B232A-EB93-725A-CA0A-68D88507E6E7}"/>
              </a:ext>
            </a:extLst>
          </p:cNvPr>
          <p:cNvSpPr txBox="1">
            <a:spLocks/>
          </p:cNvSpPr>
          <p:nvPr/>
        </p:nvSpPr>
        <p:spPr>
          <a:xfrm>
            <a:off x="932343"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latin typeface="+mn-lt"/>
                <a:ea typeface="HGSoeiKakugothicUB"/>
                <a:cs typeface="Myanmar Text"/>
              </a:rPr>
              <a:t>Binding to the ACHE Enzyme</a:t>
            </a:r>
          </a:p>
        </p:txBody>
      </p:sp>
      <p:pic>
        <p:nvPicPr>
          <p:cNvPr id="3" name="Picture 2">
            <a:extLst>
              <a:ext uri="{FF2B5EF4-FFF2-40B4-BE49-F238E27FC236}">
                <a16:creationId xmlns:a16="http://schemas.microsoft.com/office/drawing/2014/main" id="{AA87A524-68D1-9BEB-2F98-39641A901E3A}"/>
              </a:ext>
            </a:extLst>
          </p:cNvPr>
          <p:cNvPicPr>
            <a:picLocks noChangeAspect="1"/>
          </p:cNvPicPr>
          <p:nvPr/>
        </p:nvPicPr>
        <p:blipFill>
          <a:blip r:embed="rId5"/>
          <a:stretch>
            <a:fillRect/>
          </a:stretch>
        </p:blipFill>
        <p:spPr>
          <a:xfrm>
            <a:off x="321157" y="2965308"/>
            <a:ext cx="11321332" cy="3773777"/>
          </a:xfrm>
          <a:prstGeom prst="rect">
            <a:avLst/>
          </a:prstGeom>
        </p:spPr>
      </p:pic>
      <p:pic>
        <p:nvPicPr>
          <p:cNvPr id="9" name="Picture 8" descr="A grey and blue molecule&#10;&#10;Description automatically generated">
            <a:extLst>
              <a:ext uri="{FF2B5EF4-FFF2-40B4-BE49-F238E27FC236}">
                <a16:creationId xmlns:a16="http://schemas.microsoft.com/office/drawing/2014/main" id="{1972B160-0B16-2489-CD4B-E183CEF56F5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791095" y="3972066"/>
            <a:ext cx="1514914" cy="1169514"/>
          </a:xfrm>
          <a:prstGeom prst="rect">
            <a:avLst/>
          </a:prstGeom>
        </p:spPr>
      </p:pic>
      <p:sp>
        <p:nvSpPr>
          <p:cNvPr id="12" name="TextBox 11">
            <a:extLst>
              <a:ext uri="{FF2B5EF4-FFF2-40B4-BE49-F238E27FC236}">
                <a16:creationId xmlns:a16="http://schemas.microsoft.com/office/drawing/2014/main" id="{D65CB4D9-14E4-1CD5-B423-5826636F4B34}"/>
              </a:ext>
            </a:extLst>
          </p:cNvPr>
          <p:cNvSpPr txBox="1"/>
          <p:nvPr/>
        </p:nvSpPr>
        <p:spPr>
          <a:xfrm>
            <a:off x="7601259" y="1963347"/>
            <a:ext cx="3550835" cy="674928"/>
          </a:xfrm>
          <a:prstGeom prst="rect">
            <a:avLst/>
          </a:prstGeom>
          <a:noFill/>
        </p:spPr>
        <p:txBody>
          <a:bodyPr wrap="square" lIns="91440" tIns="45720" rIns="91440" bIns="45720" anchor="t">
            <a:spAutoFit/>
          </a:bodyPr>
          <a:lstStyle/>
          <a:p>
            <a:pPr marL="0" marR="0">
              <a:lnSpc>
                <a:spcPct val="107000"/>
              </a:lnSpc>
              <a:spcAft>
                <a:spcPts val="800"/>
              </a:spcAft>
            </a:pPr>
            <a:r>
              <a:rPr lang="en-US" sz="1800" b="1" kern="100">
                <a:effectLst/>
                <a:latin typeface="Aptos"/>
                <a:ea typeface="Aptos" panose="020B0004020202020204" pitchFamily="34" charset="0"/>
                <a:cs typeface="Times New Roman"/>
              </a:rPr>
              <a:t>Confirm placement by closing the model to examine the fit.</a:t>
            </a:r>
          </a:p>
        </p:txBody>
      </p:sp>
      <p:pic>
        <p:nvPicPr>
          <p:cNvPr id="13" name="Picture 12">
            <a:extLst>
              <a:ext uri="{FF2B5EF4-FFF2-40B4-BE49-F238E27FC236}">
                <a16:creationId xmlns:a16="http://schemas.microsoft.com/office/drawing/2014/main" id="{F3EDF282-0EE8-6F5B-03BD-B28081B1A2E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435455" y="118915"/>
            <a:ext cx="1207034" cy="12070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635396"/>
      </p:ext>
    </p:extLst>
  </p:cSld>
  <p:clrMapOvr>
    <a:overrideClrMapping bg1="lt1" tx1="dk1" bg2="lt2" tx2="dk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A5BC3C8D-EDBE-8591-4DE0-C15C75F8C3F7}"/>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5199830E-D133-CBDF-753F-1C709F19625F}"/>
              </a:ext>
            </a:extLst>
          </p:cNvPr>
          <p:cNvSpPr txBox="1"/>
          <p:nvPr/>
        </p:nvSpPr>
        <p:spPr>
          <a:xfrm>
            <a:off x="932343" y="1963347"/>
            <a:ext cx="3488655" cy="33421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a:lnSpc>
                <a:spcPct val="107000"/>
              </a:lnSpc>
            </a:pPr>
            <a:r>
              <a:rPr lang="en-US" sz="1800" b="1">
                <a:effectLst/>
                <a:latin typeface="Aptos" panose="020B0004020202020204" pitchFamily="34" charset="0"/>
                <a:ea typeface="Aptos" panose="020B0004020202020204" pitchFamily="34" charset="0"/>
                <a:cs typeface="Times New Roman" panose="02020603050405020304" pitchFamily="18" charset="0"/>
              </a:rPr>
              <a:t>Now bring the ACH neurotransmitter back.  </a:t>
            </a:r>
          </a:p>
          <a:p>
            <a:pPr marL="0" marR="0">
              <a:lnSpc>
                <a:spcPct val="107000"/>
              </a:lnSpc>
            </a:pPr>
            <a:endParaRPr lang="en-US">
              <a:latin typeface="Aptos" panose="020B0004020202020204" pitchFamily="34" charset="0"/>
              <a:ea typeface="Aptos" panose="020B0004020202020204" pitchFamily="34" charset="0"/>
              <a:cs typeface="Times New Roman" panose="02020603050405020304" pitchFamily="18" charset="0"/>
            </a:endParaRPr>
          </a:p>
          <a:p>
            <a:pPr marL="0" marR="0">
              <a:lnSpc>
                <a:spcPct val="107000"/>
              </a:lnSpc>
            </a:pPr>
            <a:endParaRPr lang="en-US">
              <a:latin typeface="Aptos" panose="020B0004020202020204" pitchFamily="34" charset="0"/>
              <a:ea typeface="Aptos" panose="020B0004020202020204" pitchFamily="34" charset="0"/>
              <a:cs typeface="Times New Roman" panose="02020603050405020304" pitchFamily="18" charset="0"/>
            </a:endParaRPr>
          </a:p>
          <a:p>
            <a:pPr>
              <a:lnSpc>
                <a:spcPct val="107000"/>
              </a:lnSpc>
            </a:pPr>
            <a:r>
              <a:rPr lang="en-US" sz="1800" b="1">
                <a:solidFill>
                  <a:srgbClr val="1CA64A"/>
                </a:solidFill>
                <a:effectLst/>
                <a:latin typeface="Aptos"/>
                <a:ea typeface="Aptos" panose="020B0004020202020204" pitchFamily="34" charset="0"/>
                <a:cs typeface="Times New Roman"/>
              </a:rPr>
              <a:t>With the insecticide bound, does the ACH neurotransmitter molecule still </a:t>
            </a:r>
            <a:r>
              <a:rPr lang="en-US" b="1">
                <a:solidFill>
                  <a:srgbClr val="1CA64A"/>
                </a:solidFill>
                <a:latin typeface="Aptos"/>
                <a:ea typeface="Aptos" panose="020B0004020202020204" pitchFamily="34" charset="0"/>
                <a:cs typeface="Times New Roman"/>
              </a:rPr>
              <a:t>correctly bind</a:t>
            </a:r>
            <a:r>
              <a:rPr lang="en-US" sz="1800" b="1">
                <a:solidFill>
                  <a:srgbClr val="1CA64A"/>
                </a:solidFill>
                <a:effectLst/>
                <a:latin typeface="Aptos"/>
                <a:ea typeface="Aptos" panose="020B0004020202020204" pitchFamily="34" charset="0"/>
                <a:cs typeface="Times New Roman"/>
              </a:rPr>
              <a:t>?  </a:t>
            </a:r>
          </a:p>
          <a:p>
            <a:pPr marL="0" marR="0">
              <a:lnSpc>
                <a:spcPct val="107000"/>
              </a:lnSpc>
            </a:pPr>
            <a:endParaRPr lang="en-US" b="1">
              <a:solidFill>
                <a:srgbClr val="1CA64A"/>
              </a:solidFill>
              <a:latin typeface="Aptos" panose="020B0004020202020204" pitchFamily="34" charset="0"/>
              <a:ea typeface="Aptos" panose="020B0004020202020204" pitchFamily="34" charset="0"/>
              <a:cs typeface="Times New Roman" panose="02020603050405020304" pitchFamily="18" charset="0"/>
            </a:endParaRPr>
          </a:p>
          <a:p>
            <a:pPr marL="0" marR="0">
              <a:lnSpc>
                <a:spcPct val="107000"/>
              </a:lnSpc>
            </a:pPr>
            <a:r>
              <a:rPr lang="en-US" b="1">
                <a:solidFill>
                  <a:srgbClr val="1CA64A"/>
                </a:solidFill>
                <a:latin typeface="Aptos"/>
                <a:ea typeface="Aptos" panose="020B0004020202020204" pitchFamily="34" charset="0"/>
                <a:cs typeface="Times New Roman"/>
              </a:rPr>
              <a:t>Can</a:t>
            </a:r>
            <a:r>
              <a:rPr lang="en-US" sz="1800" b="1">
                <a:solidFill>
                  <a:srgbClr val="1CA64A"/>
                </a:solidFill>
                <a:effectLst/>
                <a:latin typeface="Aptos"/>
                <a:ea typeface="Aptos" panose="020B0004020202020204" pitchFamily="34" charset="0"/>
                <a:cs typeface="Times New Roman"/>
              </a:rPr>
              <a:t> you close the model with both molecules present?  </a:t>
            </a:r>
            <a:endParaRPr lang="en-US"/>
          </a:p>
          <a:p>
            <a:pPr marL="0" marR="0">
              <a:lnSpc>
                <a:spcPct val="107000"/>
              </a:lnSpc>
            </a:pPr>
            <a:endParaRPr lang="en-US" b="1">
              <a:solidFill>
                <a:srgbClr val="1CA64A"/>
              </a:solidFill>
              <a:latin typeface="Aptos" panose="020B0004020202020204" pitchFamily="34" charset="0"/>
              <a:ea typeface="Aptos" panose="020B0004020202020204" pitchFamily="34" charset="0"/>
              <a:cs typeface="Times New Roman" panose="02020603050405020304" pitchFamily="18" charset="0"/>
            </a:endParaRPr>
          </a:p>
        </p:txBody>
      </p:sp>
      <p:sp>
        <p:nvSpPr>
          <p:cNvPr id="6" name="Title 1">
            <a:extLst>
              <a:ext uri="{FF2B5EF4-FFF2-40B4-BE49-F238E27FC236}">
                <a16:creationId xmlns:a16="http://schemas.microsoft.com/office/drawing/2014/main" id="{F8B499B2-E53A-16D5-81C2-2932E991DF07}"/>
              </a:ext>
            </a:extLst>
          </p:cNvPr>
          <p:cNvSpPr txBox="1">
            <a:spLocks/>
          </p:cNvSpPr>
          <p:nvPr/>
        </p:nvSpPr>
        <p:spPr>
          <a:xfrm>
            <a:off x="932343"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latin typeface="+mn-lt"/>
                <a:ea typeface="HGSoeiKakugothicUB"/>
                <a:cs typeface="Myanmar Text"/>
              </a:rPr>
              <a:t>Binding to the ACHE Enzyme</a:t>
            </a:r>
          </a:p>
        </p:txBody>
      </p:sp>
      <p:pic>
        <p:nvPicPr>
          <p:cNvPr id="7" name="Picture 6">
            <a:extLst>
              <a:ext uri="{FF2B5EF4-FFF2-40B4-BE49-F238E27FC236}">
                <a16:creationId xmlns:a16="http://schemas.microsoft.com/office/drawing/2014/main" id="{8E04C440-D737-5882-2542-B4CEDBCF1DE4}"/>
              </a:ext>
            </a:extLst>
          </p:cNvPr>
          <p:cNvPicPr>
            <a:picLocks noChangeAspect="1"/>
          </p:cNvPicPr>
          <p:nvPr/>
        </p:nvPicPr>
        <p:blipFill>
          <a:blip r:embed="rId5"/>
          <a:stretch>
            <a:fillRect/>
          </a:stretch>
        </p:blipFill>
        <p:spPr>
          <a:xfrm>
            <a:off x="7158089" y="1327504"/>
            <a:ext cx="3969302" cy="5094503"/>
          </a:xfrm>
          <a:prstGeom prst="rect">
            <a:avLst/>
          </a:prstGeom>
        </p:spPr>
      </p:pic>
      <p:pic>
        <p:nvPicPr>
          <p:cNvPr id="8" name="Picture 7" descr="A grey and blue molecule&#10;&#10;Description automatically generated">
            <a:extLst>
              <a:ext uri="{FF2B5EF4-FFF2-40B4-BE49-F238E27FC236}">
                <a16:creationId xmlns:a16="http://schemas.microsoft.com/office/drawing/2014/main" id="{DF033760-5ADB-EE12-BA18-24D0C4FF7E0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936096" y="1638108"/>
            <a:ext cx="2319808" cy="1790892"/>
          </a:xfrm>
          <a:prstGeom prst="rect">
            <a:avLst/>
          </a:prstGeom>
        </p:spPr>
      </p:pic>
      <p:pic>
        <p:nvPicPr>
          <p:cNvPr id="9" name="Picture 8">
            <a:extLst>
              <a:ext uri="{FF2B5EF4-FFF2-40B4-BE49-F238E27FC236}">
                <a16:creationId xmlns:a16="http://schemas.microsoft.com/office/drawing/2014/main" id="{44D72829-5527-7A2A-DBE5-92C49EA362DF}"/>
              </a:ext>
            </a:extLst>
          </p:cNvPr>
          <p:cNvPicPr>
            <a:picLocks noChangeAspect="1"/>
          </p:cNvPicPr>
          <p:nvPr/>
        </p:nvPicPr>
        <p:blipFill>
          <a:blip r:embed="rId7"/>
          <a:stretch>
            <a:fillRect/>
          </a:stretch>
        </p:blipFill>
        <p:spPr>
          <a:xfrm rot="10291545">
            <a:off x="5248424" y="4975590"/>
            <a:ext cx="1499523" cy="814645"/>
          </a:xfrm>
          <a:prstGeom prst="rect">
            <a:avLst/>
          </a:prstGeom>
        </p:spPr>
      </p:pic>
      <p:pic>
        <p:nvPicPr>
          <p:cNvPr id="10" name="Picture 9">
            <a:extLst>
              <a:ext uri="{FF2B5EF4-FFF2-40B4-BE49-F238E27FC236}">
                <a16:creationId xmlns:a16="http://schemas.microsoft.com/office/drawing/2014/main" id="{3ACF4C69-273B-96B1-19D2-58A983C667BE}"/>
              </a:ext>
            </a:extLst>
          </p:cNvPr>
          <p:cNvPicPr>
            <a:picLocks noChangeAspect="1"/>
          </p:cNvPicPr>
          <p:nvPr/>
        </p:nvPicPr>
        <p:blipFill>
          <a:blip r:embed="rId8"/>
          <a:stretch>
            <a:fillRect/>
          </a:stretch>
        </p:blipFill>
        <p:spPr>
          <a:xfrm>
            <a:off x="6096000" y="3507768"/>
            <a:ext cx="921091" cy="1201525"/>
          </a:xfrm>
          <a:prstGeom prst="rect">
            <a:avLst/>
          </a:prstGeom>
        </p:spPr>
      </p:pic>
      <p:pic>
        <p:nvPicPr>
          <p:cNvPr id="11" name="Picture 10">
            <a:extLst>
              <a:ext uri="{FF2B5EF4-FFF2-40B4-BE49-F238E27FC236}">
                <a16:creationId xmlns:a16="http://schemas.microsoft.com/office/drawing/2014/main" id="{A9ECCDD1-AD3C-48CF-74CE-26C9D182487E}"/>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435455" y="118915"/>
            <a:ext cx="1207034" cy="12070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1297257"/>
      </p:ext>
    </p:extLst>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show="0">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5" name="Footer Placeholder 1">
            <a:extLst>
              <a:ext uri="{FF2B5EF4-FFF2-40B4-BE49-F238E27FC236}">
                <a16:creationId xmlns:a16="http://schemas.microsoft.com/office/drawing/2014/main" id="{645127DE-E308-0C90-E4C4-BDF9781BFC32}"/>
              </a:ext>
            </a:extLst>
          </p:cNvPr>
          <p:cNvSpPr>
            <a:spLocks noGrp="1"/>
          </p:cNvSpPr>
          <p:nvPr>
            <p:ph type="ftr" sz="quarter" idx="11"/>
          </p:nvPr>
        </p:nvSpPr>
        <p:spPr>
          <a:xfrm>
            <a:off x="4038600" y="6356350"/>
            <a:ext cx="4114800" cy="365125"/>
          </a:xfrm>
        </p:spPr>
        <p:txBody>
          <a:bodyPr/>
          <a:lstStyle/>
          <a:p>
            <a:r>
              <a:rPr lang="en-US">
                <a:solidFill>
                  <a:srgbClr val="E0BBE7"/>
                </a:solidFill>
                <a:latin typeface="+mn-lt"/>
              </a:rPr>
              <a:t>© 2023 3D Molecular Designs. All Rights Reserved. </a:t>
            </a:r>
          </a:p>
        </p:txBody>
      </p:sp>
      <p:sp>
        <p:nvSpPr>
          <p:cNvPr id="4" name="TextBox 3">
            <a:extLst>
              <a:ext uri="{FF2B5EF4-FFF2-40B4-BE49-F238E27FC236}">
                <a16:creationId xmlns:a16="http://schemas.microsoft.com/office/drawing/2014/main" id="{9ACB9763-4C85-3EC9-A3AC-34E6BC45F17E}"/>
              </a:ext>
            </a:extLst>
          </p:cNvPr>
          <p:cNvSpPr txBox="1"/>
          <p:nvPr/>
        </p:nvSpPr>
        <p:spPr>
          <a:xfrm>
            <a:off x="671332" y="96432"/>
            <a:ext cx="11308465" cy="707886"/>
          </a:xfrm>
          <a:prstGeom prst="rect">
            <a:avLst/>
          </a:prstGeom>
          <a:noFill/>
        </p:spPr>
        <p:txBody>
          <a:bodyPr wrap="square" lIns="91440" tIns="45720" rIns="91440" bIns="45720" rtlCol="0" anchor="t">
            <a:spAutoFit/>
          </a:bodyPr>
          <a:lstStyle/>
          <a:p>
            <a:pPr algn="ctr"/>
            <a:r>
              <a:rPr lang="en-US" sz="4000" b="1" i="1">
                <a:solidFill>
                  <a:schemeClr val="bg1"/>
                </a:solidFill>
                <a:cs typeface="Myanmar Text"/>
              </a:rPr>
              <a:t>Teacher Guide – Summary</a:t>
            </a:r>
            <a:endParaRPr lang="en-US" sz="4000">
              <a:solidFill>
                <a:schemeClr val="bg1"/>
              </a:solidFill>
              <a:cs typeface="Myanmar Text"/>
            </a:endParaRPr>
          </a:p>
        </p:txBody>
      </p:sp>
      <p:sp>
        <p:nvSpPr>
          <p:cNvPr id="8" name="Footer Placeholder 1">
            <a:extLst>
              <a:ext uri="{FF2B5EF4-FFF2-40B4-BE49-F238E27FC236}">
                <a16:creationId xmlns:a16="http://schemas.microsoft.com/office/drawing/2014/main" id="{F6AF2C08-4F39-B89B-20F8-D696B3D1BF66}"/>
              </a:ext>
            </a:extLst>
          </p:cNvPr>
          <p:cNvSpPr txBox="1">
            <a:spLocks/>
          </p:cNvSpPr>
          <p:nvPr/>
        </p:nvSpPr>
        <p:spPr>
          <a:xfrm>
            <a:off x="4038600"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900" kern="1200">
                <a:solidFill>
                  <a:srgbClr val="DBDBDB"/>
                </a:solidFill>
                <a:latin typeface="Myriad Pro"/>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solidFill>
                  <a:srgbClr val="E0BBE7"/>
                </a:solidFill>
                <a:latin typeface="+mn-lt"/>
              </a:rPr>
              <a:t>© 2023 3D Molecular Designs. All Rights Reserved. </a:t>
            </a:r>
          </a:p>
        </p:txBody>
      </p:sp>
      <p:sp>
        <p:nvSpPr>
          <p:cNvPr id="9" name="TextBox 8">
            <a:extLst>
              <a:ext uri="{FF2B5EF4-FFF2-40B4-BE49-F238E27FC236}">
                <a16:creationId xmlns:a16="http://schemas.microsoft.com/office/drawing/2014/main" id="{F066D6AF-B46B-196D-83A6-815046D20483}"/>
              </a:ext>
            </a:extLst>
          </p:cNvPr>
          <p:cNvSpPr txBox="1"/>
          <p:nvPr/>
        </p:nvSpPr>
        <p:spPr>
          <a:xfrm>
            <a:off x="912277" y="1096458"/>
            <a:ext cx="10374032" cy="1569660"/>
          </a:xfrm>
          <a:prstGeom prst="rect">
            <a:avLst/>
          </a:prstGeom>
          <a:noFill/>
        </p:spPr>
        <p:txBody>
          <a:bodyPr wrap="square" lIns="91440" tIns="45720" rIns="91440" bIns="45720" rtlCol="0" anchor="t">
            <a:spAutoFit/>
          </a:bodyPr>
          <a:lstStyle/>
          <a:p>
            <a:pPr>
              <a:lnSpc>
                <a:spcPct val="150000"/>
              </a:lnSpc>
              <a:spcAft>
                <a:spcPts val="600"/>
              </a:spcAft>
            </a:pPr>
            <a:r>
              <a:rPr lang="en-US" b="1">
                <a:solidFill>
                  <a:srgbClr val="000000"/>
                </a:solidFill>
                <a:cs typeface="Myanmar Text"/>
              </a:rPr>
              <a:t>Activity Summary</a:t>
            </a:r>
            <a:endParaRPr lang="en-US"/>
          </a:p>
          <a:p>
            <a:r>
              <a:rPr lang="en-US" sz="1600" dirty="0">
                <a:solidFill>
                  <a:srgbClr val="000000"/>
                </a:solidFill>
                <a:latin typeface="Calibri"/>
                <a:cs typeface="Myanmar Text"/>
              </a:rPr>
              <a:t>Acetylcholinesterase </a:t>
            </a:r>
            <a:r>
              <a:rPr lang="en-US" sz="1600">
                <a:solidFill>
                  <a:srgbClr val="000000"/>
                </a:solidFill>
                <a:latin typeface="Calibri"/>
                <a:cs typeface="Myanmar Text"/>
              </a:rPr>
              <a:t>(ACHE) is an incredibly fast enzyme responsible for breaking down the neurotransmitter </a:t>
            </a:r>
            <a:r>
              <a:rPr lang="en-US" sz="1600" dirty="0">
                <a:solidFill>
                  <a:srgbClr val="000000"/>
                </a:solidFill>
                <a:latin typeface="Calibri"/>
                <a:cs typeface="Myanmar Text"/>
              </a:rPr>
              <a:t>acetylcholine </a:t>
            </a:r>
            <a:r>
              <a:rPr lang="en-US" sz="1600">
                <a:solidFill>
                  <a:srgbClr val="000000"/>
                </a:solidFill>
                <a:latin typeface="Calibri"/>
                <a:cs typeface="Myanmar Text"/>
              </a:rPr>
              <a:t>(ACH). When a signal traveling down a neuron meets a muscle cell, ACH is released by the neuron and sensed by the muscle cell, triggering contraction.  The ACH is then "recycled" (broken apart) by the ACHE enzyme, clearing the space between the cells</a:t>
            </a:r>
            <a:r>
              <a:rPr lang="en-US" sz="1600" dirty="0">
                <a:solidFill>
                  <a:srgbClr val="000000"/>
                </a:solidFill>
                <a:latin typeface="Calibri"/>
                <a:cs typeface="Myanmar Text"/>
              </a:rPr>
              <a:t> (the synapse)</a:t>
            </a:r>
            <a:r>
              <a:rPr lang="en-US" sz="1600">
                <a:solidFill>
                  <a:srgbClr val="000000"/>
                </a:solidFill>
                <a:latin typeface="Calibri"/>
                <a:cs typeface="Myanmar Text"/>
              </a:rPr>
              <a:t> in preparation for the next signal.</a:t>
            </a:r>
            <a:endParaRPr lang="en-US" sz="1600">
              <a:solidFill>
                <a:srgbClr val="000000"/>
              </a:solidFill>
              <a:cs typeface="Myanmar Text" panose="020B0502040204020203" pitchFamily="34" charset="0"/>
            </a:endParaRPr>
          </a:p>
        </p:txBody>
      </p:sp>
      <p:pic>
        <p:nvPicPr>
          <p:cNvPr id="13" name="Picture 12" descr="A grey and red molecule&#10;&#10;Description automatically generated">
            <a:extLst>
              <a:ext uri="{FF2B5EF4-FFF2-40B4-BE49-F238E27FC236}">
                <a16:creationId xmlns:a16="http://schemas.microsoft.com/office/drawing/2014/main" id="{8BB0AC8B-5BD3-021C-5887-7CB79F0E7AB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30901" y="3948388"/>
            <a:ext cx="1681115" cy="1017517"/>
          </a:xfrm>
          <a:prstGeom prst="rect">
            <a:avLst/>
          </a:prstGeom>
        </p:spPr>
      </p:pic>
      <p:pic>
        <p:nvPicPr>
          <p:cNvPr id="14" name="Picture 13" descr="A grey and blue molecule&#10;&#10;Description automatically generated">
            <a:extLst>
              <a:ext uri="{FF2B5EF4-FFF2-40B4-BE49-F238E27FC236}">
                <a16:creationId xmlns:a16="http://schemas.microsoft.com/office/drawing/2014/main" id="{F89B8662-66CE-22E3-B6D3-A785774360C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367768" y="3524150"/>
            <a:ext cx="1843328" cy="1423049"/>
          </a:xfrm>
          <a:prstGeom prst="rect">
            <a:avLst/>
          </a:prstGeom>
        </p:spPr>
      </p:pic>
      <p:pic>
        <p:nvPicPr>
          <p:cNvPr id="15" name="Picture 14" descr="A red and grey sphere&#10;&#10;Description automatically generated">
            <a:extLst>
              <a:ext uri="{FF2B5EF4-FFF2-40B4-BE49-F238E27FC236}">
                <a16:creationId xmlns:a16="http://schemas.microsoft.com/office/drawing/2014/main" id="{F6C589BF-B193-5380-8563-83F159AE10D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322205" y="4235675"/>
            <a:ext cx="818438" cy="693092"/>
          </a:xfrm>
          <a:prstGeom prst="rect">
            <a:avLst/>
          </a:prstGeom>
        </p:spPr>
      </p:pic>
      <p:sp>
        <p:nvSpPr>
          <p:cNvPr id="16" name="TextBox 15">
            <a:extLst>
              <a:ext uri="{FF2B5EF4-FFF2-40B4-BE49-F238E27FC236}">
                <a16:creationId xmlns:a16="http://schemas.microsoft.com/office/drawing/2014/main" id="{0A966957-652C-EA70-61D6-71BB25156B82}"/>
              </a:ext>
            </a:extLst>
          </p:cNvPr>
          <p:cNvSpPr txBox="1"/>
          <p:nvPr/>
        </p:nvSpPr>
        <p:spPr>
          <a:xfrm>
            <a:off x="915778" y="2770272"/>
            <a:ext cx="7237622" cy="830997"/>
          </a:xfrm>
          <a:prstGeom prst="rect">
            <a:avLst/>
          </a:prstGeom>
          <a:noFill/>
        </p:spPr>
        <p:txBody>
          <a:bodyPr wrap="square">
            <a:spAutoFit/>
          </a:bodyPr>
          <a:lstStyle/>
          <a:p>
            <a:r>
              <a:rPr lang="en-US" sz="1600">
                <a:solidFill>
                  <a:srgbClr val="000000"/>
                </a:solidFill>
                <a:cs typeface="Myanmar Text"/>
              </a:rPr>
              <a:t>Because of its key role in muscle function and its long history of being a w</a:t>
            </a:r>
            <a:r>
              <a:rPr lang="en-US" sz="1600" b="0" i="0">
                <a:solidFill>
                  <a:srgbClr val="1F1F1F"/>
                </a:solidFill>
                <a:effectLst/>
              </a:rPr>
              <a:t>ell-validated pesticide target</a:t>
            </a:r>
            <a:r>
              <a:rPr lang="en-US" sz="1600">
                <a:solidFill>
                  <a:srgbClr val="000000"/>
                </a:solidFill>
                <a:cs typeface="Myanmar Text"/>
              </a:rPr>
              <a:t>, the ACHE enzyme can be used to cover a variety of concepts, including:</a:t>
            </a:r>
            <a:endParaRPr lang="en-US" sz="1600"/>
          </a:p>
        </p:txBody>
      </p:sp>
      <p:sp>
        <p:nvSpPr>
          <p:cNvPr id="2" name="TextBox 1">
            <a:extLst>
              <a:ext uri="{FF2B5EF4-FFF2-40B4-BE49-F238E27FC236}">
                <a16:creationId xmlns:a16="http://schemas.microsoft.com/office/drawing/2014/main" id="{FED57EDF-41D3-EA1C-C2E8-DF35646DF304}"/>
              </a:ext>
            </a:extLst>
          </p:cNvPr>
          <p:cNvSpPr txBox="1"/>
          <p:nvPr/>
        </p:nvSpPr>
        <p:spPr>
          <a:xfrm>
            <a:off x="912276" y="4930545"/>
            <a:ext cx="2066055" cy="1200329"/>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600" b="1"/>
              <a:t>Activity 1: The Speed</a:t>
            </a:r>
          </a:p>
          <a:p>
            <a:pPr algn="ctr"/>
            <a:r>
              <a:rPr lang="en-US" sz="1600" b="1"/>
              <a:t>of Thought</a:t>
            </a:r>
          </a:p>
          <a:p>
            <a:pPr algn="ctr"/>
            <a:r>
              <a:rPr lang="en-US" sz="800" b="1"/>
              <a:t>  </a:t>
            </a:r>
          </a:p>
          <a:p>
            <a:pPr algn="ctr"/>
            <a:r>
              <a:rPr lang="en-US" sz="1600" b="1"/>
              <a:t> </a:t>
            </a:r>
            <a:r>
              <a:rPr lang="en-US" sz="1600"/>
              <a:t>Neurotransmission and Enzyme Activity</a:t>
            </a:r>
          </a:p>
        </p:txBody>
      </p:sp>
      <p:sp>
        <p:nvSpPr>
          <p:cNvPr id="3" name="TextBox 1">
            <a:extLst>
              <a:ext uri="{FF2B5EF4-FFF2-40B4-BE49-F238E27FC236}">
                <a16:creationId xmlns:a16="http://schemas.microsoft.com/office/drawing/2014/main" id="{B29FB43A-4564-DCFC-49D1-C4E8042990B4}"/>
              </a:ext>
            </a:extLst>
          </p:cNvPr>
          <p:cNvSpPr txBox="1"/>
          <p:nvPr/>
        </p:nvSpPr>
        <p:spPr>
          <a:xfrm>
            <a:off x="3270113" y="4945934"/>
            <a:ext cx="2066055" cy="1200329"/>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600" b="1"/>
              <a:t>Activity 2: </a:t>
            </a:r>
          </a:p>
          <a:p>
            <a:pPr algn="ctr"/>
            <a:r>
              <a:rPr lang="en-US" sz="1600" b="1"/>
              <a:t>Inhibiting Movement</a:t>
            </a:r>
          </a:p>
          <a:p>
            <a:pPr algn="ctr"/>
            <a:r>
              <a:rPr lang="en-US" sz="800" b="1"/>
              <a:t>  </a:t>
            </a:r>
            <a:endParaRPr lang="en-US" sz="1600" b="1"/>
          </a:p>
          <a:p>
            <a:pPr algn="ctr"/>
            <a:r>
              <a:rPr lang="en-US" sz="1600"/>
              <a:t>Competitive Inhibitors and Enzyme Activity</a:t>
            </a:r>
          </a:p>
        </p:txBody>
      </p:sp>
      <p:sp>
        <p:nvSpPr>
          <p:cNvPr id="6" name="TextBox 1">
            <a:extLst>
              <a:ext uri="{FF2B5EF4-FFF2-40B4-BE49-F238E27FC236}">
                <a16:creationId xmlns:a16="http://schemas.microsoft.com/office/drawing/2014/main" id="{1DA87173-75C3-190B-174D-DA2F9F281A74}"/>
              </a:ext>
            </a:extLst>
          </p:cNvPr>
          <p:cNvSpPr txBox="1"/>
          <p:nvPr/>
        </p:nvSpPr>
        <p:spPr>
          <a:xfrm>
            <a:off x="5639382" y="4928767"/>
            <a:ext cx="2066055" cy="1200329"/>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600" b="1"/>
              <a:t>Activity 3: </a:t>
            </a:r>
          </a:p>
          <a:p>
            <a:pPr algn="ctr"/>
            <a:r>
              <a:rPr lang="en-US" sz="1600" b="1"/>
              <a:t>Diversity and Survival</a:t>
            </a:r>
          </a:p>
          <a:p>
            <a:pPr algn="ctr"/>
            <a:r>
              <a:rPr lang="en-US" sz="800" b="1"/>
              <a:t>  </a:t>
            </a:r>
            <a:endParaRPr lang="en-US" sz="1600" b="1"/>
          </a:p>
          <a:p>
            <a:pPr algn="ctr"/>
            <a:r>
              <a:rPr lang="en-US" sz="1600"/>
              <a:t>Mutations, Genetic Diversity and Survival</a:t>
            </a:r>
          </a:p>
        </p:txBody>
      </p:sp>
      <p:pic>
        <p:nvPicPr>
          <p:cNvPr id="10" name="Picture 9">
            <a:extLst>
              <a:ext uri="{FF2B5EF4-FFF2-40B4-BE49-F238E27FC236}">
                <a16:creationId xmlns:a16="http://schemas.microsoft.com/office/drawing/2014/main" id="{3FF9198F-306F-D300-5B94-24ED3454C74C}"/>
              </a:ext>
            </a:extLst>
          </p:cNvPr>
          <p:cNvPicPr>
            <a:picLocks noChangeAspect="1"/>
          </p:cNvPicPr>
          <p:nvPr/>
        </p:nvPicPr>
        <p:blipFill>
          <a:blip r:embed="rId8"/>
          <a:stretch>
            <a:fillRect/>
          </a:stretch>
        </p:blipFill>
        <p:spPr>
          <a:xfrm>
            <a:off x="7823466" y="2666118"/>
            <a:ext cx="3992273" cy="3992273"/>
          </a:xfrm>
          <a:prstGeom prst="rect">
            <a:avLst/>
          </a:prstGeom>
        </p:spPr>
      </p:pic>
    </p:spTree>
    <p:custDataLst>
      <p:tags r:id="rId1"/>
    </p:custDataLst>
    <p:extLst>
      <p:ext uri="{BB962C8B-B14F-4D97-AF65-F5344CB8AC3E}">
        <p14:creationId xmlns:p14="http://schemas.microsoft.com/office/powerpoint/2010/main" val="9058677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F5F7EC2C-B2E0-079B-646B-342448E77766}"/>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ECB6035F-7328-6BFA-181F-D968E87B4527}"/>
              </a:ext>
            </a:extLst>
          </p:cNvPr>
          <p:cNvSpPr txBox="1"/>
          <p:nvPr/>
        </p:nvSpPr>
        <p:spPr>
          <a:xfrm>
            <a:off x="932343" y="2607100"/>
            <a:ext cx="3488655" cy="126765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07000"/>
              </a:lnSpc>
            </a:pPr>
            <a:r>
              <a:rPr lang="en-US" b="1">
                <a:latin typeface="Aptos"/>
                <a:ea typeface="Aptos" panose="020B0004020202020204" pitchFamily="34" charset="0"/>
                <a:cs typeface="Times New Roman"/>
              </a:rPr>
              <a:t>In your lab notebook:</a:t>
            </a:r>
          </a:p>
          <a:p>
            <a:pPr>
              <a:lnSpc>
                <a:spcPct val="107000"/>
              </a:lnSpc>
            </a:pPr>
            <a:endParaRPr lang="en-US" b="1" kern="100">
              <a:solidFill>
                <a:srgbClr val="1CA64A"/>
              </a:solidFill>
              <a:latin typeface="Aptos"/>
              <a:ea typeface="Aptos" panose="020B0004020202020204" pitchFamily="34" charset="0"/>
              <a:cs typeface="Times New Roman" panose="02020603050405020304" pitchFamily="18" charset="0"/>
            </a:endParaRPr>
          </a:p>
          <a:p>
            <a:pPr>
              <a:lnSpc>
                <a:spcPct val="107000"/>
              </a:lnSpc>
            </a:pPr>
            <a:r>
              <a:rPr lang="en-US" b="1">
                <a:solidFill>
                  <a:srgbClr val="1CA64A"/>
                </a:solidFill>
                <a:latin typeface="Aptos"/>
                <a:ea typeface="Aptos" panose="020B0004020202020204" pitchFamily="34" charset="0"/>
                <a:cs typeface="Times New Roman"/>
              </a:rPr>
              <a:t>Explain the consequence of the insecticide binding to ACHE.</a:t>
            </a:r>
            <a:endParaRPr lang="en-US" sz="1800" b="1" kern="100">
              <a:solidFill>
                <a:srgbClr val="1CA64A"/>
              </a:solidFill>
              <a:effectLst/>
              <a:latin typeface="Aptos"/>
              <a:ea typeface="Aptos" panose="020B0004020202020204" pitchFamily="34" charset="0"/>
              <a:cs typeface="Times New Roman" panose="02020603050405020304" pitchFamily="18" charset="0"/>
            </a:endParaRPr>
          </a:p>
        </p:txBody>
      </p:sp>
      <p:sp>
        <p:nvSpPr>
          <p:cNvPr id="6" name="Title 1">
            <a:extLst>
              <a:ext uri="{FF2B5EF4-FFF2-40B4-BE49-F238E27FC236}">
                <a16:creationId xmlns:a16="http://schemas.microsoft.com/office/drawing/2014/main" id="{5722FBC5-C5A8-4143-762C-F0F9D9D06506}"/>
              </a:ext>
            </a:extLst>
          </p:cNvPr>
          <p:cNvSpPr txBox="1">
            <a:spLocks/>
          </p:cNvSpPr>
          <p:nvPr/>
        </p:nvSpPr>
        <p:spPr>
          <a:xfrm>
            <a:off x="932343"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latin typeface="+mn-lt"/>
                <a:ea typeface="HGSoeiKakugothicUB"/>
                <a:cs typeface="Myanmar Text"/>
              </a:rPr>
              <a:t>Binding to the ACHE Enzyme</a:t>
            </a:r>
          </a:p>
        </p:txBody>
      </p:sp>
      <p:pic>
        <p:nvPicPr>
          <p:cNvPr id="7" name="Picture 6">
            <a:extLst>
              <a:ext uri="{FF2B5EF4-FFF2-40B4-BE49-F238E27FC236}">
                <a16:creationId xmlns:a16="http://schemas.microsoft.com/office/drawing/2014/main" id="{05DEB8E7-5684-83CC-1022-71852E015107}"/>
              </a:ext>
            </a:extLst>
          </p:cNvPr>
          <p:cNvPicPr>
            <a:picLocks noChangeAspect="1"/>
          </p:cNvPicPr>
          <p:nvPr/>
        </p:nvPicPr>
        <p:blipFill>
          <a:blip r:embed="rId5"/>
          <a:stretch>
            <a:fillRect/>
          </a:stretch>
        </p:blipFill>
        <p:spPr>
          <a:xfrm>
            <a:off x="7158089" y="1327504"/>
            <a:ext cx="3969302" cy="5094503"/>
          </a:xfrm>
          <a:prstGeom prst="rect">
            <a:avLst/>
          </a:prstGeom>
        </p:spPr>
      </p:pic>
      <p:pic>
        <p:nvPicPr>
          <p:cNvPr id="8" name="Picture 7" descr="A grey and blue molecule&#10;&#10;Description automatically generated">
            <a:extLst>
              <a:ext uri="{FF2B5EF4-FFF2-40B4-BE49-F238E27FC236}">
                <a16:creationId xmlns:a16="http://schemas.microsoft.com/office/drawing/2014/main" id="{7ECDE53A-9DB3-0A5D-6FFD-51790BD2218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936096" y="1638108"/>
            <a:ext cx="2319808" cy="1790892"/>
          </a:xfrm>
          <a:prstGeom prst="rect">
            <a:avLst/>
          </a:prstGeom>
        </p:spPr>
      </p:pic>
      <p:pic>
        <p:nvPicPr>
          <p:cNvPr id="9" name="Picture 8">
            <a:extLst>
              <a:ext uri="{FF2B5EF4-FFF2-40B4-BE49-F238E27FC236}">
                <a16:creationId xmlns:a16="http://schemas.microsoft.com/office/drawing/2014/main" id="{F8EF122D-F811-E6F2-7B26-904C6608AFAB}"/>
              </a:ext>
            </a:extLst>
          </p:cNvPr>
          <p:cNvPicPr>
            <a:picLocks noChangeAspect="1"/>
          </p:cNvPicPr>
          <p:nvPr/>
        </p:nvPicPr>
        <p:blipFill>
          <a:blip r:embed="rId7"/>
          <a:stretch>
            <a:fillRect/>
          </a:stretch>
        </p:blipFill>
        <p:spPr>
          <a:xfrm rot="10291545">
            <a:off x="5248424" y="4975590"/>
            <a:ext cx="1499523" cy="814645"/>
          </a:xfrm>
          <a:prstGeom prst="rect">
            <a:avLst/>
          </a:prstGeom>
        </p:spPr>
      </p:pic>
      <p:pic>
        <p:nvPicPr>
          <p:cNvPr id="10" name="Picture 9">
            <a:extLst>
              <a:ext uri="{FF2B5EF4-FFF2-40B4-BE49-F238E27FC236}">
                <a16:creationId xmlns:a16="http://schemas.microsoft.com/office/drawing/2014/main" id="{948AB282-1977-DAF7-2F3E-9A64F799CAC6}"/>
              </a:ext>
            </a:extLst>
          </p:cNvPr>
          <p:cNvPicPr>
            <a:picLocks noChangeAspect="1"/>
          </p:cNvPicPr>
          <p:nvPr/>
        </p:nvPicPr>
        <p:blipFill>
          <a:blip r:embed="rId8"/>
          <a:stretch>
            <a:fillRect/>
          </a:stretch>
        </p:blipFill>
        <p:spPr>
          <a:xfrm>
            <a:off x="6096000" y="3507768"/>
            <a:ext cx="921091" cy="1201525"/>
          </a:xfrm>
          <a:prstGeom prst="rect">
            <a:avLst/>
          </a:prstGeom>
        </p:spPr>
      </p:pic>
      <p:pic>
        <p:nvPicPr>
          <p:cNvPr id="11" name="Picture 10">
            <a:extLst>
              <a:ext uri="{FF2B5EF4-FFF2-40B4-BE49-F238E27FC236}">
                <a16:creationId xmlns:a16="http://schemas.microsoft.com/office/drawing/2014/main" id="{90006F95-4DB2-95F0-6E46-61E8F4A9323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435455" y="118915"/>
            <a:ext cx="1207034" cy="12070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39193835"/>
      </p:ext>
    </p:extLst>
  </p:cSld>
  <p:clrMapOvr>
    <a:overrideClrMapping bg1="lt1" tx1="dk1" bg2="lt2" tx2="dk2" accent1="accent1" accent2="accent2" accent3="accent3" accent4="accent4" accent5="accent5" accent6="accent6" hlink="hlink" folHlink="folHlink"/>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91529C61-A3AE-D2E4-BCD8-B634E56B987F}"/>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42C4F19-08D9-DB2C-27A3-EE63787E7794}"/>
              </a:ext>
            </a:extLst>
          </p:cNvPr>
          <p:cNvSpPr txBox="1"/>
          <p:nvPr/>
        </p:nvSpPr>
        <p:spPr>
          <a:xfrm>
            <a:off x="932343" y="1963347"/>
            <a:ext cx="4826651" cy="2453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07000"/>
              </a:lnSpc>
            </a:pPr>
            <a:r>
              <a:rPr lang="en-US" sz="1800" dirty="0">
                <a:effectLst/>
                <a:latin typeface="Aptos"/>
                <a:ea typeface="Aptos" panose="020B0004020202020204" pitchFamily="34" charset="0"/>
                <a:cs typeface="Times New Roman"/>
              </a:rPr>
              <a:t>When </a:t>
            </a:r>
            <a:r>
              <a:rPr lang="en-US" dirty="0">
                <a:latin typeface="Aptos"/>
                <a:ea typeface="Aptos" panose="020B0004020202020204" pitchFamily="34" charset="0"/>
                <a:cs typeface="Times New Roman"/>
              </a:rPr>
              <a:t>the insecticide </a:t>
            </a:r>
            <a:r>
              <a:rPr lang="en-US" sz="1800" dirty="0">
                <a:effectLst/>
                <a:latin typeface="Aptos"/>
                <a:ea typeface="Aptos" panose="020B0004020202020204" pitchFamily="34" charset="0"/>
                <a:cs typeface="Times New Roman"/>
              </a:rPr>
              <a:t>is present, </a:t>
            </a:r>
            <a:r>
              <a:rPr lang="en-US" sz="1800" b="1" dirty="0">
                <a:effectLst/>
                <a:latin typeface="Aptos"/>
                <a:ea typeface="Aptos" panose="020B0004020202020204" pitchFamily="34" charset="0"/>
                <a:cs typeface="Times New Roman"/>
              </a:rPr>
              <a:t>the ACH neurotransmitter does not have room to fit!   </a:t>
            </a:r>
            <a:r>
              <a:rPr lang="en-US" sz="1800" kern="100" dirty="0">
                <a:effectLst/>
                <a:latin typeface="Aptos"/>
                <a:ea typeface="Aptos" panose="020B0004020202020204" pitchFamily="34" charset="0"/>
                <a:cs typeface="Times New Roman"/>
              </a:rPr>
              <a:t>A molecule that competes for the same space in an enzyme as the natural substrate is called a </a:t>
            </a:r>
            <a:r>
              <a:rPr lang="en-US" sz="1800" b="1" kern="100" dirty="0">
                <a:solidFill>
                  <a:srgbClr val="D200B9"/>
                </a:solidFill>
                <a:effectLst/>
                <a:latin typeface="Aptos"/>
                <a:ea typeface="Aptos" panose="020B0004020202020204" pitchFamily="34" charset="0"/>
                <a:cs typeface="Times New Roman"/>
              </a:rPr>
              <a:t>competitive inhibitor</a:t>
            </a:r>
            <a:r>
              <a:rPr lang="en-US" sz="1800" kern="100" dirty="0">
                <a:effectLst/>
                <a:latin typeface="Aptos"/>
                <a:ea typeface="Aptos" panose="020B0004020202020204" pitchFamily="34" charset="0"/>
                <a:cs typeface="Times New Roman"/>
              </a:rPr>
              <a:t>.</a:t>
            </a:r>
          </a:p>
          <a:p>
            <a:pPr marL="0" marR="0">
              <a:lnSpc>
                <a:spcPct val="107000"/>
              </a:lnSpc>
            </a:pPr>
            <a:endParaRPr lang="en-US" sz="1800" b="1">
              <a:solidFill>
                <a:srgbClr val="1CA64A"/>
              </a:solidFill>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pPr>
            <a:r>
              <a:rPr lang="en-US" b="1" kern="100">
                <a:solidFill>
                  <a:srgbClr val="1CA64A"/>
                </a:solidFill>
                <a:latin typeface="Aptos"/>
                <a:ea typeface="Aptos" panose="020B0004020202020204" pitchFamily="34" charset="0"/>
                <a:cs typeface="Times New Roman"/>
              </a:rPr>
              <a:t>Discuss the impact this would have on the ACHE enzyme's ability to break down ACH.</a:t>
            </a:r>
          </a:p>
        </p:txBody>
      </p:sp>
      <p:pic>
        <p:nvPicPr>
          <p:cNvPr id="5" name="Picture 4" descr="Icon&#10;&#10;Description automatically generated">
            <a:extLst>
              <a:ext uri="{FF2B5EF4-FFF2-40B4-BE49-F238E27FC236}">
                <a16:creationId xmlns:a16="http://schemas.microsoft.com/office/drawing/2014/main" id="{54FCCEC0-9AF6-9B4A-7669-6E296FAE4D5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5455" y="120469"/>
            <a:ext cx="1207035" cy="1207035"/>
          </a:xfrm>
          <a:prstGeom prst="rect">
            <a:avLst/>
          </a:prstGeom>
        </p:spPr>
      </p:pic>
      <p:sp>
        <p:nvSpPr>
          <p:cNvPr id="6" name="Title 1">
            <a:extLst>
              <a:ext uri="{FF2B5EF4-FFF2-40B4-BE49-F238E27FC236}">
                <a16:creationId xmlns:a16="http://schemas.microsoft.com/office/drawing/2014/main" id="{5C60AF07-6CAC-2C1C-4E0B-9A7D00F08E45}"/>
              </a:ext>
            </a:extLst>
          </p:cNvPr>
          <p:cNvSpPr txBox="1">
            <a:spLocks/>
          </p:cNvSpPr>
          <p:nvPr/>
        </p:nvSpPr>
        <p:spPr>
          <a:xfrm>
            <a:off x="932343"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latin typeface="+mn-lt"/>
                <a:ea typeface="HGSoeiKakugothicUB"/>
                <a:cs typeface="Myanmar Text"/>
              </a:rPr>
              <a:t>Competitive Inhibition of the ACHE Enzyme</a:t>
            </a:r>
          </a:p>
        </p:txBody>
      </p:sp>
      <p:grpSp>
        <p:nvGrpSpPr>
          <p:cNvPr id="19" name="Group 18">
            <a:extLst>
              <a:ext uri="{FF2B5EF4-FFF2-40B4-BE49-F238E27FC236}">
                <a16:creationId xmlns:a16="http://schemas.microsoft.com/office/drawing/2014/main" id="{7F6F384A-88D3-9CE3-C9FC-D6C1A17FBEC3}"/>
              </a:ext>
            </a:extLst>
          </p:cNvPr>
          <p:cNvGrpSpPr/>
          <p:nvPr/>
        </p:nvGrpSpPr>
        <p:grpSpPr>
          <a:xfrm>
            <a:off x="8167165" y="1616190"/>
            <a:ext cx="2891423" cy="3711072"/>
            <a:chOff x="7816334" y="1464193"/>
            <a:chExt cx="2270832" cy="2914558"/>
          </a:xfrm>
        </p:grpSpPr>
        <p:pic>
          <p:nvPicPr>
            <p:cNvPr id="3" name="Picture 2">
              <a:extLst>
                <a:ext uri="{FF2B5EF4-FFF2-40B4-BE49-F238E27FC236}">
                  <a16:creationId xmlns:a16="http://schemas.microsoft.com/office/drawing/2014/main" id="{AC20B720-FAD5-8E61-5137-0EB29F38E999}"/>
                </a:ext>
              </a:extLst>
            </p:cNvPr>
            <p:cNvPicPr>
              <a:picLocks noChangeAspect="1"/>
            </p:cNvPicPr>
            <p:nvPr/>
          </p:nvPicPr>
          <p:blipFill>
            <a:blip r:embed="rId6"/>
            <a:stretch>
              <a:fillRect/>
            </a:stretch>
          </p:blipFill>
          <p:spPr>
            <a:xfrm>
              <a:off x="7816334" y="1464193"/>
              <a:ext cx="2270832" cy="2914558"/>
            </a:xfrm>
            <a:prstGeom prst="rect">
              <a:avLst/>
            </a:prstGeom>
          </p:spPr>
        </p:pic>
        <p:pic>
          <p:nvPicPr>
            <p:cNvPr id="4" name="Picture 3" descr="A grey and blue molecule&#10;&#10;Description automatically generated">
              <a:extLst>
                <a:ext uri="{FF2B5EF4-FFF2-40B4-BE49-F238E27FC236}">
                  <a16:creationId xmlns:a16="http://schemas.microsoft.com/office/drawing/2014/main" id="{10404254-A7AE-AD42-4E6F-ECE110735B7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567381" y="2264993"/>
              <a:ext cx="1228770" cy="948610"/>
            </a:xfrm>
            <a:prstGeom prst="rect">
              <a:avLst/>
            </a:prstGeom>
          </p:spPr>
        </p:pic>
      </p:grpSp>
      <p:grpSp>
        <p:nvGrpSpPr>
          <p:cNvPr id="18" name="Group 17">
            <a:extLst>
              <a:ext uri="{FF2B5EF4-FFF2-40B4-BE49-F238E27FC236}">
                <a16:creationId xmlns:a16="http://schemas.microsoft.com/office/drawing/2014/main" id="{20D9C8AF-FE12-8FAC-04F2-4FE8FF216AD6}"/>
              </a:ext>
            </a:extLst>
          </p:cNvPr>
          <p:cNvGrpSpPr/>
          <p:nvPr/>
        </p:nvGrpSpPr>
        <p:grpSpPr>
          <a:xfrm>
            <a:off x="6421284" y="2199594"/>
            <a:ext cx="1548391" cy="1548391"/>
            <a:chOff x="6433007" y="2187871"/>
            <a:chExt cx="1216057" cy="1216057"/>
          </a:xfrm>
        </p:grpSpPr>
        <p:pic>
          <p:nvPicPr>
            <p:cNvPr id="7" name="Picture 6">
              <a:extLst>
                <a:ext uri="{FF2B5EF4-FFF2-40B4-BE49-F238E27FC236}">
                  <a16:creationId xmlns:a16="http://schemas.microsoft.com/office/drawing/2014/main" id="{8B8E20E3-0736-4EC5-4F61-002A605BB788}"/>
                </a:ext>
              </a:extLst>
            </p:cNvPr>
            <p:cNvPicPr>
              <a:picLocks noChangeAspect="1"/>
            </p:cNvPicPr>
            <p:nvPr/>
          </p:nvPicPr>
          <p:blipFill>
            <a:blip r:embed="rId8"/>
            <a:stretch>
              <a:fillRect/>
            </a:stretch>
          </p:blipFill>
          <p:spPr>
            <a:xfrm rot="8695890">
              <a:off x="6565799" y="2561622"/>
              <a:ext cx="907301" cy="492909"/>
            </a:xfrm>
            <a:prstGeom prst="rect">
              <a:avLst/>
            </a:prstGeom>
          </p:spPr>
        </p:pic>
        <p:sp>
          <p:nvSpPr>
            <p:cNvPr id="12" name="Oval 11">
              <a:extLst>
                <a:ext uri="{FF2B5EF4-FFF2-40B4-BE49-F238E27FC236}">
                  <a16:creationId xmlns:a16="http://schemas.microsoft.com/office/drawing/2014/main" id="{48A1A7DF-EDAA-B141-2F8F-3795C400A7D4}"/>
                </a:ext>
              </a:extLst>
            </p:cNvPr>
            <p:cNvSpPr/>
            <p:nvPr/>
          </p:nvSpPr>
          <p:spPr>
            <a:xfrm>
              <a:off x="6433007" y="2187871"/>
              <a:ext cx="1216057" cy="1216057"/>
            </a:xfrm>
            <a:prstGeom prst="ellipse">
              <a:avLst/>
            </a:prstGeom>
            <a:noFill/>
            <a:ln w="6032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 </a:t>
              </a:r>
            </a:p>
          </p:txBody>
        </p:sp>
        <p:cxnSp>
          <p:nvCxnSpPr>
            <p:cNvPr id="14" name="Straight Connector 13">
              <a:extLst>
                <a:ext uri="{FF2B5EF4-FFF2-40B4-BE49-F238E27FC236}">
                  <a16:creationId xmlns:a16="http://schemas.microsoft.com/office/drawing/2014/main" id="{A44638B6-7F23-BA13-B3DE-39B192366A03}"/>
                </a:ext>
              </a:extLst>
            </p:cNvPr>
            <p:cNvCxnSpPr>
              <a:cxnSpLocks/>
            </p:cNvCxnSpPr>
            <p:nvPr/>
          </p:nvCxnSpPr>
          <p:spPr>
            <a:xfrm>
              <a:off x="6627898" y="2354701"/>
              <a:ext cx="859883" cy="859883"/>
            </a:xfrm>
            <a:prstGeom prst="line">
              <a:avLst/>
            </a:prstGeom>
            <a:ln w="73025">
              <a:solidFill>
                <a:srgbClr val="FF000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231876946"/>
      </p:ext>
    </p:extLst>
  </p:cSld>
  <p:clrMapOvr>
    <a:overrideClrMapping bg1="lt1" tx1="dk1" bg2="lt2" tx2="dk2" accent1="accent1" accent2="accent2" accent3="accent3" accent4="accent4" accent5="accent5" accent6="accent6" hlink="hlink" folHlink="folHlink"/>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CBCCC8B2-351B-31A9-64C6-0D9511CC6EC7}"/>
            </a:ext>
          </a:extLst>
        </p:cNvPr>
        <p:cNvGrpSpPr/>
        <p:nvPr/>
      </p:nvGrpSpPr>
      <p:grpSpPr>
        <a:xfrm>
          <a:off x="0" y="0"/>
          <a:ext cx="0" cy="0"/>
          <a:chOff x="0" y="0"/>
          <a:chExt cx="0" cy="0"/>
        </a:xfrm>
      </p:grpSpPr>
      <p:pic>
        <p:nvPicPr>
          <p:cNvPr id="4" name="Picture 6" descr="A purple and white head with a light bulb inside&#10;&#10;Description automatically generated">
            <a:extLst>
              <a:ext uri="{FF2B5EF4-FFF2-40B4-BE49-F238E27FC236}">
                <a16:creationId xmlns:a16="http://schemas.microsoft.com/office/drawing/2014/main" id="{ACE5A8C0-A5A5-9F93-BCC3-F1058092436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35455" y="109205"/>
            <a:ext cx="1216768" cy="120703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0C7F96DB-2FFD-45AE-C418-417E5F7223F3}"/>
              </a:ext>
            </a:extLst>
          </p:cNvPr>
          <p:cNvSpPr txBox="1"/>
          <p:nvPr/>
        </p:nvSpPr>
        <p:spPr>
          <a:xfrm>
            <a:off x="932342" y="1963347"/>
            <a:ext cx="3917953" cy="36385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a:lnSpc>
                <a:spcPct val="107000"/>
              </a:lnSpc>
            </a:pPr>
            <a:r>
              <a:rPr lang="en-US" sz="1800">
                <a:effectLst/>
                <a:latin typeface="Aptos" panose="020B0004020202020204" pitchFamily="34" charset="0"/>
                <a:ea typeface="Aptos" panose="020B0004020202020204" pitchFamily="34" charset="0"/>
                <a:cs typeface="Times New Roman" panose="02020603050405020304" pitchFamily="18" charset="0"/>
              </a:rPr>
              <a:t>The graph to the right shows ACHE enzyme activity (Y-axis) in mosquitoes exposed to different concentrations of the insecticide (X-axis).</a:t>
            </a:r>
          </a:p>
          <a:p>
            <a:pPr marL="0" marR="0">
              <a:lnSpc>
                <a:spcPct val="107000"/>
              </a:lnSpc>
            </a:pPr>
            <a:endParaRPr lang="en-US" kern="100">
              <a:latin typeface="Aptos" panose="020B0004020202020204" pitchFamily="34" charset="0"/>
              <a:ea typeface="Aptos" panose="020B0004020202020204" pitchFamily="34" charset="0"/>
              <a:cs typeface="Times New Roman" panose="02020603050405020304" pitchFamily="18" charset="0"/>
            </a:endParaRPr>
          </a:p>
          <a:p>
            <a:pPr marL="0" marR="0">
              <a:lnSpc>
                <a:spcPct val="107000"/>
              </a:lnSpc>
            </a:pPr>
            <a:r>
              <a:rPr lang="en-US" sz="1800" b="1" kern="100">
                <a:solidFill>
                  <a:srgbClr val="1CA64A"/>
                </a:solidFill>
                <a:effectLst/>
                <a:latin typeface="Aptos" panose="020B0004020202020204" pitchFamily="34" charset="0"/>
                <a:ea typeface="Aptos" panose="020B0004020202020204" pitchFamily="34" charset="0"/>
                <a:cs typeface="Times New Roman" panose="02020603050405020304" pitchFamily="18" charset="0"/>
              </a:rPr>
              <a:t>Does this data confirm your prediction?</a:t>
            </a:r>
          </a:p>
          <a:p>
            <a:pPr marL="0" marR="0">
              <a:lnSpc>
                <a:spcPct val="107000"/>
              </a:lnSpc>
            </a:pPr>
            <a:endParaRPr lang="en-US" b="1" kern="100">
              <a:solidFill>
                <a:srgbClr val="1CA64A"/>
              </a:solidFill>
              <a:latin typeface="Aptos" panose="020B0004020202020204" pitchFamily="34" charset="0"/>
              <a:ea typeface="Aptos" panose="020B0004020202020204" pitchFamily="34" charset="0"/>
              <a:cs typeface="Times New Roman" panose="02020603050405020304" pitchFamily="18" charset="0"/>
            </a:endParaRPr>
          </a:p>
          <a:p>
            <a:pPr marL="0" marR="0">
              <a:lnSpc>
                <a:spcPct val="107000"/>
              </a:lnSpc>
            </a:pPr>
            <a:r>
              <a:rPr lang="en-US" sz="1800" b="1" kern="100">
                <a:solidFill>
                  <a:srgbClr val="1CA64A"/>
                </a:solidFill>
                <a:effectLst/>
                <a:latin typeface="Aptos" panose="020B0004020202020204" pitchFamily="34" charset="0"/>
                <a:ea typeface="Aptos" panose="020B0004020202020204" pitchFamily="34" charset="0"/>
                <a:cs typeface="Times New Roman" panose="02020603050405020304" pitchFamily="18" charset="0"/>
              </a:rPr>
              <a:t>What impact would this have on the mosquito population?</a:t>
            </a: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07000"/>
              </a:lnSpc>
            </a:pP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07000"/>
              </a:lnSpc>
            </a:pP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p:txBody>
      </p:sp>
      <p:sp>
        <p:nvSpPr>
          <p:cNvPr id="6" name="Title 1">
            <a:extLst>
              <a:ext uri="{FF2B5EF4-FFF2-40B4-BE49-F238E27FC236}">
                <a16:creationId xmlns:a16="http://schemas.microsoft.com/office/drawing/2014/main" id="{2FC391E8-20E8-0971-01E1-8737A035CDAF}"/>
              </a:ext>
            </a:extLst>
          </p:cNvPr>
          <p:cNvSpPr txBox="1">
            <a:spLocks/>
          </p:cNvSpPr>
          <p:nvPr/>
        </p:nvSpPr>
        <p:spPr>
          <a:xfrm>
            <a:off x="932343"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latin typeface="+mn-lt"/>
                <a:ea typeface="HGSoeiKakugothicUB"/>
                <a:cs typeface="Myanmar Text"/>
              </a:rPr>
              <a:t>Competitive Inhibition of the ACHE Enzyme</a:t>
            </a:r>
          </a:p>
        </p:txBody>
      </p:sp>
      <p:pic>
        <p:nvPicPr>
          <p:cNvPr id="11" name="Picture 10">
            <a:extLst>
              <a:ext uri="{FF2B5EF4-FFF2-40B4-BE49-F238E27FC236}">
                <a16:creationId xmlns:a16="http://schemas.microsoft.com/office/drawing/2014/main" id="{1B1F75B5-E244-D0D5-13C2-F0D78FB41161}"/>
              </a:ext>
            </a:extLst>
          </p:cNvPr>
          <p:cNvPicPr>
            <a:picLocks noChangeAspect="1"/>
          </p:cNvPicPr>
          <p:nvPr/>
        </p:nvPicPr>
        <p:blipFill>
          <a:blip r:embed="rId6"/>
          <a:stretch>
            <a:fillRect/>
          </a:stretch>
        </p:blipFill>
        <p:spPr>
          <a:xfrm>
            <a:off x="5354709" y="1883835"/>
            <a:ext cx="6154270" cy="3470044"/>
          </a:xfrm>
          <a:prstGeom prst="rect">
            <a:avLst/>
          </a:prstGeom>
        </p:spPr>
      </p:pic>
    </p:spTree>
    <p:extLst>
      <p:ext uri="{BB962C8B-B14F-4D97-AF65-F5344CB8AC3E}">
        <p14:creationId xmlns:p14="http://schemas.microsoft.com/office/powerpoint/2010/main" val="3187089862"/>
      </p:ext>
    </p:extLst>
  </p:cSld>
  <p:clrMapOvr>
    <a:overrideClrMapping bg1="lt1" tx1="dk1" bg2="lt2" tx2="dk2" accent1="accent1" accent2="accent2" accent3="accent3" accent4="accent4" accent5="accent5" accent6="accent6" hlink="hlink" folHlink="folHlink"/>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59B5F992-085B-A67B-BCE0-7E056EE81D46}"/>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CAED8FB5-C9C5-10E2-21A5-270A056F1E84}"/>
              </a:ext>
            </a:extLst>
          </p:cNvPr>
          <p:cNvSpPr txBox="1"/>
          <p:nvPr/>
        </p:nvSpPr>
        <p:spPr>
          <a:xfrm>
            <a:off x="932344" y="1963347"/>
            <a:ext cx="4228616" cy="15640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07000"/>
              </a:lnSpc>
            </a:pPr>
            <a:r>
              <a:rPr lang="en-US" sz="1800">
                <a:effectLst/>
                <a:latin typeface="Aptos" panose="020B0004020202020204" pitchFamily="34" charset="0"/>
                <a:ea typeface="Aptos" panose="020B0004020202020204" pitchFamily="34" charset="0"/>
                <a:cs typeface="Times New Roman" panose="02020603050405020304" pitchFamily="18" charset="0"/>
              </a:rPr>
              <a:t>Review your notes and predictions in your lab notebook. </a:t>
            </a:r>
          </a:p>
          <a:p>
            <a:pPr>
              <a:lnSpc>
                <a:spcPct val="107000"/>
              </a:lnSpc>
            </a:pPr>
            <a:endParaRPr lang="en-US" b="1" kern="100">
              <a:solidFill>
                <a:srgbClr val="1CA64A"/>
              </a:solidFill>
              <a:latin typeface="Aptos" panose="020B0004020202020204" pitchFamily="34" charset="0"/>
              <a:ea typeface="Aptos" panose="020B0004020202020204" pitchFamily="34" charset="0"/>
              <a:cs typeface="Times New Roman" panose="02020603050405020304" pitchFamily="18" charset="0"/>
            </a:endParaRPr>
          </a:p>
          <a:p>
            <a:pPr>
              <a:lnSpc>
                <a:spcPct val="107000"/>
              </a:lnSpc>
            </a:pPr>
            <a:r>
              <a:rPr lang="en-US" b="1" kern="100">
                <a:solidFill>
                  <a:srgbClr val="1CA64A"/>
                </a:solidFill>
                <a:latin typeface="Aptos" panose="020B0004020202020204" pitchFamily="34" charset="0"/>
                <a:ea typeface="Aptos" panose="020B0004020202020204" pitchFamily="34" charset="0"/>
                <a:cs typeface="Times New Roman" panose="02020603050405020304" pitchFamily="18" charset="0"/>
              </a:rPr>
              <a:t>Update your lab notebook to correctly document this process.</a:t>
            </a:r>
            <a:endParaRPr lang="en-US" b="1" kern="100">
              <a:solidFill>
                <a:srgbClr val="1CA64A"/>
              </a:solidFill>
              <a:latin typeface="Aptos"/>
              <a:ea typeface="Aptos" panose="020B0004020202020204" pitchFamily="34" charset="0"/>
              <a:cs typeface="Times New Roman"/>
            </a:endParaRPr>
          </a:p>
        </p:txBody>
      </p:sp>
      <p:sp>
        <p:nvSpPr>
          <p:cNvPr id="6" name="Title 1">
            <a:extLst>
              <a:ext uri="{FF2B5EF4-FFF2-40B4-BE49-F238E27FC236}">
                <a16:creationId xmlns:a16="http://schemas.microsoft.com/office/drawing/2014/main" id="{B23AD80E-6358-5AC5-3EBA-05D7D78A6601}"/>
              </a:ext>
            </a:extLst>
          </p:cNvPr>
          <p:cNvSpPr txBox="1">
            <a:spLocks/>
          </p:cNvSpPr>
          <p:nvPr/>
        </p:nvSpPr>
        <p:spPr>
          <a:xfrm>
            <a:off x="932343"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latin typeface="+mn-lt"/>
                <a:ea typeface="HGSoeiKakugothicUB"/>
                <a:cs typeface="Myanmar Text"/>
              </a:rPr>
              <a:t>Competitive Inhibition of the ACHE Enzyme</a:t>
            </a:r>
          </a:p>
        </p:txBody>
      </p:sp>
      <p:grpSp>
        <p:nvGrpSpPr>
          <p:cNvPr id="19" name="Group 18">
            <a:extLst>
              <a:ext uri="{FF2B5EF4-FFF2-40B4-BE49-F238E27FC236}">
                <a16:creationId xmlns:a16="http://schemas.microsoft.com/office/drawing/2014/main" id="{9F17E2B0-F825-E5A9-B991-37804474CDFE}"/>
              </a:ext>
            </a:extLst>
          </p:cNvPr>
          <p:cNvGrpSpPr/>
          <p:nvPr/>
        </p:nvGrpSpPr>
        <p:grpSpPr>
          <a:xfrm>
            <a:off x="8167165" y="1616190"/>
            <a:ext cx="2891423" cy="3711072"/>
            <a:chOff x="7816334" y="1464193"/>
            <a:chExt cx="2270832" cy="2914558"/>
          </a:xfrm>
        </p:grpSpPr>
        <p:pic>
          <p:nvPicPr>
            <p:cNvPr id="3" name="Picture 2">
              <a:extLst>
                <a:ext uri="{FF2B5EF4-FFF2-40B4-BE49-F238E27FC236}">
                  <a16:creationId xmlns:a16="http://schemas.microsoft.com/office/drawing/2014/main" id="{DA8771EA-07CF-544D-48FA-ECEC7DDFE1A0}"/>
                </a:ext>
              </a:extLst>
            </p:cNvPr>
            <p:cNvPicPr>
              <a:picLocks noChangeAspect="1"/>
            </p:cNvPicPr>
            <p:nvPr/>
          </p:nvPicPr>
          <p:blipFill>
            <a:blip r:embed="rId5"/>
            <a:stretch>
              <a:fillRect/>
            </a:stretch>
          </p:blipFill>
          <p:spPr>
            <a:xfrm>
              <a:off x="7816334" y="1464193"/>
              <a:ext cx="2270832" cy="2914558"/>
            </a:xfrm>
            <a:prstGeom prst="rect">
              <a:avLst/>
            </a:prstGeom>
          </p:spPr>
        </p:pic>
        <p:pic>
          <p:nvPicPr>
            <p:cNvPr id="4" name="Picture 3" descr="A grey and blue molecule&#10;&#10;Description automatically generated">
              <a:extLst>
                <a:ext uri="{FF2B5EF4-FFF2-40B4-BE49-F238E27FC236}">
                  <a16:creationId xmlns:a16="http://schemas.microsoft.com/office/drawing/2014/main" id="{5BAE7B89-A933-14CA-0ACD-ED58BE0DD8B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567381" y="2264993"/>
              <a:ext cx="1228770" cy="948610"/>
            </a:xfrm>
            <a:prstGeom prst="rect">
              <a:avLst/>
            </a:prstGeom>
          </p:spPr>
        </p:pic>
      </p:grpSp>
      <p:grpSp>
        <p:nvGrpSpPr>
          <p:cNvPr id="18" name="Group 17">
            <a:extLst>
              <a:ext uri="{FF2B5EF4-FFF2-40B4-BE49-F238E27FC236}">
                <a16:creationId xmlns:a16="http://schemas.microsoft.com/office/drawing/2014/main" id="{D1837D8C-8762-CB01-6595-94E932215BCD}"/>
              </a:ext>
            </a:extLst>
          </p:cNvPr>
          <p:cNvGrpSpPr/>
          <p:nvPr/>
        </p:nvGrpSpPr>
        <p:grpSpPr>
          <a:xfrm>
            <a:off x="6433007" y="2187871"/>
            <a:ext cx="1548391" cy="1548391"/>
            <a:chOff x="6433007" y="2187871"/>
            <a:chExt cx="1216057" cy="1216057"/>
          </a:xfrm>
        </p:grpSpPr>
        <p:pic>
          <p:nvPicPr>
            <p:cNvPr id="7" name="Picture 6">
              <a:extLst>
                <a:ext uri="{FF2B5EF4-FFF2-40B4-BE49-F238E27FC236}">
                  <a16:creationId xmlns:a16="http://schemas.microsoft.com/office/drawing/2014/main" id="{BE2F50BD-ECF2-D960-A462-A4499DC0742D}"/>
                </a:ext>
              </a:extLst>
            </p:cNvPr>
            <p:cNvPicPr>
              <a:picLocks noChangeAspect="1"/>
            </p:cNvPicPr>
            <p:nvPr/>
          </p:nvPicPr>
          <p:blipFill>
            <a:blip r:embed="rId7"/>
            <a:stretch>
              <a:fillRect/>
            </a:stretch>
          </p:blipFill>
          <p:spPr>
            <a:xfrm rot="8695890">
              <a:off x="6565799" y="2561622"/>
              <a:ext cx="907301" cy="492909"/>
            </a:xfrm>
            <a:prstGeom prst="rect">
              <a:avLst/>
            </a:prstGeom>
          </p:spPr>
        </p:pic>
        <p:sp>
          <p:nvSpPr>
            <p:cNvPr id="12" name="Oval 11">
              <a:extLst>
                <a:ext uri="{FF2B5EF4-FFF2-40B4-BE49-F238E27FC236}">
                  <a16:creationId xmlns:a16="http://schemas.microsoft.com/office/drawing/2014/main" id="{A5F3F319-0808-DB2B-190F-BE0847EF3BB0}"/>
                </a:ext>
              </a:extLst>
            </p:cNvPr>
            <p:cNvSpPr/>
            <p:nvPr/>
          </p:nvSpPr>
          <p:spPr>
            <a:xfrm>
              <a:off x="6433007" y="2187871"/>
              <a:ext cx="1216057" cy="1216057"/>
            </a:xfrm>
            <a:prstGeom prst="ellipse">
              <a:avLst/>
            </a:prstGeom>
            <a:noFill/>
            <a:ln w="6032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 </a:t>
              </a:r>
            </a:p>
          </p:txBody>
        </p:sp>
        <p:cxnSp>
          <p:nvCxnSpPr>
            <p:cNvPr id="14" name="Straight Connector 13">
              <a:extLst>
                <a:ext uri="{FF2B5EF4-FFF2-40B4-BE49-F238E27FC236}">
                  <a16:creationId xmlns:a16="http://schemas.microsoft.com/office/drawing/2014/main" id="{9AC08043-89AC-5735-071E-7062601DAAE3}"/>
                </a:ext>
              </a:extLst>
            </p:cNvPr>
            <p:cNvCxnSpPr>
              <a:cxnSpLocks/>
            </p:cNvCxnSpPr>
            <p:nvPr/>
          </p:nvCxnSpPr>
          <p:spPr>
            <a:xfrm>
              <a:off x="6609484" y="2363908"/>
              <a:ext cx="859883" cy="859883"/>
            </a:xfrm>
            <a:prstGeom prst="line">
              <a:avLst/>
            </a:prstGeom>
            <a:ln w="73025">
              <a:solidFill>
                <a:srgbClr val="FF0000"/>
              </a:solidFill>
            </a:ln>
          </p:spPr>
          <p:style>
            <a:lnRef idx="1">
              <a:schemeClr val="accent1"/>
            </a:lnRef>
            <a:fillRef idx="0">
              <a:schemeClr val="accent1"/>
            </a:fillRef>
            <a:effectRef idx="0">
              <a:schemeClr val="accent1"/>
            </a:effectRef>
            <a:fontRef idx="minor">
              <a:schemeClr val="tx1"/>
            </a:fontRef>
          </p:style>
        </p:cxnSp>
      </p:grpSp>
      <p:pic>
        <p:nvPicPr>
          <p:cNvPr id="8" name="Picture 7" descr="A grey and blue molecule&#10;&#10;Description automatically generated">
            <a:extLst>
              <a:ext uri="{FF2B5EF4-FFF2-40B4-BE49-F238E27FC236}">
                <a16:creationId xmlns:a16="http://schemas.microsoft.com/office/drawing/2014/main" id="{F93F5F8C-248F-6D98-D4D9-0E487762AB0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095999" y="4158089"/>
            <a:ext cx="2071165" cy="1598940"/>
          </a:xfrm>
          <a:prstGeom prst="rect">
            <a:avLst/>
          </a:prstGeom>
        </p:spPr>
      </p:pic>
      <p:pic>
        <p:nvPicPr>
          <p:cNvPr id="9" name="Picture 8">
            <a:extLst>
              <a:ext uri="{FF2B5EF4-FFF2-40B4-BE49-F238E27FC236}">
                <a16:creationId xmlns:a16="http://schemas.microsoft.com/office/drawing/2014/main" id="{7448D31A-8A19-0875-3905-172ACB7F1439}"/>
              </a:ext>
            </a:extLst>
          </p:cNvPr>
          <p:cNvPicPr>
            <a:picLocks noChangeAspect="1"/>
          </p:cNvPicPr>
          <p:nvPr/>
        </p:nvPicPr>
        <p:blipFill>
          <a:blip r:embed="rId8"/>
          <a:stretch>
            <a:fillRect/>
          </a:stretch>
        </p:blipFill>
        <p:spPr>
          <a:xfrm>
            <a:off x="932343" y="3861396"/>
            <a:ext cx="4228616" cy="2384277"/>
          </a:xfrm>
          <a:prstGeom prst="rect">
            <a:avLst/>
          </a:prstGeom>
        </p:spPr>
      </p:pic>
      <p:pic>
        <p:nvPicPr>
          <p:cNvPr id="10" name="Picture 5" descr="A purple pencil in a white circle&#10;&#10;Description automatically generated">
            <a:extLst>
              <a:ext uri="{FF2B5EF4-FFF2-40B4-BE49-F238E27FC236}">
                <a16:creationId xmlns:a16="http://schemas.microsoft.com/office/drawing/2014/main" id="{37D413C6-65FF-6AB0-A0AB-80743C18CE90}"/>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435455" y="120469"/>
            <a:ext cx="1207034" cy="12070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2602712"/>
      </p:ext>
    </p:extLst>
  </p:cSld>
  <p:clrMapOvr>
    <a:overrideClrMapping bg1="lt1" tx1="dk1" bg2="lt2" tx2="dk2" accent1="accent1" accent2="accent2" accent3="accent3" accent4="accent4" accent5="accent5" accent6="accent6" hlink="hlink" folHlink="folHlink"/>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A8CF9A1C-9E80-0D0A-ED1E-7004D16C91B4}"/>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7D1C9EC-BD1A-5016-6D0B-26E3417E9823}"/>
              </a:ext>
            </a:extLst>
          </p:cNvPr>
          <p:cNvSpPr txBox="1"/>
          <p:nvPr/>
        </p:nvSpPr>
        <p:spPr>
          <a:xfrm>
            <a:off x="932343" y="1963347"/>
            <a:ext cx="4968021" cy="304583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07000"/>
              </a:lnSpc>
            </a:pPr>
            <a:r>
              <a:rPr lang="en-US" kern="100">
                <a:latin typeface="Aptos" panose="020B0004020202020204" pitchFamily="34" charset="0"/>
                <a:ea typeface="Aptos" panose="020B0004020202020204" pitchFamily="34" charset="0"/>
                <a:cs typeface="Times New Roman" panose="02020603050405020304" pitchFamily="18" charset="0"/>
              </a:rPr>
              <a:t>The insecticide </a:t>
            </a:r>
            <a:r>
              <a:rPr lang="en-US" sz="1800" kern="100">
                <a:effectLst/>
                <a:latin typeface="Aptos" panose="020B0004020202020204" pitchFamily="34" charset="0"/>
                <a:ea typeface="Aptos" panose="020B0004020202020204" pitchFamily="34" charset="0"/>
                <a:cs typeface="Times New Roman" panose="02020603050405020304" pitchFamily="18" charset="0"/>
              </a:rPr>
              <a:t>competes with the ACH neurotransmitter for room in the ACHE enzyme.  ACH is not </a:t>
            </a:r>
            <a:r>
              <a:rPr lang="en-US" kern="100">
                <a:latin typeface="Aptos" panose="020B0004020202020204" pitchFamily="34" charset="0"/>
                <a:ea typeface="Aptos" panose="020B0004020202020204" pitchFamily="34" charset="0"/>
                <a:cs typeface="Times New Roman" panose="02020603050405020304" pitchFamily="18" charset="0"/>
              </a:rPr>
              <a:t>properly broken apart, </a:t>
            </a:r>
            <a:r>
              <a:rPr lang="en-US" sz="1800" kern="100">
                <a:effectLst/>
                <a:latin typeface="Aptos" panose="020B0004020202020204" pitchFamily="34" charset="0"/>
                <a:ea typeface="Aptos" panose="020B0004020202020204" pitchFamily="34" charset="0"/>
                <a:cs typeface="Times New Roman" panose="02020603050405020304" pitchFamily="18" charset="0"/>
              </a:rPr>
              <a:t>preventing future brain signals from reaching muscle cells.</a:t>
            </a:r>
            <a:br>
              <a:rPr lang="en-US" sz="1800" kern="100">
                <a:effectLst/>
                <a:latin typeface="Aptos" panose="020B0004020202020204" pitchFamily="34" charset="0"/>
                <a:ea typeface="Aptos" panose="020B0004020202020204" pitchFamily="34" charset="0"/>
                <a:cs typeface="Times New Roman" panose="02020603050405020304" pitchFamily="18" charset="0"/>
              </a:rPr>
            </a:br>
            <a:br>
              <a:rPr lang="en-US" sz="1800" kern="100">
                <a:effectLst/>
                <a:latin typeface="Aptos" panose="020B0004020202020204" pitchFamily="34" charset="0"/>
                <a:ea typeface="Aptos" panose="020B0004020202020204" pitchFamily="34" charset="0"/>
                <a:cs typeface="Times New Roman" panose="02020603050405020304" pitchFamily="18" charset="0"/>
              </a:rPr>
            </a:br>
            <a:r>
              <a:rPr lang="en-US" kern="100">
                <a:latin typeface="Aptos" panose="020B0004020202020204" pitchFamily="34" charset="0"/>
                <a:ea typeface="Aptos" panose="020B0004020202020204" pitchFamily="34" charset="0"/>
                <a:cs typeface="Times New Roman" panose="02020603050405020304" pitchFamily="18" charset="0"/>
              </a:rPr>
              <a:t>The result is paralysis, respiratory failures, seizures and eventually </a:t>
            </a:r>
            <a:r>
              <a:rPr lang="en-US" b="1" kern="100">
                <a:latin typeface="Aptos" panose="020B0004020202020204" pitchFamily="34" charset="0"/>
                <a:ea typeface="Aptos" panose="020B0004020202020204" pitchFamily="34" charset="0"/>
                <a:cs typeface="Times New Roman" panose="02020603050405020304" pitchFamily="18" charset="0"/>
              </a:rPr>
              <a:t>mosquito death</a:t>
            </a:r>
            <a:r>
              <a:rPr lang="en-US" kern="100">
                <a:latin typeface="Aptos" panose="020B0004020202020204" pitchFamily="34" charset="0"/>
                <a:ea typeface="Aptos" panose="020B0004020202020204" pitchFamily="34" charset="0"/>
                <a:cs typeface="Times New Roman" panose="02020603050405020304" pitchFamily="18" charset="0"/>
              </a:rPr>
              <a:t>, lowering the mosquito population and </a:t>
            </a:r>
            <a:r>
              <a:rPr lang="en-US" b="1" kern="100">
                <a:latin typeface="Aptos" panose="020B0004020202020204" pitchFamily="34" charset="0"/>
                <a:ea typeface="Aptos" panose="020B0004020202020204" pitchFamily="34" charset="0"/>
                <a:cs typeface="Times New Roman" panose="02020603050405020304" pitchFamily="18" charset="0"/>
              </a:rPr>
              <a:t>reducing the spread of malaria</a:t>
            </a:r>
            <a:r>
              <a:rPr lang="en-US" kern="100">
                <a:latin typeface="Aptos" panose="020B0004020202020204" pitchFamily="34" charset="0"/>
                <a:ea typeface="Aptos" panose="020B0004020202020204" pitchFamily="34" charset="0"/>
                <a:cs typeface="Times New Roman" panose="02020603050405020304" pitchFamily="18" charset="0"/>
              </a:rPr>
              <a:t>.</a:t>
            </a: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07000"/>
              </a:lnSpc>
            </a:pP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5" name="Picture 4" descr="Icon&#10;&#10;Description automatically generated">
            <a:extLst>
              <a:ext uri="{FF2B5EF4-FFF2-40B4-BE49-F238E27FC236}">
                <a16:creationId xmlns:a16="http://schemas.microsoft.com/office/drawing/2014/main" id="{1A9B6D83-81A2-D68E-ADF7-41129444674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5455" y="120469"/>
            <a:ext cx="1207035" cy="1207035"/>
          </a:xfrm>
          <a:prstGeom prst="rect">
            <a:avLst/>
          </a:prstGeom>
        </p:spPr>
      </p:pic>
      <p:sp>
        <p:nvSpPr>
          <p:cNvPr id="6" name="Title 1">
            <a:extLst>
              <a:ext uri="{FF2B5EF4-FFF2-40B4-BE49-F238E27FC236}">
                <a16:creationId xmlns:a16="http://schemas.microsoft.com/office/drawing/2014/main" id="{D71BD48C-5299-474B-5FD1-8776F95D5968}"/>
              </a:ext>
            </a:extLst>
          </p:cNvPr>
          <p:cNvSpPr txBox="1">
            <a:spLocks/>
          </p:cNvSpPr>
          <p:nvPr/>
        </p:nvSpPr>
        <p:spPr>
          <a:xfrm>
            <a:off x="932343"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latin typeface="+mn-lt"/>
                <a:ea typeface="HGSoeiKakugothicUB"/>
                <a:cs typeface="Myanmar Text"/>
              </a:rPr>
              <a:t>Competitive Inhibition of the ACHE Enzyme</a:t>
            </a:r>
          </a:p>
        </p:txBody>
      </p:sp>
      <p:pic>
        <p:nvPicPr>
          <p:cNvPr id="4" name="Picture 2" descr="1,900+ Dead Mosquito Stock Photos, Pictures &amp; Royalty-Free Images - iStock  | Dead mosquito white background">
            <a:extLst>
              <a:ext uri="{FF2B5EF4-FFF2-40B4-BE49-F238E27FC236}">
                <a16:creationId xmlns:a16="http://schemas.microsoft.com/office/drawing/2014/main" id="{45109209-E5D5-FF86-692E-A5B36E5A8867}"/>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6357" t="9660" r="20800" b="4212"/>
          <a:stretch/>
        </p:blipFill>
        <p:spPr bwMode="auto">
          <a:xfrm>
            <a:off x="6096000" y="2974126"/>
            <a:ext cx="3280797" cy="3372313"/>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A grey and blue molecule&#10;&#10;Description automatically generated">
            <a:extLst>
              <a:ext uri="{FF2B5EF4-FFF2-40B4-BE49-F238E27FC236}">
                <a16:creationId xmlns:a16="http://schemas.microsoft.com/office/drawing/2014/main" id="{56206104-21B2-9566-6FE4-6B4FF726761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82058" y="1757160"/>
            <a:ext cx="3163722" cy="2442393"/>
          </a:xfrm>
          <a:prstGeom prst="rect">
            <a:avLst/>
          </a:prstGeom>
        </p:spPr>
      </p:pic>
    </p:spTree>
    <p:extLst>
      <p:ext uri="{BB962C8B-B14F-4D97-AF65-F5344CB8AC3E}">
        <p14:creationId xmlns:p14="http://schemas.microsoft.com/office/powerpoint/2010/main" val="3611578775"/>
      </p:ext>
    </p:extLst>
  </p:cSld>
  <p:clrMapOvr>
    <a:overrideClrMapping bg1="lt1" tx1="dk1" bg2="lt2" tx2="dk2" accent1="accent1" accent2="accent2" accent3="accent3" accent4="accent4" accent5="accent5" accent6="accent6" hlink="hlink" folHlink="folHlink"/>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1681B8FC-E920-0AE5-0669-031C332FCE06}"/>
              </a:ext>
            </a:extLst>
          </p:cNvPr>
          <p:cNvSpPr>
            <a:spLocks noGrp="1"/>
          </p:cNvSpPr>
          <p:nvPr>
            <p:ph type="ftr" sz="quarter" idx="11"/>
          </p:nvPr>
        </p:nvSpPr>
        <p:spPr/>
        <p:txBody>
          <a:bodyPr/>
          <a:lstStyle/>
          <a:p>
            <a:r>
              <a:rPr lang="en-US">
                <a:latin typeface="+mn-lt"/>
              </a:rPr>
              <a:t>© 2023 3D Molecular Designs. All Rights Reserved. </a:t>
            </a:r>
          </a:p>
        </p:txBody>
      </p:sp>
      <p:sp>
        <p:nvSpPr>
          <p:cNvPr id="5" name="Slide Number Placeholder 4">
            <a:extLst>
              <a:ext uri="{FF2B5EF4-FFF2-40B4-BE49-F238E27FC236}">
                <a16:creationId xmlns:a16="http://schemas.microsoft.com/office/drawing/2014/main" id="{052525F5-CCEB-6774-9B2B-08840C296F25}"/>
              </a:ext>
            </a:extLst>
          </p:cNvPr>
          <p:cNvSpPr>
            <a:spLocks noGrp="1"/>
          </p:cNvSpPr>
          <p:nvPr>
            <p:ph type="sldNum" sz="quarter" idx="12"/>
          </p:nvPr>
        </p:nvSpPr>
        <p:spPr/>
        <p:txBody>
          <a:bodyPr/>
          <a:lstStyle/>
          <a:p>
            <a:fld id="{612391E0-A521-46DB-9F80-8F59B96C1CAA}" type="slidenum">
              <a:rPr lang="en-US" smtClean="0"/>
              <a:t>25</a:t>
            </a:fld>
            <a:endParaRPr lang="en-US"/>
          </a:p>
        </p:txBody>
      </p:sp>
      <p:sp>
        <p:nvSpPr>
          <p:cNvPr id="6" name="Title 1">
            <a:extLst>
              <a:ext uri="{FF2B5EF4-FFF2-40B4-BE49-F238E27FC236}">
                <a16:creationId xmlns:a16="http://schemas.microsoft.com/office/drawing/2014/main" id="{5AA13315-0607-7D59-9D45-8E253F481159}"/>
              </a:ext>
            </a:extLst>
          </p:cNvPr>
          <p:cNvSpPr txBox="1">
            <a:spLocks/>
          </p:cNvSpPr>
          <p:nvPr/>
        </p:nvSpPr>
        <p:spPr>
          <a:xfrm>
            <a:off x="507933" y="1807721"/>
            <a:ext cx="8491095" cy="997827"/>
          </a:xfrm>
          <a:prstGeom prst="rect">
            <a:avLst/>
          </a:prstGeom>
        </p:spPr>
        <p:txBody>
          <a:bodyPr vert="horz" lIns="91440" tIns="45719" rIns="91440" bIns="45719"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latin typeface="+mn-lt"/>
                <a:cs typeface="Myanmar Text" panose="020B0502040204020203" pitchFamily="34" charset="0"/>
              </a:rPr>
              <a:t>Summary</a:t>
            </a:r>
            <a:endParaRPr lang="en-US" sz="4000" b="1">
              <a:latin typeface="+mn-lt"/>
              <a:cs typeface="Myanmar Text" panose="020B0502040204020203" pitchFamily="34" charset="0"/>
            </a:endParaRPr>
          </a:p>
        </p:txBody>
      </p:sp>
      <p:sp>
        <p:nvSpPr>
          <p:cNvPr id="8" name="TextBox 7">
            <a:extLst>
              <a:ext uri="{FF2B5EF4-FFF2-40B4-BE49-F238E27FC236}">
                <a16:creationId xmlns:a16="http://schemas.microsoft.com/office/drawing/2014/main" id="{9741CBCD-C85F-23EA-F546-0668331B7B72}"/>
              </a:ext>
            </a:extLst>
          </p:cNvPr>
          <p:cNvSpPr txBox="1"/>
          <p:nvPr/>
        </p:nvSpPr>
        <p:spPr>
          <a:xfrm>
            <a:off x="507933" y="5032913"/>
            <a:ext cx="3425892" cy="971290"/>
          </a:xfrm>
          <a:prstGeom prst="rect">
            <a:avLst/>
          </a:prstGeom>
          <a:noFill/>
        </p:spPr>
        <p:txBody>
          <a:bodyPr rot="0" spcFirstLastPara="0" vertOverflow="overflow" horzOverflow="overflow" vert="horz" wrap="square" lIns="91440" tIns="45719" rIns="91440" bIns="45719" numCol="1" spcCol="0" rtlCol="0" fromWordArt="0" anchor="t" anchorCtr="0" forceAA="0" compatLnSpc="1">
            <a:prstTxWarp prst="textNoShape">
              <a:avLst/>
            </a:prstTxWarp>
            <a:spAutoFit/>
          </a:bodyPr>
          <a:lstStyle/>
          <a:p>
            <a:pPr marL="0" marR="0" algn="ctr">
              <a:lnSpc>
                <a:spcPct val="107000"/>
              </a:lnSpc>
              <a:spcAft>
                <a:spcPts val="800"/>
              </a:spcAft>
            </a:pPr>
            <a:r>
              <a:rPr lang="en-US" sz="1800">
                <a:effectLst/>
                <a:latin typeface="Aptos" panose="020B0004020202020204" pitchFamily="34" charset="0"/>
                <a:ea typeface="Aptos" panose="020B0004020202020204" pitchFamily="34" charset="0"/>
                <a:cs typeface="Times New Roman" panose="02020603050405020304" pitchFamily="18" charset="0"/>
              </a:rPr>
              <a:t>The insecticide competes for space in the ACHE enzyme, inhibiting the binding of ACH.</a:t>
            </a:r>
            <a:endParaRPr lang="en-US" sz="2000" kern="10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TextBox 9">
            <a:extLst>
              <a:ext uri="{FF2B5EF4-FFF2-40B4-BE49-F238E27FC236}">
                <a16:creationId xmlns:a16="http://schemas.microsoft.com/office/drawing/2014/main" id="{04B3B2B1-4868-52FC-0A5C-37BA22F5BC93}"/>
              </a:ext>
            </a:extLst>
          </p:cNvPr>
          <p:cNvSpPr txBox="1"/>
          <p:nvPr/>
        </p:nvSpPr>
        <p:spPr>
          <a:xfrm>
            <a:off x="4400148" y="5032912"/>
            <a:ext cx="2683490" cy="923330"/>
          </a:xfrm>
          <a:prstGeom prst="rect">
            <a:avLst/>
          </a:prstGeom>
          <a:noFill/>
        </p:spPr>
        <p:txBody>
          <a:bodyPr wrap="square">
            <a:spAutoFit/>
          </a:bodyPr>
          <a:lstStyle/>
          <a:p>
            <a:pPr algn="ctr"/>
            <a:r>
              <a:rPr lang="en-US" sz="1800">
                <a:effectLst/>
                <a:latin typeface="Aptos" panose="020B0004020202020204" pitchFamily="34" charset="0"/>
                <a:ea typeface="Aptos" panose="020B0004020202020204" pitchFamily="34" charset="0"/>
                <a:cs typeface="Times New Roman" panose="02020603050405020304" pitchFamily="18" charset="0"/>
              </a:rPr>
              <a:t>This prevents the ACHE enzyme from properly  breaking apart ACH.</a:t>
            </a:r>
            <a:endParaRPr lang="en-US"/>
          </a:p>
        </p:txBody>
      </p:sp>
      <p:pic>
        <p:nvPicPr>
          <p:cNvPr id="11" name="Picture 10" descr="A grey and blue molecule&#10;&#10;Description automatically generated">
            <a:extLst>
              <a:ext uri="{FF2B5EF4-FFF2-40B4-BE49-F238E27FC236}">
                <a16:creationId xmlns:a16="http://schemas.microsoft.com/office/drawing/2014/main" id="{D1D787F2-A4E1-B8D4-1124-E99021AD847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4297" y="2939667"/>
            <a:ext cx="2537726" cy="1959125"/>
          </a:xfrm>
          <a:prstGeom prst="rect">
            <a:avLst/>
          </a:prstGeom>
        </p:spPr>
      </p:pic>
      <p:pic>
        <p:nvPicPr>
          <p:cNvPr id="12" name="Picture 2" descr="1,900+ Dead Mosquito Stock Photos, Pictures &amp; Royalty-Free Images - iStock  | Dead mosquito white background">
            <a:extLst>
              <a:ext uri="{FF2B5EF4-FFF2-40B4-BE49-F238E27FC236}">
                <a16:creationId xmlns:a16="http://schemas.microsoft.com/office/drawing/2014/main" id="{945B14FB-CFD3-91EA-58DC-FA8B2E2E5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6357" t="9660" r="20800" b="4212"/>
          <a:stretch/>
        </p:blipFill>
        <p:spPr bwMode="auto">
          <a:xfrm>
            <a:off x="8406525" y="2244476"/>
            <a:ext cx="2712765" cy="2788436"/>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031D90AA-03B5-ED5D-A505-4246443C7EF8}"/>
              </a:ext>
            </a:extLst>
          </p:cNvPr>
          <p:cNvPicPr>
            <a:picLocks noChangeAspect="1"/>
          </p:cNvPicPr>
          <p:nvPr/>
        </p:nvPicPr>
        <p:blipFill>
          <a:blip r:embed="rId7"/>
          <a:stretch>
            <a:fillRect/>
          </a:stretch>
        </p:blipFill>
        <p:spPr>
          <a:xfrm>
            <a:off x="5200437" y="2012847"/>
            <a:ext cx="2270832" cy="2914558"/>
          </a:xfrm>
          <a:prstGeom prst="rect">
            <a:avLst/>
          </a:prstGeom>
        </p:spPr>
      </p:pic>
      <p:pic>
        <p:nvPicPr>
          <p:cNvPr id="14" name="Picture 13" descr="A grey and blue molecule&#10;&#10;Description automatically generated">
            <a:extLst>
              <a:ext uri="{FF2B5EF4-FFF2-40B4-BE49-F238E27FC236}">
                <a16:creationId xmlns:a16="http://schemas.microsoft.com/office/drawing/2014/main" id="{B41181CF-AC09-7C43-0F74-096460C92BA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51484" y="2950943"/>
            <a:ext cx="1228770" cy="948610"/>
          </a:xfrm>
          <a:prstGeom prst="rect">
            <a:avLst/>
          </a:prstGeom>
        </p:spPr>
      </p:pic>
      <p:pic>
        <p:nvPicPr>
          <p:cNvPr id="15" name="Picture 14">
            <a:extLst>
              <a:ext uri="{FF2B5EF4-FFF2-40B4-BE49-F238E27FC236}">
                <a16:creationId xmlns:a16="http://schemas.microsoft.com/office/drawing/2014/main" id="{90993EFB-E348-0F87-B8F5-1196AC84CDD9}"/>
              </a:ext>
            </a:extLst>
          </p:cNvPr>
          <p:cNvPicPr>
            <a:picLocks noChangeAspect="1"/>
          </p:cNvPicPr>
          <p:nvPr/>
        </p:nvPicPr>
        <p:blipFill>
          <a:blip r:embed="rId8"/>
          <a:stretch>
            <a:fillRect/>
          </a:stretch>
        </p:blipFill>
        <p:spPr>
          <a:xfrm rot="8695890">
            <a:off x="4066617" y="3341356"/>
            <a:ext cx="907301" cy="492909"/>
          </a:xfrm>
          <a:prstGeom prst="rect">
            <a:avLst/>
          </a:prstGeom>
        </p:spPr>
      </p:pic>
      <p:sp>
        <p:nvSpPr>
          <p:cNvPr id="16" name="Oval 15">
            <a:extLst>
              <a:ext uri="{FF2B5EF4-FFF2-40B4-BE49-F238E27FC236}">
                <a16:creationId xmlns:a16="http://schemas.microsoft.com/office/drawing/2014/main" id="{F9D6C4C7-2542-9373-05E5-A9F3E940ED85}"/>
              </a:ext>
            </a:extLst>
          </p:cNvPr>
          <p:cNvSpPr/>
          <p:nvPr/>
        </p:nvSpPr>
        <p:spPr>
          <a:xfrm>
            <a:off x="3933825" y="2967605"/>
            <a:ext cx="1216057" cy="1216057"/>
          </a:xfrm>
          <a:prstGeom prst="ellipse">
            <a:avLst/>
          </a:prstGeom>
          <a:noFill/>
          <a:ln w="6032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 </a:t>
            </a:r>
          </a:p>
        </p:txBody>
      </p:sp>
      <p:cxnSp>
        <p:nvCxnSpPr>
          <p:cNvPr id="17" name="Straight Connector 16">
            <a:extLst>
              <a:ext uri="{FF2B5EF4-FFF2-40B4-BE49-F238E27FC236}">
                <a16:creationId xmlns:a16="http://schemas.microsoft.com/office/drawing/2014/main" id="{47D0A217-CC99-B74D-7F61-9E25E30C8901}"/>
              </a:ext>
            </a:extLst>
          </p:cNvPr>
          <p:cNvCxnSpPr>
            <a:cxnSpLocks/>
          </p:cNvCxnSpPr>
          <p:nvPr/>
        </p:nvCxnSpPr>
        <p:spPr>
          <a:xfrm>
            <a:off x="4101095" y="3116021"/>
            <a:ext cx="859883" cy="859883"/>
          </a:xfrm>
          <a:prstGeom prst="line">
            <a:avLst/>
          </a:prstGeom>
          <a:ln w="73025">
            <a:solidFill>
              <a:srgbClr val="FF0000"/>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19CFD822-C30F-C1F6-6BB2-1F2187A4F317}"/>
              </a:ext>
            </a:extLst>
          </p:cNvPr>
          <p:cNvSpPr txBox="1"/>
          <p:nvPr/>
        </p:nvSpPr>
        <p:spPr>
          <a:xfrm>
            <a:off x="7444932" y="5032912"/>
            <a:ext cx="4114800" cy="923328"/>
          </a:xfrm>
          <a:prstGeom prst="rect">
            <a:avLst/>
          </a:prstGeom>
          <a:noFill/>
        </p:spPr>
        <p:txBody>
          <a:bodyPr rot="0" spcFirstLastPara="0" vertOverflow="overflow" horzOverflow="overflow" vert="horz" wrap="square" lIns="91440" tIns="45719" rIns="91440" bIns="45719" numCol="1" spcCol="0" rtlCol="0" fromWordArt="0" anchor="t" anchorCtr="0" forceAA="0" compatLnSpc="1">
            <a:prstTxWarp prst="textNoShape">
              <a:avLst/>
            </a:prstTxWarp>
            <a:spAutoFit/>
          </a:bodyPr>
          <a:lstStyle/>
          <a:p>
            <a:pPr algn="ctr"/>
            <a:r>
              <a:rPr lang="en-US">
                <a:latin typeface="Aptos" panose="020B0004020202020204" pitchFamily="34" charset="0"/>
                <a:cs typeface="Times New Roman" panose="02020603050405020304" pitchFamily="18" charset="0"/>
              </a:rPr>
              <a:t>ACH is not properly cleared away and future brain signals are not received by muscle cells, causing mosquito death.</a:t>
            </a:r>
            <a:endParaRPr lang="en-US" sz="2000">
              <a:cs typeface="Calibri"/>
            </a:endParaRPr>
          </a:p>
        </p:txBody>
      </p:sp>
    </p:spTree>
    <p:custDataLst>
      <p:tags r:id="rId1"/>
    </p:custDataLst>
    <p:extLst>
      <p:ext uri="{BB962C8B-B14F-4D97-AF65-F5344CB8AC3E}">
        <p14:creationId xmlns:p14="http://schemas.microsoft.com/office/powerpoint/2010/main" val="17090396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06172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5" name="Footer Placeholder 1">
            <a:extLst>
              <a:ext uri="{FF2B5EF4-FFF2-40B4-BE49-F238E27FC236}">
                <a16:creationId xmlns:a16="http://schemas.microsoft.com/office/drawing/2014/main" id="{645127DE-E308-0C90-E4C4-BDF9781BFC32}"/>
              </a:ext>
            </a:extLst>
          </p:cNvPr>
          <p:cNvSpPr>
            <a:spLocks noGrp="1"/>
          </p:cNvSpPr>
          <p:nvPr>
            <p:ph type="ftr" sz="quarter" idx="11"/>
          </p:nvPr>
        </p:nvSpPr>
        <p:spPr>
          <a:xfrm>
            <a:off x="4038600" y="6356350"/>
            <a:ext cx="4114800" cy="365125"/>
          </a:xfrm>
        </p:spPr>
        <p:txBody>
          <a:bodyPr/>
          <a:lstStyle/>
          <a:p>
            <a:r>
              <a:rPr lang="en-US">
                <a:solidFill>
                  <a:srgbClr val="E0BBE7"/>
                </a:solidFill>
                <a:latin typeface="+mn-lt"/>
              </a:rPr>
              <a:t>© 2023 3D Molecular Designs. All Rights Reserved. </a:t>
            </a:r>
          </a:p>
        </p:txBody>
      </p:sp>
      <p:sp>
        <p:nvSpPr>
          <p:cNvPr id="3" name="TextBox 2">
            <a:extLst>
              <a:ext uri="{FF2B5EF4-FFF2-40B4-BE49-F238E27FC236}">
                <a16:creationId xmlns:a16="http://schemas.microsoft.com/office/drawing/2014/main" id="{E52A50D5-5887-A523-2601-19B4FD86CF1F}"/>
              </a:ext>
            </a:extLst>
          </p:cNvPr>
          <p:cNvSpPr txBox="1"/>
          <p:nvPr/>
        </p:nvSpPr>
        <p:spPr>
          <a:xfrm>
            <a:off x="671332" y="91475"/>
            <a:ext cx="11308465" cy="707886"/>
          </a:xfrm>
          <a:prstGeom prst="rect">
            <a:avLst/>
          </a:prstGeom>
          <a:noFill/>
        </p:spPr>
        <p:txBody>
          <a:bodyPr wrap="square" lIns="91440" tIns="45720" rIns="91440" bIns="45720" rtlCol="0" anchor="t">
            <a:spAutoFit/>
          </a:bodyPr>
          <a:lstStyle/>
          <a:p>
            <a:pPr algn="ctr"/>
            <a:r>
              <a:rPr lang="en-US" sz="4000" b="1" i="1">
                <a:solidFill>
                  <a:schemeClr val="bg1"/>
                </a:solidFill>
                <a:cs typeface="Myanmar Text"/>
              </a:rPr>
              <a:t>Teacher Guide - Overview</a:t>
            </a:r>
            <a:endParaRPr lang="en-US" sz="4000">
              <a:solidFill>
                <a:schemeClr val="bg1"/>
              </a:solidFill>
              <a:cs typeface="Myanmar Text"/>
            </a:endParaRPr>
          </a:p>
        </p:txBody>
      </p:sp>
      <p:sp>
        <p:nvSpPr>
          <p:cNvPr id="2" name="TextBox 1">
            <a:extLst>
              <a:ext uri="{FF2B5EF4-FFF2-40B4-BE49-F238E27FC236}">
                <a16:creationId xmlns:a16="http://schemas.microsoft.com/office/drawing/2014/main" id="{7B8BF292-8C04-653F-0BD9-E9236A91303F}"/>
              </a:ext>
            </a:extLst>
          </p:cNvPr>
          <p:cNvSpPr txBox="1"/>
          <p:nvPr/>
        </p:nvSpPr>
        <p:spPr>
          <a:xfrm>
            <a:off x="912474" y="1198873"/>
            <a:ext cx="5634183" cy="5094213"/>
          </a:xfrm>
          <a:prstGeom prst="rect">
            <a:avLst/>
          </a:prstGeom>
          <a:noFill/>
        </p:spPr>
        <p:txBody>
          <a:bodyPr wrap="square" lIns="91440" tIns="45719" rIns="91440" bIns="45719"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1"/>
              </a:spcAft>
            </a:pPr>
            <a:r>
              <a:rPr lang="en-US" b="1">
                <a:solidFill>
                  <a:srgbClr val="000000"/>
                </a:solidFill>
                <a:cs typeface="Calibri"/>
              </a:rPr>
              <a:t>Activity Objectives</a:t>
            </a:r>
            <a:endParaRPr lang="en-US">
              <a:solidFill>
                <a:srgbClr val="000000"/>
              </a:solidFill>
              <a:cs typeface="Calibri"/>
            </a:endParaRPr>
          </a:p>
          <a:p>
            <a:pPr marL="169545" lvl="1" indent="-168275">
              <a:buFont typeface="Arial" panose="020B0604020202020204" pitchFamily="34" charset="0"/>
              <a:buChar char="•"/>
            </a:pPr>
            <a:r>
              <a:rPr lang="en-US" sz="1600">
                <a:solidFill>
                  <a:srgbClr val="000000"/>
                </a:solidFill>
                <a:ea typeface="Calibri" panose="020F0502020204030204"/>
                <a:cs typeface="Calibri"/>
              </a:rPr>
              <a:t>Discover how small molecules can inhibit enzyme activity</a:t>
            </a:r>
          </a:p>
          <a:p>
            <a:pPr marL="172720" lvl="1" indent="-172720">
              <a:spcAft>
                <a:spcPts val="601"/>
              </a:spcAft>
              <a:buFont typeface="Courier New,monospace"/>
              <a:buChar char="o"/>
            </a:pPr>
            <a:endParaRPr lang="en-US" sz="1600" b="1">
              <a:solidFill>
                <a:srgbClr val="000000"/>
              </a:solidFill>
              <a:ea typeface="Calibri" panose="020F0502020204030204"/>
              <a:cs typeface="Calibri"/>
            </a:endParaRPr>
          </a:p>
          <a:p>
            <a:pPr marL="0" lvl="1">
              <a:spcAft>
                <a:spcPts val="601"/>
              </a:spcAft>
            </a:pPr>
            <a:r>
              <a:rPr lang="en-US" b="1">
                <a:solidFill>
                  <a:srgbClr val="000000"/>
                </a:solidFill>
                <a:cs typeface="Calibri"/>
              </a:rPr>
              <a:t>Estimated Class Time:</a:t>
            </a:r>
            <a:endParaRPr lang="en-US">
              <a:solidFill>
                <a:srgbClr val="000000"/>
              </a:solidFill>
              <a:cs typeface="Calibri"/>
            </a:endParaRPr>
          </a:p>
          <a:p>
            <a:r>
              <a:rPr lang="en-US" sz="1600">
                <a:solidFill>
                  <a:srgbClr val="000000"/>
                </a:solidFill>
                <a:cs typeface="Calibri"/>
              </a:rPr>
              <a:t>15 minutes</a:t>
            </a:r>
            <a:endParaRPr lang="en-US" sz="1600">
              <a:solidFill>
                <a:srgbClr val="000000"/>
              </a:solidFill>
              <a:ea typeface="Calibri"/>
              <a:cs typeface="Calibri"/>
            </a:endParaRPr>
          </a:p>
          <a:p>
            <a:endParaRPr lang="en-US" sz="1600">
              <a:solidFill>
                <a:srgbClr val="000000"/>
              </a:solidFill>
              <a:cs typeface="Calibri"/>
            </a:endParaRPr>
          </a:p>
          <a:p>
            <a:pPr>
              <a:spcAft>
                <a:spcPts val="601"/>
              </a:spcAft>
            </a:pPr>
            <a:r>
              <a:rPr lang="en-US" b="1">
                <a:solidFill>
                  <a:srgbClr val="000000"/>
                </a:solidFill>
                <a:cs typeface="Calibri"/>
              </a:rPr>
              <a:t>Required Models:</a:t>
            </a:r>
            <a:endParaRPr lang="en-US">
              <a:solidFill>
                <a:srgbClr val="000000"/>
              </a:solidFill>
              <a:cs typeface="Calibri"/>
            </a:endParaRPr>
          </a:p>
          <a:p>
            <a:r>
              <a:rPr lang="en-US" sz="1600">
                <a:solidFill>
                  <a:srgbClr val="000000"/>
                </a:solidFill>
                <a:cs typeface="Calibri"/>
              </a:rPr>
              <a:t>Acetylcholinesterase Active Site Mighty Model</a:t>
            </a:r>
            <a:endParaRPr lang="en-US" sz="2000" baseline="30000">
              <a:solidFill>
                <a:srgbClr val="000000"/>
              </a:solidFill>
              <a:cs typeface="Calibri" panose="020F0502020204030204"/>
            </a:endParaRPr>
          </a:p>
          <a:p>
            <a:pPr>
              <a:spcAft>
                <a:spcPts val="601"/>
              </a:spcAft>
            </a:pPr>
            <a:endParaRPr lang="en-US" sz="1600" b="1">
              <a:solidFill>
                <a:srgbClr val="000000"/>
              </a:solidFill>
              <a:cs typeface="Myanmar Text" panose="020B0502040204020203" pitchFamily="34" charset="0"/>
            </a:endParaRPr>
          </a:p>
          <a:p>
            <a:pPr>
              <a:spcAft>
                <a:spcPts val="601"/>
              </a:spcAft>
            </a:pPr>
            <a:r>
              <a:rPr lang="en-US" b="1">
                <a:solidFill>
                  <a:srgbClr val="000000"/>
                </a:solidFill>
                <a:cs typeface="Myanmar Text"/>
              </a:rPr>
              <a:t>Required Media:</a:t>
            </a:r>
            <a:endParaRPr lang="en-US" b="1">
              <a:solidFill>
                <a:srgbClr val="000000"/>
              </a:solidFill>
              <a:ea typeface="Calibri"/>
              <a:cs typeface="Myanmar Text"/>
            </a:endParaRPr>
          </a:p>
          <a:p>
            <a:pPr>
              <a:spcAft>
                <a:spcPts val="601"/>
              </a:spcAft>
            </a:pPr>
            <a:r>
              <a:rPr lang="en-US" sz="1600">
                <a:solidFill>
                  <a:srgbClr val="000000"/>
                </a:solidFill>
                <a:cs typeface="Myanmar Text"/>
              </a:rPr>
              <a:t>None</a:t>
            </a:r>
            <a:endParaRPr lang="en-US" sz="1600">
              <a:solidFill>
                <a:srgbClr val="000000"/>
              </a:solidFill>
              <a:ea typeface="Calibri"/>
              <a:cs typeface="Myanmar Text"/>
            </a:endParaRPr>
          </a:p>
          <a:p>
            <a:pPr>
              <a:spcAft>
                <a:spcPts val="601"/>
              </a:spcAft>
            </a:pPr>
            <a:endParaRPr lang="en-US" sz="1600">
              <a:solidFill>
                <a:srgbClr val="000000"/>
              </a:solidFill>
              <a:cs typeface="Myanmar Text" panose="020B0502040204020203" pitchFamily="34" charset="0"/>
            </a:endParaRPr>
          </a:p>
          <a:p>
            <a:pPr>
              <a:spcAft>
                <a:spcPts val="601"/>
              </a:spcAft>
            </a:pPr>
            <a:r>
              <a:rPr lang="en-US" sz="1600" b="1">
                <a:solidFill>
                  <a:srgbClr val="000000"/>
                </a:solidFill>
                <a:cs typeface="Calibri"/>
              </a:rPr>
              <a:t>Other Materials Recommended:</a:t>
            </a:r>
            <a:endParaRPr lang="en-US" sz="1600">
              <a:solidFill>
                <a:srgbClr val="000000"/>
              </a:solidFill>
              <a:cs typeface="Calibri"/>
            </a:endParaRPr>
          </a:p>
          <a:p>
            <a:r>
              <a:rPr lang="en-US" sz="1600">
                <a:solidFill>
                  <a:srgbClr val="000000"/>
                </a:solidFill>
                <a:cs typeface="Calibri"/>
              </a:rPr>
              <a:t>Enzyme in Action Kit© </a:t>
            </a:r>
            <a:endParaRPr lang="en-US" sz="1600">
              <a:solidFill>
                <a:srgbClr val="000000"/>
              </a:solidFill>
              <a:ea typeface="Calibri"/>
              <a:cs typeface="Calibri"/>
            </a:endParaRPr>
          </a:p>
          <a:p>
            <a:r>
              <a:rPr lang="en-US" sz="1600">
                <a:solidFill>
                  <a:srgbClr val="000000"/>
                </a:solidFill>
                <a:cs typeface="Calibri"/>
              </a:rPr>
              <a:t>Neron Modeling Kit© </a:t>
            </a:r>
            <a:endParaRPr lang="en-US" sz="1600">
              <a:solidFill>
                <a:srgbClr val="000000"/>
              </a:solidFill>
              <a:ea typeface="Calibri"/>
              <a:cs typeface="Calibri"/>
            </a:endParaRPr>
          </a:p>
          <a:p>
            <a:r>
              <a:rPr lang="en-US" sz="1600">
                <a:solidFill>
                  <a:srgbClr val="000000"/>
                </a:solidFill>
                <a:cs typeface="Calibri"/>
              </a:rPr>
              <a:t>Synapse Construction Kit</a:t>
            </a:r>
            <a:r>
              <a:rPr lang="en-US" sz="1600" dirty="0">
                <a:solidFill>
                  <a:srgbClr val="000000"/>
                </a:solidFill>
                <a:cs typeface="Calibri"/>
              </a:rPr>
              <a:t>©</a:t>
            </a:r>
            <a:endParaRPr lang="en-US" sz="1600"/>
          </a:p>
          <a:p>
            <a:pPr>
              <a:spcAft>
                <a:spcPts val="601"/>
              </a:spcAft>
            </a:pPr>
            <a:endParaRPr lang="en-US" sz="1600">
              <a:solidFill>
                <a:srgbClr val="000000"/>
              </a:solidFill>
              <a:cs typeface="Myanmar Text" panose="020B0502040204020203" pitchFamily="34" charset="0"/>
            </a:endParaRPr>
          </a:p>
        </p:txBody>
      </p:sp>
      <p:sp>
        <p:nvSpPr>
          <p:cNvPr id="4" name="TextBox 1">
            <a:extLst>
              <a:ext uri="{FF2B5EF4-FFF2-40B4-BE49-F238E27FC236}">
                <a16:creationId xmlns:a16="http://schemas.microsoft.com/office/drawing/2014/main" id="{F94FF087-AF81-4E6F-422B-DE3136C7BADC}"/>
              </a:ext>
            </a:extLst>
          </p:cNvPr>
          <p:cNvSpPr txBox="1"/>
          <p:nvPr/>
        </p:nvSpPr>
        <p:spPr>
          <a:xfrm>
            <a:off x="6908605" y="1112246"/>
            <a:ext cx="4487158" cy="2939777"/>
          </a:xfrm>
          <a:prstGeom prst="rect">
            <a:avLst/>
          </a:prstGeom>
          <a:noFill/>
        </p:spPr>
        <p:txBody>
          <a:bodyPr wrap="square" lIns="91440" tIns="45719" rIns="91440" bIns="45719"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1"/>
              </a:spcAft>
            </a:pPr>
            <a:r>
              <a:rPr lang="en-US" b="1">
                <a:solidFill>
                  <a:srgbClr val="000000"/>
                </a:solidFill>
                <a:cs typeface="Calibri"/>
              </a:rPr>
              <a:t>Grade, Class</a:t>
            </a:r>
            <a:endParaRPr lang="en-US">
              <a:solidFill>
                <a:srgbClr val="000000"/>
              </a:solidFill>
              <a:cs typeface="Calibri"/>
            </a:endParaRPr>
          </a:p>
          <a:p>
            <a:r>
              <a:rPr lang="en-US" sz="1600">
                <a:solidFill>
                  <a:srgbClr val="000000"/>
                </a:solidFill>
                <a:cs typeface="Calibri"/>
              </a:rPr>
              <a:t>9-12 Biology or Chemistry; College/University</a:t>
            </a:r>
            <a:endParaRPr lang="en-US" sz="1600">
              <a:solidFill>
                <a:srgbClr val="000000"/>
              </a:solidFill>
              <a:ea typeface="Calibri"/>
              <a:cs typeface="Calibri"/>
            </a:endParaRPr>
          </a:p>
          <a:p>
            <a:endParaRPr lang="en-US" sz="1401">
              <a:solidFill>
                <a:srgbClr val="000000"/>
              </a:solidFill>
              <a:cs typeface="Calibri"/>
            </a:endParaRPr>
          </a:p>
          <a:p>
            <a:pPr>
              <a:spcAft>
                <a:spcPts val="601"/>
              </a:spcAft>
            </a:pPr>
            <a:r>
              <a:rPr lang="en-US" b="1">
                <a:solidFill>
                  <a:srgbClr val="000000"/>
                </a:solidFill>
                <a:cs typeface="Calibri"/>
              </a:rPr>
              <a:t>Topics</a:t>
            </a:r>
            <a:endParaRPr lang="en-US">
              <a:solidFill>
                <a:srgbClr val="000000"/>
              </a:solidFill>
              <a:cs typeface="Calibri"/>
            </a:endParaRPr>
          </a:p>
          <a:p>
            <a:pPr marL="172085" indent="-172085">
              <a:buFont typeface="Arial" panose="020B0604020202020204" pitchFamily="34" charset="0"/>
              <a:buChar char="•"/>
            </a:pPr>
            <a:r>
              <a:rPr lang="en-US" sz="1600">
                <a:solidFill>
                  <a:srgbClr val="000000"/>
                </a:solidFill>
                <a:ea typeface="Calibri" panose="020F0502020204030204"/>
                <a:cs typeface="Calibri"/>
              </a:rPr>
              <a:t>Small molecule inhibitors</a:t>
            </a:r>
          </a:p>
          <a:p>
            <a:pPr marL="172085" indent="-172085">
              <a:buFont typeface="Arial" panose="020B0604020202020204" pitchFamily="34" charset="0"/>
              <a:buChar char="•"/>
            </a:pPr>
            <a:r>
              <a:rPr lang="en-US" sz="1600">
                <a:solidFill>
                  <a:srgbClr val="000000"/>
                </a:solidFill>
                <a:ea typeface="Calibri" panose="020F0502020204030204"/>
                <a:cs typeface="Calibri"/>
              </a:rPr>
              <a:t>Mosquitos, malaria, and humans</a:t>
            </a:r>
          </a:p>
          <a:p>
            <a:endParaRPr lang="en-US" sz="1401">
              <a:solidFill>
                <a:srgbClr val="000000"/>
              </a:solidFill>
              <a:cs typeface="Calibri"/>
            </a:endParaRPr>
          </a:p>
          <a:p>
            <a:pPr>
              <a:spcAft>
                <a:spcPts val="600"/>
              </a:spcAft>
            </a:pPr>
            <a:r>
              <a:rPr lang="en-US" b="1">
                <a:solidFill>
                  <a:srgbClr val="000000"/>
                </a:solidFill>
                <a:cs typeface="Calibri"/>
              </a:rPr>
              <a:t>Prerequisite Knowledge</a:t>
            </a:r>
            <a:endParaRPr lang="en-US" b="1">
              <a:solidFill>
                <a:srgbClr val="000000"/>
              </a:solidFill>
              <a:ea typeface="Calibri"/>
              <a:cs typeface="Calibri"/>
            </a:endParaRPr>
          </a:p>
          <a:p>
            <a:pPr marL="285750" indent="-285750">
              <a:buFont typeface="Arial" panose="020B0604020202020204" pitchFamily="34" charset="0"/>
              <a:buChar char="•"/>
            </a:pPr>
            <a:r>
              <a:rPr lang="en-US" sz="1200">
                <a:solidFill>
                  <a:srgbClr val="000000"/>
                </a:solidFill>
                <a:ea typeface="Calibri"/>
                <a:cs typeface="Calibri"/>
              </a:rPr>
              <a:t>ACHE Active Site Part I – The Speed of Thought should have been covered prior to this</a:t>
            </a:r>
          </a:p>
          <a:p>
            <a:pPr marL="174625" indent="-174625">
              <a:buFont typeface="Arial" panose="020B0604020202020204" pitchFamily="34" charset="0"/>
              <a:buChar char="•"/>
            </a:pPr>
            <a:endParaRPr lang="en-US" sz="1600">
              <a:solidFill>
                <a:srgbClr val="000000"/>
              </a:solidFill>
              <a:ea typeface="Calibri"/>
              <a:cs typeface="Calibri"/>
            </a:endParaRPr>
          </a:p>
        </p:txBody>
      </p:sp>
    </p:spTree>
    <p:custDataLst>
      <p:tags r:id="rId1"/>
    </p:custDataLst>
    <p:extLst>
      <p:ext uri="{BB962C8B-B14F-4D97-AF65-F5344CB8AC3E}">
        <p14:creationId xmlns:p14="http://schemas.microsoft.com/office/powerpoint/2010/main" val="4428960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1EA2F14E-B841-5521-E697-F68DC2DA4C71}"/>
              </a:ext>
            </a:extLst>
          </p:cNvPr>
          <p:cNvSpPr>
            <a:spLocks noGrp="1"/>
          </p:cNvSpPr>
          <p:nvPr>
            <p:ph type="ftr" sz="quarter" idx="11"/>
          </p:nvPr>
        </p:nvSpPr>
        <p:spPr>
          <a:xfrm>
            <a:off x="4038600" y="6356350"/>
            <a:ext cx="4114800"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E0BBE7"/>
                </a:solidFill>
                <a:effectLst/>
                <a:uLnTx/>
                <a:uFillTx/>
                <a:latin typeface="Calibri" panose="020F0502020204030204"/>
                <a:ea typeface="+mn-ea"/>
                <a:cs typeface="+mn-cs"/>
              </a:rPr>
              <a:t>© 2023 3D Molecular Designs. All Rights Reserved. </a:t>
            </a:r>
          </a:p>
        </p:txBody>
      </p:sp>
      <p:sp>
        <p:nvSpPr>
          <p:cNvPr id="3" name="TextBox 2">
            <a:extLst>
              <a:ext uri="{FF2B5EF4-FFF2-40B4-BE49-F238E27FC236}">
                <a16:creationId xmlns:a16="http://schemas.microsoft.com/office/drawing/2014/main" id="{C4072848-315E-E238-7B37-0FDBB2076388}"/>
              </a:ext>
            </a:extLst>
          </p:cNvPr>
          <p:cNvSpPr txBox="1"/>
          <p:nvPr/>
        </p:nvSpPr>
        <p:spPr>
          <a:xfrm>
            <a:off x="943723" y="1204430"/>
            <a:ext cx="10151449" cy="2385268"/>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800" b="1" i="0" u="none" strike="noStrike" kern="1200" cap="none" spc="0" normalizeH="0" baseline="0" noProof="0">
                <a:ln>
                  <a:noFill/>
                </a:ln>
                <a:solidFill>
                  <a:srgbClr val="000000"/>
                </a:solidFill>
                <a:effectLst/>
                <a:uLnTx/>
                <a:uFillTx/>
                <a:latin typeface="Calibri" panose="020F0502020204030204"/>
                <a:ea typeface="+mn-ea"/>
                <a:cs typeface="Calibri"/>
              </a:rPr>
              <a:t>Student and Teacher Slide Deck Pages</a:t>
            </a: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Calibri"/>
            </a:endParaRPr>
          </a:p>
          <a:p>
            <a:pPr marL="0" lvl="1">
              <a:defRPr/>
            </a:pPr>
            <a:r>
              <a:rPr kumimoji="0" lang="en-US" sz="1600" b="0" i="0" u="none" strike="noStrike" kern="1200" cap="none" spc="0" normalizeH="0" baseline="0" noProof="0">
                <a:ln>
                  <a:noFill/>
                </a:ln>
                <a:solidFill>
                  <a:srgbClr val="000000"/>
                </a:solidFill>
                <a:effectLst/>
                <a:uLnTx/>
                <a:uFillTx/>
                <a:latin typeface="Calibri" panose="020F0502020204030204"/>
                <a:ea typeface="+mn-ea"/>
                <a:cs typeface="Calibri"/>
              </a:rPr>
              <a:t>Slides that are meant for student </a:t>
            </a:r>
            <a:r>
              <a:rPr kumimoji="0" lang="en-US" sz="1600" b="0" u="none" strike="noStrike" kern="1200" cap="none" spc="0" normalizeH="0" baseline="0" noProof="0">
                <a:ln>
                  <a:noFill/>
                </a:ln>
                <a:solidFill>
                  <a:srgbClr val="000000"/>
                </a:solidFill>
                <a:effectLst/>
                <a:uLnTx/>
                <a:uFillTx/>
                <a:latin typeface="Calibri" panose="020F0502020204030204"/>
                <a:ea typeface="+mn-ea"/>
                <a:cs typeface="Calibri"/>
              </a:rPr>
              <a:t>viewing will feature a </a:t>
            </a:r>
            <a:r>
              <a:rPr kumimoji="0" lang="en-US" sz="1600" b="1" u="none" strike="noStrike" kern="1200" cap="none" spc="0" normalizeH="0" baseline="0" noProof="0">
                <a:ln>
                  <a:noFill/>
                </a:ln>
                <a:solidFill>
                  <a:srgbClr val="1CA64A"/>
                </a:solidFill>
                <a:effectLst/>
                <a:uLnTx/>
                <a:uFillTx/>
                <a:latin typeface="Calibri" panose="020F0502020204030204"/>
                <a:ea typeface="+mn-ea"/>
                <a:cs typeface="Calibri"/>
              </a:rPr>
              <a:t>green top</a:t>
            </a:r>
            <a:r>
              <a:rPr lang="en-US" sz="1600" b="1">
                <a:solidFill>
                  <a:srgbClr val="1CA64A"/>
                </a:solidFill>
                <a:latin typeface="Calibri" panose="020F0502020204030204"/>
                <a:cs typeface="Calibri"/>
              </a:rPr>
              <a:t> </a:t>
            </a:r>
            <a:endParaRPr lang="en-US" sz="1600" b="1" u="none" strike="noStrike" kern="1200" cap="none" spc="0" normalizeH="0" baseline="0" noProof="0">
              <a:ln>
                <a:noFill/>
              </a:ln>
              <a:solidFill>
                <a:srgbClr val="1CA64A"/>
              </a:solidFill>
              <a:effectLst/>
              <a:uLnTx/>
              <a:uFillTx/>
              <a:latin typeface="Calibri" panose="020F0502020204030204"/>
              <a:ea typeface="Calibri"/>
              <a:cs typeface="Calibri"/>
            </a:endParaRPr>
          </a:p>
          <a:p>
            <a:pPr marL="0" lvl="1">
              <a:defRPr/>
            </a:pPr>
            <a:r>
              <a:rPr kumimoji="0" lang="en-US" sz="1600" b="1" u="none" strike="noStrike" kern="1200" cap="none" spc="0" normalizeH="0" baseline="0" noProof="0">
                <a:ln>
                  <a:noFill/>
                </a:ln>
                <a:solidFill>
                  <a:srgbClr val="1CA64A"/>
                </a:solidFill>
                <a:effectLst/>
                <a:uLnTx/>
                <a:uFillTx/>
                <a:latin typeface="Calibri" panose="020F0502020204030204"/>
                <a:ea typeface="+mn-ea"/>
                <a:cs typeface="Calibri"/>
              </a:rPr>
              <a:t>banner</a:t>
            </a:r>
            <a:r>
              <a:rPr kumimoji="0" lang="en-US" sz="1600" b="0" u="none" strike="noStrike" kern="1200" cap="none" spc="0" normalizeH="0" baseline="0" noProof="0">
                <a:ln>
                  <a:noFill/>
                </a:ln>
                <a:solidFill>
                  <a:srgbClr val="000000"/>
                </a:solidFill>
                <a:effectLst/>
                <a:uLnTx/>
                <a:uFillTx/>
                <a:latin typeface="Calibri" panose="020F0502020204030204"/>
                <a:ea typeface="+mn-ea"/>
                <a:cs typeface="Calibri"/>
              </a:rPr>
              <a:t>.</a:t>
            </a:r>
            <a:r>
              <a:rPr lang="en-US" sz="1600">
                <a:solidFill>
                  <a:srgbClr val="000000"/>
                </a:solidFill>
                <a:latin typeface="Calibri" panose="020F0502020204030204"/>
                <a:cs typeface="Calibri"/>
              </a:rPr>
              <a:t> </a:t>
            </a:r>
            <a:r>
              <a:rPr kumimoji="0" lang="en-US" sz="1600" b="0" u="none" strike="noStrike" kern="1200" cap="none" spc="0" normalizeH="0" baseline="0" noProof="0">
                <a:ln>
                  <a:noFill/>
                </a:ln>
                <a:solidFill>
                  <a:srgbClr val="000000"/>
                </a:solidFill>
                <a:effectLst/>
                <a:uLnTx/>
                <a:uFillTx/>
                <a:latin typeface="Calibri" panose="020F0502020204030204"/>
                <a:ea typeface="+mn-ea"/>
                <a:cs typeface="Calibri"/>
              </a:rPr>
              <a:t>Slides that are meant only for teacher viewing will feature a</a:t>
            </a:r>
            <a:r>
              <a:rPr lang="en-US" sz="1600">
                <a:solidFill>
                  <a:srgbClr val="000000"/>
                </a:solidFill>
                <a:latin typeface="Calibri" panose="020F0502020204030204"/>
                <a:cs typeface="Calibri"/>
              </a:rPr>
              <a:t> </a:t>
            </a:r>
            <a:endParaRPr lang="en-US" sz="1600" b="0" u="none" strike="noStrike" kern="1200" cap="none" spc="0" normalizeH="0" baseline="0" noProof="0">
              <a:ln>
                <a:noFill/>
              </a:ln>
              <a:solidFill>
                <a:srgbClr val="000000"/>
              </a:solidFill>
              <a:effectLst/>
              <a:uLnTx/>
              <a:uFillTx/>
              <a:latin typeface="Calibri" panose="020F0502020204030204"/>
              <a:ea typeface="Calibri"/>
              <a:cs typeface="Calibri"/>
            </a:endParaRPr>
          </a:p>
          <a:p>
            <a:pPr marL="0" marR="0" lvl="1" indent="0" algn="l" defTabSz="914400" rtl="0" eaLnBrk="1" fontAlgn="auto" latinLnBrk="0" hangingPunct="1">
              <a:lnSpc>
                <a:spcPct val="100000"/>
              </a:lnSpc>
              <a:spcBef>
                <a:spcPts val="0"/>
              </a:spcBef>
              <a:spcAft>
                <a:spcPts val="0"/>
              </a:spcAft>
              <a:buClrTx/>
              <a:buSzTx/>
              <a:buFontTx/>
              <a:buNone/>
              <a:tabLst/>
              <a:defRPr/>
            </a:pPr>
            <a:r>
              <a:rPr kumimoji="0" lang="en-US" sz="1600" b="1" u="none" strike="noStrike" kern="1200" cap="none" spc="0" normalizeH="0" baseline="0" noProof="0">
                <a:ln>
                  <a:noFill/>
                </a:ln>
                <a:solidFill>
                  <a:srgbClr val="6D2C79"/>
                </a:solidFill>
                <a:effectLst/>
                <a:uLnTx/>
                <a:uFillTx/>
                <a:latin typeface="Calibri" panose="020F0502020204030204"/>
                <a:ea typeface="+mn-ea"/>
                <a:cs typeface="Calibri"/>
              </a:rPr>
              <a:t>purple top banner </a:t>
            </a:r>
            <a:r>
              <a:rPr kumimoji="0" lang="en-US" sz="1600" b="0" u="none" strike="noStrike" kern="1200" cap="none" spc="0" normalizeH="0" baseline="0" noProof="0">
                <a:ln>
                  <a:noFill/>
                </a:ln>
                <a:solidFill>
                  <a:srgbClr val="000000"/>
                </a:solidFill>
                <a:effectLst/>
                <a:uLnTx/>
                <a:uFillTx/>
                <a:latin typeface="Calibri" panose="020F0502020204030204"/>
                <a:ea typeface="+mn-ea"/>
                <a:cs typeface="Calibri"/>
              </a:rPr>
              <a:t>and will appear hidden </a:t>
            </a:r>
            <a:r>
              <a:rPr kumimoji="0" lang="en-US" sz="1600" b="0" i="0" u="none" strike="noStrike" kern="1200" cap="none" spc="0" normalizeH="0" baseline="0" noProof="0">
                <a:ln>
                  <a:noFill/>
                </a:ln>
                <a:solidFill>
                  <a:srgbClr val="000000"/>
                </a:solidFill>
                <a:effectLst/>
                <a:uLnTx/>
                <a:uFillTx/>
                <a:latin typeface="Calibri" panose="020F0502020204030204"/>
                <a:ea typeface="+mn-ea"/>
                <a:cs typeface="Calibri"/>
              </a:rPr>
              <a:t>when in "slide show" mode.</a:t>
            </a:r>
            <a:endParaRPr lang="en-US" sz="1600" b="0" i="0" u="none" strike="noStrike" kern="1200" cap="none" spc="0" normalizeH="0" baseline="0" noProof="0">
              <a:ln>
                <a:noFill/>
              </a:ln>
              <a:solidFill>
                <a:srgbClr val="000000"/>
              </a:solidFill>
              <a:effectLst/>
              <a:uLnTx/>
              <a:uFillTx/>
              <a:latin typeface="Calibri" panose="020F0502020204030204"/>
              <a:ea typeface="Calibri"/>
              <a:cs typeface="Calibri"/>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en-US" sz="1800" b="1" i="0" u="none" strike="noStrike" kern="1200" cap="none" spc="0" normalizeH="0" baseline="0" noProof="0">
              <a:ln>
                <a:noFill/>
              </a:ln>
              <a:solidFill>
                <a:srgbClr val="000000"/>
              </a:solidFill>
              <a:effectLst/>
              <a:uLnTx/>
              <a:uFillTx/>
              <a:latin typeface="Calibri" panose="020F0502020204030204"/>
              <a:ea typeface="+mn-ea"/>
              <a:cs typeface="Calibri"/>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800" b="1" i="0" u="none" strike="noStrike" kern="1200" cap="none" spc="0" normalizeH="0" baseline="0" noProof="0">
                <a:ln>
                  <a:noFill/>
                </a:ln>
                <a:solidFill>
                  <a:srgbClr val="000000"/>
                </a:solidFill>
                <a:effectLst/>
                <a:uLnTx/>
                <a:uFillTx/>
                <a:latin typeface="Calibri" panose="020F0502020204030204"/>
                <a:ea typeface="+mn-ea"/>
                <a:cs typeface="Calibri"/>
              </a:rPr>
              <a:t>Prompting Icons</a:t>
            </a: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Calibri"/>
            </a:endParaRPr>
          </a:p>
          <a:p>
            <a:pPr marL="0" lvl="1">
              <a:defRPr/>
            </a:pPr>
            <a:r>
              <a:rPr kumimoji="0" lang="en-US" sz="1600" b="0" i="0" u="none" strike="noStrike" kern="1200" cap="none" spc="0" normalizeH="0" baseline="0" noProof="0">
                <a:ln>
                  <a:noFill/>
                </a:ln>
                <a:solidFill>
                  <a:srgbClr val="000000"/>
                </a:solidFill>
                <a:effectLst/>
                <a:uLnTx/>
                <a:uFillTx/>
                <a:latin typeface="Calibri" panose="020F0502020204030204"/>
                <a:ea typeface="+mn-ea"/>
                <a:cs typeface="Calibri"/>
              </a:rPr>
              <a:t>Each student slide will include a prompting icon in the top right corner of the slide. These icons</a:t>
            </a:r>
            <a:r>
              <a:rPr lang="en-US" sz="1600">
                <a:solidFill>
                  <a:srgbClr val="000000"/>
                </a:solidFill>
                <a:latin typeface="Calibri" panose="020F0502020204030204"/>
                <a:cs typeface="Calibri"/>
              </a:rPr>
              <a:t> on each slide cue</a:t>
            </a:r>
            <a:r>
              <a:rPr kumimoji="0" lang="en-US" sz="1600" b="0" i="0" u="none" strike="noStrike" kern="1200" cap="none" spc="0" normalizeH="0" baseline="0" noProof="0">
                <a:ln>
                  <a:noFill/>
                </a:ln>
                <a:solidFill>
                  <a:srgbClr val="000000"/>
                </a:solidFill>
                <a:effectLst/>
                <a:uLnTx/>
                <a:uFillTx/>
                <a:latin typeface="Calibri" panose="020F0502020204030204"/>
                <a:ea typeface="+mn-ea"/>
                <a:cs typeface="Calibri"/>
              </a:rPr>
              <a:t> </a:t>
            </a:r>
            <a:r>
              <a:rPr lang="en-US" sz="1600">
                <a:solidFill>
                  <a:srgbClr val="000000"/>
                </a:solidFill>
                <a:latin typeface="Calibri" panose="020F0502020204030204"/>
                <a:cs typeface="Calibri"/>
              </a:rPr>
              <a:t>your students</a:t>
            </a:r>
            <a:r>
              <a:rPr kumimoji="0" lang="en-US" sz="1600" b="0" i="0" u="none" strike="noStrike" kern="1200" cap="none" spc="0" normalizeH="0" baseline="0" noProof="0">
                <a:ln>
                  <a:noFill/>
                </a:ln>
                <a:solidFill>
                  <a:srgbClr val="000000"/>
                </a:solidFill>
                <a:effectLst/>
                <a:uLnTx/>
                <a:uFillTx/>
                <a:latin typeface="Calibri" panose="020F0502020204030204"/>
                <a:ea typeface="+mn-ea"/>
                <a:cs typeface="Calibri"/>
              </a:rPr>
              <a:t> </a:t>
            </a:r>
            <a:r>
              <a:rPr lang="en-US" sz="1600">
                <a:solidFill>
                  <a:srgbClr val="000000"/>
                </a:solidFill>
                <a:latin typeface="Calibri" panose="020F0502020204030204"/>
                <a:cs typeface="Calibri"/>
              </a:rPr>
              <a:t>to the type of activity they will </a:t>
            </a:r>
            <a:r>
              <a:rPr kumimoji="0" lang="en-US" sz="1600" b="0" i="0" u="none" strike="noStrike" kern="1200" cap="none" spc="0" normalizeH="0" baseline="0" noProof="0">
                <a:ln>
                  <a:noFill/>
                </a:ln>
                <a:solidFill>
                  <a:srgbClr val="000000"/>
                </a:solidFill>
                <a:effectLst/>
                <a:uLnTx/>
                <a:uFillTx/>
                <a:latin typeface="Calibri" panose="020F0502020204030204"/>
                <a:ea typeface="+mn-ea"/>
                <a:cs typeface="Calibri"/>
              </a:rPr>
              <a:t>be doing.</a:t>
            </a:r>
            <a:endParaRPr lang="en-US" sz="1600" b="0" i="0" u="none" strike="noStrike" kern="1200" cap="none" spc="0" normalizeH="0" baseline="0" noProof="0">
              <a:ln>
                <a:noFill/>
              </a:ln>
              <a:solidFill>
                <a:srgbClr val="000000"/>
              </a:solidFill>
              <a:effectLst/>
              <a:uLnTx/>
              <a:uFillTx/>
              <a:latin typeface="Calibri" panose="020F0502020204030204"/>
              <a:ea typeface="Calibri"/>
              <a:cs typeface="Calibri"/>
            </a:endParaRPr>
          </a:p>
        </p:txBody>
      </p:sp>
      <p:sp>
        <p:nvSpPr>
          <p:cNvPr id="4" name="TextBox 3">
            <a:extLst>
              <a:ext uri="{FF2B5EF4-FFF2-40B4-BE49-F238E27FC236}">
                <a16:creationId xmlns:a16="http://schemas.microsoft.com/office/drawing/2014/main" id="{D625AF32-1C6A-DD0A-6813-BC1079D6CC19}"/>
              </a:ext>
            </a:extLst>
          </p:cNvPr>
          <p:cNvSpPr txBox="1"/>
          <p:nvPr/>
        </p:nvSpPr>
        <p:spPr>
          <a:xfrm>
            <a:off x="671332" y="100711"/>
            <a:ext cx="11308465" cy="707886"/>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1" u="none" strike="noStrike" kern="1200" cap="none" spc="0" normalizeH="0" baseline="0" noProof="0">
                <a:ln>
                  <a:noFill/>
                </a:ln>
                <a:solidFill>
                  <a:prstClr val="white"/>
                </a:solidFill>
                <a:effectLst/>
                <a:uLnTx/>
                <a:uFillTx/>
                <a:latin typeface="Calibri" panose="020F0502020204030204"/>
                <a:ea typeface="+mn-ea"/>
                <a:cs typeface="Myanmar Text"/>
              </a:rPr>
              <a:t>Teacher Guide - Using This Slide Deck</a:t>
            </a:r>
            <a:endParaRPr kumimoji="0" lang="en-US" sz="4000" b="0" i="0" u="none" strike="noStrike" kern="1200" cap="none" spc="0" normalizeH="0" baseline="0" noProof="0">
              <a:ln>
                <a:noFill/>
              </a:ln>
              <a:solidFill>
                <a:prstClr val="white"/>
              </a:solidFill>
              <a:effectLst/>
              <a:uLnTx/>
              <a:uFillTx/>
              <a:latin typeface="Calibri" panose="020F0502020204030204"/>
              <a:ea typeface="+mn-ea"/>
              <a:cs typeface="Myanmar Text"/>
            </a:endParaRPr>
          </a:p>
        </p:txBody>
      </p:sp>
      <p:pic>
        <p:nvPicPr>
          <p:cNvPr id="5" name="Picture 4" descr="A close-up of a screen&#10;&#10;Description automatically generated">
            <a:extLst>
              <a:ext uri="{FF2B5EF4-FFF2-40B4-BE49-F238E27FC236}">
                <a16:creationId xmlns:a16="http://schemas.microsoft.com/office/drawing/2014/main" id="{8F00150D-F82A-0CD5-2228-F2487AA2C31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91220" y="1298214"/>
            <a:ext cx="4065273" cy="1086224"/>
          </a:xfrm>
          <a:prstGeom prst="rect">
            <a:avLst/>
          </a:prstGeom>
        </p:spPr>
      </p:pic>
      <p:pic>
        <p:nvPicPr>
          <p:cNvPr id="6" name="Picture 4" descr="Icon&#10;&#10;Description automatically generated">
            <a:extLst>
              <a:ext uri="{FF2B5EF4-FFF2-40B4-BE49-F238E27FC236}">
                <a16:creationId xmlns:a16="http://schemas.microsoft.com/office/drawing/2014/main" id="{75208178-7F76-6979-F571-9423ABA3768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86021" y="3817736"/>
            <a:ext cx="1001200" cy="100934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5" descr="A purple pencil in a white circle&#10;&#10;Description automatically generated">
            <a:extLst>
              <a:ext uri="{FF2B5EF4-FFF2-40B4-BE49-F238E27FC236}">
                <a16:creationId xmlns:a16="http://schemas.microsoft.com/office/drawing/2014/main" id="{7862C378-8E31-84DF-9FCF-33F7376C15A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762559" y="3817736"/>
            <a:ext cx="1009340" cy="100934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A purple and white head with a light bulb inside&#10;&#10;Description automatically generated">
            <a:extLst>
              <a:ext uri="{FF2B5EF4-FFF2-40B4-BE49-F238E27FC236}">
                <a16:creationId xmlns:a16="http://schemas.microsoft.com/office/drawing/2014/main" id="{284EE54F-3D9B-E542-CF5A-60F638E5242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490749" y="3817736"/>
            <a:ext cx="1017480" cy="100934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7" descr="Icon&#10;&#10;Description automatically generated">
            <a:extLst>
              <a:ext uri="{FF2B5EF4-FFF2-40B4-BE49-F238E27FC236}">
                <a16:creationId xmlns:a16="http://schemas.microsoft.com/office/drawing/2014/main" id="{1B21B4C9-A626-2516-B104-24710AEDA3E5}"/>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161317" y="3817736"/>
            <a:ext cx="1009340" cy="1009341"/>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8">
            <a:extLst>
              <a:ext uri="{FF2B5EF4-FFF2-40B4-BE49-F238E27FC236}">
                <a16:creationId xmlns:a16="http://schemas.microsoft.com/office/drawing/2014/main" id="{EE512517-1CDF-6860-2C6E-BF7A37D0BEF9}"/>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864327" y="3817736"/>
            <a:ext cx="1009340" cy="1009341"/>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
            <a:extLst>
              <a:ext uri="{FF2B5EF4-FFF2-40B4-BE49-F238E27FC236}">
                <a16:creationId xmlns:a16="http://schemas.microsoft.com/office/drawing/2014/main" id="{4D7B9FDC-E68E-8BA1-473B-7F6BB8865C74}"/>
              </a:ext>
            </a:extLst>
          </p:cNvPr>
          <p:cNvSpPr txBox="1"/>
          <p:nvPr/>
        </p:nvSpPr>
        <p:spPr>
          <a:xfrm>
            <a:off x="2594352" y="4887589"/>
            <a:ext cx="1292061"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Calibri"/>
              </a:rPr>
              <a:t>Write in your notebook</a:t>
            </a:r>
          </a:p>
        </p:txBody>
      </p:sp>
      <p:sp>
        <p:nvSpPr>
          <p:cNvPr id="12" name="TextBox 1">
            <a:extLst>
              <a:ext uri="{FF2B5EF4-FFF2-40B4-BE49-F238E27FC236}">
                <a16:creationId xmlns:a16="http://schemas.microsoft.com/office/drawing/2014/main" id="{EACE580B-3451-BF8B-7F22-324A847085FE}"/>
              </a:ext>
            </a:extLst>
          </p:cNvPr>
          <p:cNvSpPr txBox="1"/>
          <p:nvPr/>
        </p:nvSpPr>
        <p:spPr>
          <a:xfrm>
            <a:off x="4402209" y="4887589"/>
            <a:ext cx="1292061"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Calibri"/>
              </a:rPr>
              <a:t>Quiet thinking time</a:t>
            </a:r>
          </a:p>
        </p:txBody>
      </p:sp>
      <p:sp>
        <p:nvSpPr>
          <p:cNvPr id="13" name="TextBox 1">
            <a:extLst>
              <a:ext uri="{FF2B5EF4-FFF2-40B4-BE49-F238E27FC236}">
                <a16:creationId xmlns:a16="http://schemas.microsoft.com/office/drawing/2014/main" id="{709772A2-BA2C-2473-BA35-65F567C1BC7D}"/>
              </a:ext>
            </a:extLst>
          </p:cNvPr>
          <p:cNvSpPr txBox="1"/>
          <p:nvPr/>
        </p:nvSpPr>
        <p:spPr>
          <a:xfrm>
            <a:off x="840401" y="4892805"/>
            <a:ext cx="1429692"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Calibri"/>
              </a:rPr>
              <a:t>Turn and talk  discussion</a:t>
            </a:r>
          </a:p>
        </p:txBody>
      </p:sp>
      <p:sp>
        <p:nvSpPr>
          <p:cNvPr id="14" name="TextBox 1">
            <a:extLst>
              <a:ext uri="{FF2B5EF4-FFF2-40B4-BE49-F238E27FC236}">
                <a16:creationId xmlns:a16="http://schemas.microsoft.com/office/drawing/2014/main" id="{240E4726-2834-5029-0503-A8ED9C6ADED0}"/>
              </a:ext>
            </a:extLst>
          </p:cNvPr>
          <p:cNvSpPr txBox="1"/>
          <p:nvPr/>
        </p:nvSpPr>
        <p:spPr>
          <a:xfrm>
            <a:off x="7815559" y="4887589"/>
            <a:ext cx="1292061"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Calibri"/>
              </a:rPr>
              <a:t>Physical modeling</a:t>
            </a:r>
          </a:p>
        </p:txBody>
      </p:sp>
      <p:sp>
        <p:nvSpPr>
          <p:cNvPr id="15" name="TextBox 1">
            <a:extLst>
              <a:ext uri="{FF2B5EF4-FFF2-40B4-BE49-F238E27FC236}">
                <a16:creationId xmlns:a16="http://schemas.microsoft.com/office/drawing/2014/main" id="{0147D30A-C5E4-B4CD-A84B-3DDAA34962D7}"/>
              </a:ext>
            </a:extLst>
          </p:cNvPr>
          <p:cNvSpPr txBox="1"/>
          <p:nvPr/>
        </p:nvSpPr>
        <p:spPr>
          <a:xfrm>
            <a:off x="6171322" y="4887589"/>
            <a:ext cx="1055076"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Calibri"/>
              </a:rPr>
              <a:t>Digital modeling</a:t>
            </a:r>
          </a:p>
        </p:txBody>
      </p:sp>
      <p:sp>
        <p:nvSpPr>
          <p:cNvPr id="16" name="TextBox 15">
            <a:extLst>
              <a:ext uri="{FF2B5EF4-FFF2-40B4-BE49-F238E27FC236}">
                <a16:creationId xmlns:a16="http://schemas.microsoft.com/office/drawing/2014/main" id="{7A29AADB-E425-4770-8C51-2C39356942D3}"/>
              </a:ext>
            </a:extLst>
          </p:cNvPr>
          <p:cNvSpPr txBox="1"/>
          <p:nvPr/>
        </p:nvSpPr>
        <p:spPr>
          <a:xfrm>
            <a:off x="930104" y="5711063"/>
            <a:ext cx="10750187" cy="861774"/>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Calibri" panose="020F0502020204030204"/>
                <a:ea typeface="+mn-ea"/>
                <a:cs typeface="+mn-cs"/>
              </a:rPr>
              <a:t>Teacher Moves and Student Moves</a:t>
            </a:r>
          </a:p>
          <a:p>
            <a:pPr>
              <a:defRPr/>
            </a:pPr>
            <a:r>
              <a:rPr lang="en-US" sz="1600">
                <a:solidFill>
                  <a:prstClr val="black"/>
                </a:solidFill>
                <a:latin typeface="Calibri" panose="020F0502020204030204"/>
              </a:rPr>
              <a:t>Class</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 slides </a:t>
            </a:r>
            <a:r>
              <a:rPr lang="en-US" sz="1600">
                <a:solidFill>
                  <a:prstClr val="black"/>
                </a:solidFill>
                <a:latin typeface="Calibri" panose="020F0502020204030204"/>
              </a:rPr>
              <a:t>provide </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notes (</a:t>
            </a:r>
            <a:r>
              <a:rPr lang="en-US" sz="1600">
                <a:solidFill>
                  <a:prstClr val="black"/>
                </a:solidFill>
                <a:latin typeface="Calibri" panose="020F0502020204030204"/>
              </a:rPr>
              <a:t>teacher </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notes </a:t>
            </a:r>
            <a:r>
              <a:rPr lang="en-US" sz="1600">
                <a:solidFill>
                  <a:prstClr val="black"/>
                </a:solidFill>
                <a:latin typeface="Calibri" panose="020F0502020204030204"/>
              </a:rPr>
              <a:t>below</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 the </a:t>
            </a:r>
            <a:r>
              <a:rPr lang="en-US" sz="1600">
                <a:solidFill>
                  <a:prstClr val="black"/>
                </a:solidFill>
                <a:latin typeface="Calibri" panose="020F0502020204030204"/>
              </a:rPr>
              <a:t>slide</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 </a:t>
            </a:r>
            <a:r>
              <a:rPr lang="en-US" sz="1600">
                <a:solidFill>
                  <a:prstClr val="black"/>
                </a:solidFill>
                <a:latin typeface="Calibri" panose="020F0502020204030204"/>
              </a:rPr>
              <a:t>with specific information to assist you in facilitating the activity</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 </a:t>
            </a:r>
            <a:r>
              <a:rPr lang="en-US" sz="1600">
                <a:solidFill>
                  <a:prstClr val="black"/>
                </a:solidFill>
                <a:latin typeface="Calibri" panose="020F0502020204030204"/>
              </a:rPr>
              <a:t>using</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 effective modeling and education practices.</a:t>
            </a:r>
            <a:r>
              <a:rPr lang="en-US" sz="1600">
                <a:solidFill>
                  <a:prstClr val="black"/>
                </a:solidFill>
                <a:latin typeface="Calibri" panose="020F0502020204030204"/>
              </a:rPr>
              <a:t> </a:t>
            </a:r>
            <a:endParaRPr lang="en-US" sz="1600" b="0" i="0" u="none" strike="noStrike" kern="1200" cap="none" spc="0" normalizeH="0" baseline="0" noProof="0">
              <a:ln>
                <a:noFill/>
              </a:ln>
              <a:solidFill>
                <a:prstClr val="black"/>
              </a:solidFill>
              <a:effectLst/>
              <a:uLnTx/>
              <a:uFillTx/>
              <a:latin typeface="Calibri" panose="020F0502020204030204"/>
              <a:cs typeface="Calibri"/>
            </a:endParaRPr>
          </a:p>
        </p:txBody>
      </p:sp>
    </p:spTree>
    <p:custDataLst>
      <p:tags r:id="rId1"/>
    </p:custDataLst>
    <p:extLst>
      <p:ext uri="{BB962C8B-B14F-4D97-AF65-F5344CB8AC3E}">
        <p14:creationId xmlns:p14="http://schemas.microsoft.com/office/powerpoint/2010/main" val="19705414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Footer Placeholder 1">
            <a:extLst>
              <a:ext uri="{FF2B5EF4-FFF2-40B4-BE49-F238E27FC236}">
                <a16:creationId xmlns:a16="http://schemas.microsoft.com/office/drawing/2014/main" id="{FAEAA82C-9530-6390-364C-2F18FB2A4824}"/>
              </a:ext>
            </a:extLst>
          </p:cNvPr>
          <p:cNvSpPr>
            <a:spLocks noGrp="1"/>
          </p:cNvSpPr>
          <p:nvPr>
            <p:ph type="ftr" sz="quarter" idx="11"/>
          </p:nvPr>
        </p:nvSpPr>
        <p:spPr>
          <a:xfrm>
            <a:off x="4038600" y="6356350"/>
            <a:ext cx="4114800" cy="365125"/>
          </a:xfrm>
        </p:spPr>
        <p:txBody>
          <a:bodyPr/>
          <a:lstStyle/>
          <a:p>
            <a:r>
              <a:rPr lang="en-US">
                <a:solidFill>
                  <a:srgbClr val="D3A3DD"/>
                </a:solidFill>
                <a:latin typeface="+mn-lt"/>
              </a:rPr>
              <a:t>© 2023 3D Molecular Designs. All Rights Reserved. </a:t>
            </a:r>
          </a:p>
        </p:txBody>
      </p:sp>
      <p:sp>
        <p:nvSpPr>
          <p:cNvPr id="6" name="TextBox 5">
            <a:extLst>
              <a:ext uri="{FF2B5EF4-FFF2-40B4-BE49-F238E27FC236}">
                <a16:creationId xmlns:a16="http://schemas.microsoft.com/office/drawing/2014/main" id="{3F1EB32B-9A87-2238-2899-E1FB65C206B5}"/>
              </a:ext>
            </a:extLst>
          </p:cNvPr>
          <p:cNvSpPr txBox="1"/>
          <p:nvPr/>
        </p:nvSpPr>
        <p:spPr>
          <a:xfrm>
            <a:off x="671332" y="91475"/>
            <a:ext cx="11308465" cy="707886"/>
          </a:xfrm>
          <a:prstGeom prst="rect">
            <a:avLst/>
          </a:prstGeom>
          <a:noFill/>
        </p:spPr>
        <p:txBody>
          <a:bodyPr wrap="square" lIns="91440" tIns="45720" rIns="91440" bIns="45720" rtlCol="0" anchor="t">
            <a:spAutoFit/>
          </a:bodyPr>
          <a:lstStyle/>
          <a:p>
            <a:pPr algn="ctr"/>
            <a:r>
              <a:rPr lang="en-US" sz="4000" b="1" i="1">
                <a:solidFill>
                  <a:schemeClr val="bg1"/>
                </a:solidFill>
                <a:cs typeface="Myanmar Text"/>
              </a:rPr>
              <a:t>Teacher Guide - Standards</a:t>
            </a:r>
            <a:endParaRPr lang="en-US" sz="4000">
              <a:solidFill>
                <a:schemeClr val="bg1"/>
              </a:solidFill>
              <a:cs typeface="Myanmar Text"/>
            </a:endParaRPr>
          </a:p>
        </p:txBody>
      </p:sp>
      <p:sp>
        <p:nvSpPr>
          <p:cNvPr id="5" name="TextBox 4">
            <a:extLst>
              <a:ext uri="{FF2B5EF4-FFF2-40B4-BE49-F238E27FC236}">
                <a16:creationId xmlns:a16="http://schemas.microsoft.com/office/drawing/2014/main" id="{2E5E1118-2214-5C72-5E2A-66B5EF3E76E2}"/>
              </a:ext>
            </a:extLst>
          </p:cNvPr>
          <p:cNvSpPr txBox="1"/>
          <p:nvPr/>
        </p:nvSpPr>
        <p:spPr>
          <a:xfrm>
            <a:off x="930810" y="1204431"/>
            <a:ext cx="10943104" cy="369458"/>
          </a:xfrm>
          <a:prstGeom prst="rect">
            <a:avLst/>
          </a:prstGeom>
          <a:noFill/>
        </p:spPr>
        <p:txBody>
          <a:bodyPr wrap="square" lIns="91440" tIns="45719" rIns="91440" bIns="45719" rtlCol="0" anchor="t">
            <a:spAutoFit/>
          </a:bodyPr>
          <a:lstStyle/>
          <a:p>
            <a:pPr>
              <a:spcAft>
                <a:spcPts val="601"/>
              </a:spcAft>
            </a:pPr>
            <a:r>
              <a:rPr lang="en-US" sz="1801" b="1">
                <a:solidFill>
                  <a:srgbClr val="000000"/>
                </a:solidFill>
                <a:cs typeface="Calibri"/>
              </a:rPr>
              <a:t>Next Generation Science Standards</a:t>
            </a:r>
            <a:endParaRPr lang="en-US" sz="1801">
              <a:solidFill>
                <a:srgbClr val="000000"/>
              </a:solidFill>
              <a:cs typeface="Calibri"/>
            </a:endParaRPr>
          </a:p>
        </p:txBody>
      </p:sp>
      <p:graphicFrame>
        <p:nvGraphicFramePr>
          <p:cNvPr id="2" name="Table 1">
            <a:extLst>
              <a:ext uri="{FF2B5EF4-FFF2-40B4-BE49-F238E27FC236}">
                <a16:creationId xmlns:a16="http://schemas.microsoft.com/office/drawing/2014/main" id="{75FF2D25-6035-5EB9-AEB2-DB0A5C824877}"/>
              </a:ext>
            </a:extLst>
          </p:cNvPr>
          <p:cNvGraphicFramePr>
            <a:graphicFrameLocks noGrp="1"/>
          </p:cNvGraphicFramePr>
          <p:nvPr>
            <p:extLst>
              <p:ext uri="{D42A27DB-BD31-4B8C-83A1-F6EECF244321}">
                <p14:modId xmlns:p14="http://schemas.microsoft.com/office/powerpoint/2010/main" val="2301652367"/>
              </p:ext>
            </p:extLst>
          </p:nvPr>
        </p:nvGraphicFramePr>
        <p:xfrm>
          <a:off x="1033220" y="1795220"/>
          <a:ext cx="10590415" cy="2999537"/>
        </p:xfrm>
        <a:graphic>
          <a:graphicData uri="http://schemas.openxmlformats.org/drawingml/2006/table">
            <a:tbl>
              <a:tblPr firstRow="1" firstCol="1" bandRow="1">
                <a:tableStyleId>{C4B1156A-380E-4F78-BDF5-A606A8083BF9}</a:tableStyleId>
              </a:tblPr>
              <a:tblGrid>
                <a:gridCol w="3409478">
                  <a:extLst>
                    <a:ext uri="{9D8B030D-6E8A-4147-A177-3AD203B41FA5}">
                      <a16:colId xmlns:a16="http://schemas.microsoft.com/office/drawing/2014/main" val="598079876"/>
                    </a:ext>
                  </a:extLst>
                </a:gridCol>
                <a:gridCol w="3722002">
                  <a:extLst>
                    <a:ext uri="{9D8B030D-6E8A-4147-A177-3AD203B41FA5}">
                      <a16:colId xmlns:a16="http://schemas.microsoft.com/office/drawing/2014/main" val="3881289360"/>
                    </a:ext>
                  </a:extLst>
                </a:gridCol>
                <a:gridCol w="3458935">
                  <a:extLst>
                    <a:ext uri="{9D8B030D-6E8A-4147-A177-3AD203B41FA5}">
                      <a16:colId xmlns:a16="http://schemas.microsoft.com/office/drawing/2014/main" val="2035052738"/>
                    </a:ext>
                  </a:extLst>
                </a:gridCol>
              </a:tblGrid>
              <a:tr h="755636">
                <a:tc>
                  <a:txBody>
                    <a:bodyPr/>
                    <a:lstStyle/>
                    <a:p>
                      <a:pPr marL="0" marR="0" algn="ctr">
                        <a:lnSpc>
                          <a:spcPct val="100000"/>
                        </a:lnSpc>
                        <a:spcBef>
                          <a:spcPts val="0"/>
                        </a:spcBef>
                        <a:spcAft>
                          <a:spcPts val="0"/>
                        </a:spcAft>
                      </a:pPr>
                      <a:r>
                        <a:rPr lang="en-US" sz="1700" b="1">
                          <a:solidFill>
                            <a:schemeClr val="bg1"/>
                          </a:solidFill>
                          <a:effectLst/>
                          <a:latin typeface="+mn-lt"/>
                          <a:cs typeface="Myanmar Text"/>
                        </a:rPr>
                        <a:t>Science and</a:t>
                      </a:r>
                    </a:p>
                    <a:p>
                      <a:pPr marL="0" marR="0" algn="ctr">
                        <a:lnSpc>
                          <a:spcPct val="100000"/>
                        </a:lnSpc>
                        <a:spcBef>
                          <a:spcPts val="0"/>
                        </a:spcBef>
                        <a:spcAft>
                          <a:spcPts val="0"/>
                        </a:spcAft>
                      </a:pPr>
                      <a:r>
                        <a:rPr lang="en-US" sz="1700" b="1">
                          <a:solidFill>
                            <a:schemeClr val="bg1"/>
                          </a:solidFill>
                          <a:effectLst/>
                          <a:latin typeface="+mn-lt"/>
                          <a:cs typeface="Myanmar Text"/>
                        </a:rPr>
                        <a:t>Engineering Practices</a:t>
                      </a:r>
                      <a:endParaRPr lang="en-US" sz="1700" b="1">
                        <a:solidFill>
                          <a:schemeClr val="bg1"/>
                        </a:solidFill>
                        <a:effectLst/>
                        <a:latin typeface="+mn-lt"/>
                        <a:ea typeface="Calibri" panose="020F0502020204030204" pitchFamily="34" charset="0"/>
                        <a:cs typeface="Myanmar Text"/>
                      </a:endParaRP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38ACF"/>
                    </a:solidFill>
                  </a:tcPr>
                </a:tc>
                <a:tc>
                  <a:txBody>
                    <a:bodyPr/>
                    <a:lstStyle/>
                    <a:p>
                      <a:pPr marL="0" marR="0" algn="ctr">
                        <a:lnSpc>
                          <a:spcPct val="100000"/>
                        </a:lnSpc>
                        <a:spcBef>
                          <a:spcPts val="0"/>
                        </a:spcBef>
                        <a:spcAft>
                          <a:spcPts val="0"/>
                        </a:spcAft>
                      </a:pPr>
                      <a:r>
                        <a:rPr lang="en-US" sz="1700" b="1">
                          <a:solidFill>
                            <a:schemeClr val="bg1"/>
                          </a:solidFill>
                          <a:effectLst/>
                          <a:latin typeface="+mn-lt"/>
                          <a:cs typeface="Myanmar Text"/>
                        </a:rPr>
                        <a:t>Cross Cutting</a:t>
                      </a:r>
                    </a:p>
                    <a:p>
                      <a:pPr marL="0" marR="0" algn="ctr">
                        <a:lnSpc>
                          <a:spcPct val="100000"/>
                        </a:lnSpc>
                        <a:spcBef>
                          <a:spcPts val="0"/>
                        </a:spcBef>
                        <a:spcAft>
                          <a:spcPts val="0"/>
                        </a:spcAft>
                      </a:pPr>
                      <a:r>
                        <a:rPr lang="en-US" sz="1700" b="1">
                          <a:solidFill>
                            <a:schemeClr val="bg1"/>
                          </a:solidFill>
                          <a:effectLst/>
                          <a:latin typeface="+mn-lt"/>
                          <a:cs typeface="Myanmar Text"/>
                        </a:rPr>
                        <a:t>Concepts</a:t>
                      </a:r>
                      <a:endParaRPr lang="en-US" sz="1700" b="1">
                        <a:solidFill>
                          <a:schemeClr val="bg1"/>
                        </a:solidFill>
                        <a:effectLst/>
                        <a:latin typeface="+mn-lt"/>
                        <a:ea typeface="Calibri" panose="020F0502020204030204" pitchFamily="34" charset="0"/>
                        <a:cs typeface="Myanmar Text"/>
                      </a:endParaRP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solidFill>
                  </a:tcPr>
                </a:tc>
                <a:tc>
                  <a:txBody>
                    <a:bodyPr/>
                    <a:lstStyle/>
                    <a:p>
                      <a:pPr marL="0" marR="0" algn="ctr">
                        <a:lnSpc>
                          <a:spcPct val="100000"/>
                        </a:lnSpc>
                        <a:spcBef>
                          <a:spcPts val="0"/>
                        </a:spcBef>
                        <a:spcAft>
                          <a:spcPts val="0"/>
                        </a:spcAft>
                      </a:pPr>
                      <a:r>
                        <a:rPr lang="en-US" sz="1700" b="1">
                          <a:solidFill>
                            <a:schemeClr val="bg1"/>
                          </a:solidFill>
                          <a:effectLst/>
                          <a:latin typeface="+mn-lt"/>
                          <a:cs typeface="Myanmar Text"/>
                        </a:rPr>
                        <a:t>Disciplinary</a:t>
                      </a:r>
                    </a:p>
                    <a:p>
                      <a:pPr marL="0" marR="0" algn="ctr">
                        <a:lnSpc>
                          <a:spcPct val="100000"/>
                        </a:lnSpc>
                        <a:spcBef>
                          <a:spcPts val="0"/>
                        </a:spcBef>
                        <a:spcAft>
                          <a:spcPts val="0"/>
                        </a:spcAft>
                      </a:pPr>
                      <a:r>
                        <a:rPr lang="en-US" sz="1700" b="1">
                          <a:solidFill>
                            <a:schemeClr val="bg1"/>
                          </a:solidFill>
                          <a:effectLst/>
                          <a:latin typeface="+mn-lt"/>
                          <a:cs typeface="Myanmar Text"/>
                        </a:rPr>
                        <a:t>Core Ideas</a:t>
                      </a:r>
                      <a:endParaRPr lang="en-US" sz="1700" b="1">
                        <a:solidFill>
                          <a:schemeClr val="bg1"/>
                        </a:solidFill>
                        <a:effectLst/>
                        <a:latin typeface="+mn-lt"/>
                        <a:ea typeface="Calibri" panose="020F0502020204030204" pitchFamily="34" charset="0"/>
                        <a:cs typeface="Myanmar Text"/>
                      </a:endParaRP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extLst>
                  <a:ext uri="{0D108BD9-81ED-4DB2-BD59-A6C34878D82A}">
                    <a16:rowId xmlns:a16="http://schemas.microsoft.com/office/drawing/2014/main" val="4031367682"/>
                  </a:ext>
                </a:extLst>
              </a:tr>
              <a:tr h="826797">
                <a:tc>
                  <a:txBody>
                    <a:bodyPr/>
                    <a:lstStyle/>
                    <a:p>
                      <a:pPr marL="0" marR="0" lvl="0" algn="ctr">
                        <a:lnSpc>
                          <a:spcPct val="100000"/>
                        </a:lnSpc>
                        <a:spcBef>
                          <a:spcPts val="0"/>
                        </a:spcBef>
                        <a:spcAft>
                          <a:spcPts val="0"/>
                        </a:spcAft>
                        <a:buNone/>
                      </a:pPr>
                      <a:r>
                        <a:rPr lang="en-US" sz="1600" b="0">
                          <a:latin typeface="+mn-lt"/>
                          <a:cs typeface="Myanmar Text"/>
                        </a:rPr>
                        <a:t>Scientific Investigations Use a Variety of Methods</a:t>
                      </a: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lvl="0" algn="ctr">
                        <a:lnSpc>
                          <a:spcPct val="100000"/>
                        </a:lnSpc>
                        <a:spcBef>
                          <a:spcPts val="0"/>
                        </a:spcBef>
                        <a:spcAft>
                          <a:spcPts val="0"/>
                        </a:spcAft>
                        <a:buNone/>
                      </a:pPr>
                      <a:r>
                        <a:rPr lang="en-US" sz="1600" b="0">
                          <a:latin typeface="+mn-lt"/>
                          <a:cs typeface="Myanmar Text"/>
                        </a:rPr>
                        <a:t>Structure and Function</a:t>
                      </a: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alpha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a:latin typeface="+mn-lt"/>
                          <a:cs typeface="Myanmar Text"/>
                        </a:rPr>
                        <a:t>HS-LS1-1</a:t>
                      </a: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084955307"/>
                  </a:ext>
                </a:extLst>
              </a:tr>
              <a:tr h="653923">
                <a:tc>
                  <a:txBody>
                    <a:bodyPr/>
                    <a:lstStyle/>
                    <a:p>
                      <a:pPr marL="0" marR="0" lvl="0" algn="ctr">
                        <a:lnSpc>
                          <a:spcPct val="100000"/>
                        </a:lnSpc>
                        <a:spcBef>
                          <a:spcPts val="0"/>
                        </a:spcBef>
                        <a:spcAft>
                          <a:spcPts val="0"/>
                        </a:spcAft>
                        <a:buNone/>
                      </a:pPr>
                      <a:r>
                        <a:rPr lang="en-US" sz="1600" b="0">
                          <a:effectLst/>
                          <a:latin typeface="+mn-lt"/>
                          <a:cs typeface="Myanmar Text"/>
                        </a:rPr>
                        <a:t>Developing and Using Models</a:t>
                      </a:r>
                      <a:endParaRPr lang="en-US" sz="1600" b="0">
                        <a:latin typeface="+mn-lt"/>
                        <a:cs typeface="Myanmar Text"/>
                      </a:endParaRP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lvl="0" indent="0" algn="ctr" rtl="0" eaLnBrk="1" fontAlgn="auto" latinLnBrk="0" hangingPunct="1">
                        <a:lnSpc>
                          <a:spcPct val="100000"/>
                        </a:lnSpc>
                        <a:spcBef>
                          <a:spcPts val="0"/>
                        </a:spcBef>
                        <a:spcAft>
                          <a:spcPts val="0"/>
                        </a:spcAft>
                        <a:buClrTx/>
                        <a:buSzTx/>
                        <a:buFontTx/>
                        <a:buNone/>
                      </a:pPr>
                      <a:r>
                        <a:rPr lang="en-US" sz="1600" b="0">
                          <a:latin typeface="+mn-lt"/>
                          <a:cs typeface="Myanmar Text"/>
                        </a:rPr>
                        <a:t>System and System Models</a:t>
                      </a: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alpha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a:latin typeface="+mn-lt"/>
                          <a:cs typeface="Myanmar Text"/>
                        </a:rPr>
                        <a:t>HS-LS1-3</a:t>
                      </a: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40861642"/>
                  </a:ext>
                </a:extLst>
              </a:tr>
              <a:tr h="763181">
                <a:tc>
                  <a:txBody>
                    <a:bodyPr/>
                    <a:lstStyle/>
                    <a:p>
                      <a:pPr marL="0" marR="0" lvl="0" algn="ctr">
                        <a:lnSpc>
                          <a:spcPct val="100000"/>
                        </a:lnSpc>
                        <a:spcBef>
                          <a:spcPts val="0"/>
                        </a:spcBef>
                        <a:spcAft>
                          <a:spcPts val="0"/>
                        </a:spcAft>
                        <a:buNone/>
                      </a:pPr>
                      <a:r>
                        <a:rPr lang="en-US" sz="1600" b="0">
                          <a:latin typeface="+mn-lt"/>
                          <a:cs typeface="Myanmar Text"/>
                        </a:rPr>
                        <a:t>Constructing Explanations and Designing</a:t>
                      </a: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lvl="0" indent="0" algn="ctr" rtl="0" eaLnBrk="1" fontAlgn="auto" latinLnBrk="0" hangingPunct="1">
                        <a:lnSpc>
                          <a:spcPct val="100000"/>
                        </a:lnSpc>
                        <a:spcBef>
                          <a:spcPts val="0"/>
                        </a:spcBef>
                        <a:spcAft>
                          <a:spcPts val="0"/>
                        </a:spcAft>
                        <a:buClrTx/>
                        <a:buSzTx/>
                        <a:buFontTx/>
                        <a:buNone/>
                      </a:pPr>
                      <a:r>
                        <a:rPr lang="en-US" sz="1600" b="0">
                          <a:latin typeface="+mn-lt"/>
                          <a:cs typeface="Myanmar Text"/>
                        </a:rPr>
                        <a:t>Cause and Effect</a:t>
                      </a: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alpha val="60000"/>
                      </a:schemeClr>
                    </a:solidFill>
                  </a:tcPr>
                </a:tc>
                <a:tc>
                  <a:txBody>
                    <a:bodyPr/>
                    <a:lstStyle/>
                    <a:p>
                      <a:pPr marL="0" marR="0" lvl="0" indent="0" algn="ctr" rtl="0" eaLnBrk="1" fontAlgn="auto" latinLnBrk="0" hangingPunct="1">
                        <a:lnSpc>
                          <a:spcPct val="100000"/>
                        </a:lnSpc>
                        <a:spcBef>
                          <a:spcPts val="0"/>
                        </a:spcBef>
                        <a:spcAft>
                          <a:spcPts val="0"/>
                        </a:spcAft>
                        <a:buClrTx/>
                        <a:buSzTx/>
                        <a:buFontTx/>
                        <a:buNone/>
                      </a:pPr>
                      <a:r>
                        <a:rPr lang="en-US" sz="1600" b="0">
                          <a:latin typeface="+mn-lt"/>
                          <a:cs typeface="Myanmar Text"/>
                        </a:rPr>
                        <a:t>HS- LS1-6</a:t>
                      </a:r>
                    </a:p>
                    <a:p>
                      <a:pPr marL="0" marR="0" lvl="0" indent="0" algn="ctr">
                        <a:lnSpc>
                          <a:spcPct val="100000"/>
                        </a:lnSpc>
                        <a:spcBef>
                          <a:spcPts val="0"/>
                        </a:spcBef>
                        <a:spcAft>
                          <a:spcPts val="0"/>
                        </a:spcAft>
                        <a:buClrTx/>
                        <a:buSzTx/>
                        <a:buFontTx/>
                        <a:buNone/>
                      </a:pPr>
                      <a:endParaRPr lang="en-US" sz="1600" b="0">
                        <a:latin typeface="+mn-lt"/>
                        <a:cs typeface="Myanmar Text"/>
                      </a:endParaRP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438437319"/>
                  </a:ext>
                </a:extLst>
              </a:tr>
            </a:tbl>
          </a:graphicData>
        </a:graphic>
      </p:graphicFrame>
    </p:spTree>
    <p:custDataLst>
      <p:tags r:id="rId1"/>
    </p:custDataLst>
    <p:extLst>
      <p:ext uri="{BB962C8B-B14F-4D97-AF65-F5344CB8AC3E}">
        <p14:creationId xmlns:p14="http://schemas.microsoft.com/office/powerpoint/2010/main" val="41305032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891C65FE-363F-073D-9C32-ED699EF1EFC9}"/>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074AE145-0224-F482-AAA9-894AB0C0A286}"/>
              </a:ext>
            </a:extLst>
          </p:cNvPr>
          <p:cNvSpPr txBox="1"/>
          <p:nvPr/>
        </p:nvSpPr>
        <p:spPr>
          <a:xfrm>
            <a:off x="932344" y="1963347"/>
            <a:ext cx="3734166" cy="252376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1800"/>
              </a:spcAft>
            </a:pPr>
            <a:r>
              <a:rPr lang="en-US" sz="1800">
                <a:effectLst/>
                <a:latin typeface="Aptos" panose="020B0004020202020204" pitchFamily="34" charset="0"/>
                <a:ea typeface="Aptos" panose="020B0004020202020204" pitchFamily="34" charset="0"/>
                <a:cs typeface="Times New Roman" panose="02020603050405020304" pitchFamily="18" charset="0"/>
              </a:rPr>
              <a:t>Mosquitos are annoying, right?  </a:t>
            </a:r>
          </a:p>
          <a:p>
            <a:pPr>
              <a:spcAft>
                <a:spcPts val="1800"/>
              </a:spcAft>
            </a:pPr>
            <a:r>
              <a:rPr lang="en-US" sz="1800" b="1">
                <a:solidFill>
                  <a:srgbClr val="1CA64A"/>
                </a:solidFill>
                <a:effectLst/>
                <a:latin typeface="Aptos" panose="020B0004020202020204" pitchFamily="34" charset="0"/>
                <a:ea typeface="Aptos" panose="020B0004020202020204" pitchFamily="34" charset="0"/>
                <a:cs typeface="Times New Roman" panose="02020603050405020304" pitchFamily="18" charset="0"/>
              </a:rPr>
              <a:t>How do human deaths from mosquitos compare to deaths from other animals or insects?</a:t>
            </a:r>
            <a:endParaRPr lang="en-US" b="1">
              <a:solidFill>
                <a:srgbClr val="1CA64A"/>
              </a:solidFill>
              <a:latin typeface="Aptos" panose="020B0004020202020204" pitchFamily="34" charset="0"/>
              <a:ea typeface="Aptos" panose="020B0004020202020204" pitchFamily="34" charset="0"/>
              <a:cs typeface="Times New Roman" panose="02020603050405020304" pitchFamily="18" charset="0"/>
            </a:endParaRPr>
          </a:p>
          <a:p>
            <a:pPr>
              <a:spcAft>
                <a:spcPts val="1800"/>
              </a:spcAft>
            </a:pPr>
            <a:r>
              <a:rPr lang="en-US" sz="1800" b="1">
                <a:effectLst/>
                <a:latin typeface="Aptos" panose="020B0004020202020204" pitchFamily="34" charset="0"/>
                <a:ea typeface="Aptos" panose="020B0004020202020204" pitchFamily="34" charset="0"/>
                <a:cs typeface="Times New Roman" panose="02020603050405020304" pitchFamily="18" charset="0"/>
              </a:rPr>
              <a:t>Discuss with your lab partners.</a:t>
            </a:r>
            <a:br>
              <a:rPr lang="en-US" sz="1800">
                <a:effectLst/>
                <a:latin typeface="Aptos" panose="020B0004020202020204" pitchFamily="34" charset="0"/>
                <a:ea typeface="Aptos" panose="020B0004020202020204" pitchFamily="34" charset="0"/>
                <a:cs typeface="Times New Roman" panose="02020603050405020304" pitchFamily="18" charset="0"/>
              </a:rPr>
            </a:br>
            <a:br>
              <a:rPr lang="en-US" sz="1800">
                <a:effectLst/>
                <a:latin typeface="Aptos" panose="020B0004020202020204" pitchFamily="34" charset="0"/>
                <a:ea typeface="Aptos" panose="020B0004020202020204" pitchFamily="34" charset="0"/>
                <a:cs typeface="Times New Roman" panose="02020603050405020304" pitchFamily="18" charset="0"/>
              </a:rPr>
            </a:br>
            <a:endParaRPr lang="en-US" sz="2000" b="0" i="0">
              <a:solidFill>
                <a:srgbClr val="000000"/>
              </a:solidFill>
              <a:effectLst/>
              <a:latin typeface="Calibri"/>
              <a:cs typeface="Calibri"/>
            </a:endParaRPr>
          </a:p>
        </p:txBody>
      </p:sp>
      <p:pic>
        <p:nvPicPr>
          <p:cNvPr id="5" name="Picture 4" descr="Icon&#10;&#10;Description automatically generated">
            <a:extLst>
              <a:ext uri="{FF2B5EF4-FFF2-40B4-BE49-F238E27FC236}">
                <a16:creationId xmlns:a16="http://schemas.microsoft.com/office/drawing/2014/main" id="{3C67EAB5-CAA8-E933-DB30-A81279B9DCB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5455" y="120469"/>
            <a:ext cx="1207035" cy="1207035"/>
          </a:xfrm>
          <a:prstGeom prst="rect">
            <a:avLst/>
          </a:prstGeom>
        </p:spPr>
      </p:pic>
      <p:sp>
        <p:nvSpPr>
          <p:cNvPr id="6" name="Title 1">
            <a:extLst>
              <a:ext uri="{FF2B5EF4-FFF2-40B4-BE49-F238E27FC236}">
                <a16:creationId xmlns:a16="http://schemas.microsoft.com/office/drawing/2014/main" id="{10CBFE12-BD46-BE67-18AF-BA191F520ED0}"/>
              </a:ext>
            </a:extLst>
          </p:cNvPr>
          <p:cNvSpPr txBox="1">
            <a:spLocks/>
          </p:cNvSpPr>
          <p:nvPr/>
        </p:nvSpPr>
        <p:spPr>
          <a:xfrm>
            <a:off x="932343"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ea typeface="HGSoeiKakugothicUB"/>
                <a:cs typeface="Myanmar Text"/>
              </a:rPr>
              <a:t>Deadliest Animals to Humans</a:t>
            </a:r>
            <a:endParaRPr lang="en-US" sz="4000" b="1">
              <a:solidFill>
                <a:schemeClr val="bg1"/>
              </a:solidFill>
              <a:latin typeface="+mn-lt"/>
              <a:ea typeface="HGSoeiKakugothicUB"/>
              <a:cs typeface="Myanmar Text"/>
            </a:endParaRPr>
          </a:p>
        </p:txBody>
      </p:sp>
      <p:sp>
        <p:nvSpPr>
          <p:cNvPr id="17" name="Graphic 13" descr="Spider with solid fill">
            <a:extLst>
              <a:ext uri="{FF2B5EF4-FFF2-40B4-BE49-F238E27FC236}">
                <a16:creationId xmlns:a16="http://schemas.microsoft.com/office/drawing/2014/main" id="{667E28FD-DF93-5783-1469-2CB259F052E3}"/>
              </a:ext>
            </a:extLst>
          </p:cNvPr>
          <p:cNvSpPr/>
          <p:nvPr/>
        </p:nvSpPr>
        <p:spPr>
          <a:xfrm>
            <a:off x="9017731" y="2049984"/>
            <a:ext cx="1337382" cy="1572724"/>
          </a:xfrm>
          <a:custGeom>
            <a:avLst/>
            <a:gdLst>
              <a:gd name="connsiteX0" fmla="*/ 756678 w 762004"/>
              <a:gd name="connsiteY0" fmla="*/ 207112 h 876300"/>
              <a:gd name="connsiteX1" fmla="*/ 750039 w 762004"/>
              <a:gd name="connsiteY1" fmla="*/ 167249 h 876300"/>
              <a:gd name="connsiteX2" fmla="*/ 710177 w 762004"/>
              <a:gd name="connsiteY2" fmla="*/ 173888 h 876300"/>
              <a:gd name="connsiteX3" fmla="*/ 618842 w 762004"/>
              <a:gd name="connsiteY3" fmla="*/ 301752 h 876300"/>
              <a:gd name="connsiteX4" fmla="*/ 480148 w 762004"/>
              <a:gd name="connsiteY4" fmla="*/ 375180 h 876300"/>
              <a:gd name="connsiteX5" fmla="*/ 571464 w 762004"/>
              <a:gd name="connsiteY5" fmla="*/ 247279 h 876300"/>
              <a:gd name="connsiteX6" fmla="*/ 571464 w 762004"/>
              <a:gd name="connsiteY6" fmla="*/ 28575 h 876300"/>
              <a:gd name="connsiteX7" fmla="*/ 542889 w 762004"/>
              <a:gd name="connsiteY7" fmla="*/ 0 h 876300"/>
              <a:gd name="connsiteX8" fmla="*/ 514314 w 762004"/>
              <a:gd name="connsiteY8" fmla="*/ 28575 h 876300"/>
              <a:gd name="connsiteX9" fmla="*/ 514314 w 762004"/>
              <a:gd name="connsiteY9" fmla="*/ 228971 h 876300"/>
              <a:gd name="connsiteX10" fmla="*/ 434133 w 762004"/>
              <a:gd name="connsiteY10" fmla="*/ 341281 h 876300"/>
              <a:gd name="connsiteX11" fmla="*/ 424217 w 762004"/>
              <a:gd name="connsiteY11" fmla="*/ 336852 h 876300"/>
              <a:gd name="connsiteX12" fmla="*/ 428418 w 762004"/>
              <a:gd name="connsiteY12" fmla="*/ 307496 h 876300"/>
              <a:gd name="connsiteX13" fmla="*/ 412254 w 762004"/>
              <a:gd name="connsiteY13" fmla="*/ 285941 h 876300"/>
              <a:gd name="connsiteX14" fmla="*/ 390699 w 762004"/>
              <a:gd name="connsiteY14" fmla="*/ 302104 h 876300"/>
              <a:gd name="connsiteX15" fmla="*/ 386889 w 762004"/>
              <a:gd name="connsiteY15" fmla="*/ 328908 h 876300"/>
              <a:gd name="connsiteX16" fmla="*/ 381021 w 762004"/>
              <a:gd name="connsiteY16" fmla="*/ 328613 h 876300"/>
              <a:gd name="connsiteX17" fmla="*/ 375154 w 762004"/>
              <a:gd name="connsiteY17" fmla="*/ 328908 h 876300"/>
              <a:gd name="connsiteX18" fmla="*/ 371344 w 762004"/>
              <a:gd name="connsiteY18" fmla="*/ 302104 h 876300"/>
              <a:gd name="connsiteX19" fmla="*/ 349789 w 762004"/>
              <a:gd name="connsiteY19" fmla="*/ 285941 h 876300"/>
              <a:gd name="connsiteX20" fmla="*/ 333625 w 762004"/>
              <a:gd name="connsiteY20" fmla="*/ 307496 h 876300"/>
              <a:gd name="connsiteX21" fmla="*/ 337816 w 762004"/>
              <a:gd name="connsiteY21" fmla="*/ 336852 h 876300"/>
              <a:gd name="connsiteX22" fmla="*/ 327910 w 762004"/>
              <a:gd name="connsiteY22" fmla="*/ 341281 h 876300"/>
              <a:gd name="connsiteX23" fmla="*/ 247614 w 762004"/>
              <a:gd name="connsiteY23" fmla="*/ 228971 h 876300"/>
              <a:gd name="connsiteX24" fmla="*/ 247614 w 762004"/>
              <a:gd name="connsiteY24" fmla="*/ 28575 h 876300"/>
              <a:gd name="connsiteX25" fmla="*/ 219039 w 762004"/>
              <a:gd name="connsiteY25" fmla="*/ 0 h 876300"/>
              <a:gd name="connsiteX26" fmla="*/ 190464 w 762004"/>
              <a:gd name="connsiteY26" fmla="*/ 28575 h 876300"/>
              <a:gd name="connsiteX27" fmla="*/ 190464 w 762004"/>
              <a:gd name="connsiteY27" fmla="*/ 247279 h 876300"/>
              <a:gd name="connsiteX28" fmla="*/ 281904 w 762004"/>
              <a:gd name="connsiteY28" fmla="*/ 375180 h 876300"/>
              <a:gd name="connsiteX29" fmla="*/ 143163 w 762004"/>
              <a:gd name="connsiteY29" fmla="*/ 301752 h 876300"/>
              <a:gd name="connsiteX30" fmla="*/ 51828 w 762004"/>
              <a:gd name="connsiteY30" fmla="*/ 173888 h 876300"/>
              <a:gd name="connsiteX31" fmla="*/ 11966 w 762004"/>
              <a:gd name="connsiteY31" fmla="*/ 167249 h 876300"/>
              <a:gd name="connsiteX32" fmla="*/ 5327 w 762004"/>
              <a:gd name="connsiteY32" fmla="*/ 207112 h 876300"/>
              <a:gd name="connsiteX33" fmla="*/ 104492 w 762004"/>
              <a:gd name="connsiteY33" fmla="*/ 345948 h 876300"/>
              <a:gd name="connsiteX34" fmla="*/ 260663 w 762004"/>
              <a:gd name="connsiteY34" fmla="*/ 428625 h 876300"/>
              <a:gd name="connsiteX35" fmla="*/ 188978 w 762004"/>
              <a:gd name="connsiteY35" fmla="*/ 428625 h 876300"/>
              <a:gd name="connsiteX36" fmla="*/ 71021 w 762004"/>
              <a:gd name="connsiteY36" fmla="*/ 535867 h 876300"/>
              <a:gd name="connsiteX37" fmla="*/ 20919 w 762004"/>
              <a:gd name="connsiteY37" fmla="*/ 666017 h 876300"/>
              <a:gd name="connsiteX38" fmla="*/ 37227 w 762004"/>
              <a:gd name="connsiteY38" fmla="*/ 702991 h 876300"/>
              <a:gd name="connsiteX39" fmla="*/ 74202 w 762004"/>
              <a:gd name="connsiteY39" fmla="*/ 686683 h 876300"/>
              <a:gd name="connsiteX40" fmla="*/ 74259 w 762004"/>
              <a:gd name="connsiteY40" fmla="*/ 686533 h 876300"/>
              <a:gd name="connsiteX41" fmla="*/ 119446 w 762004"/>
              <a:gd name="connsiteY41" fmla="*/ 569033 h 876300"/>
              <a:gd name="connsiteX42" fmla="*/ 211076 w 762004"/>
              <a:gd name="connsiteY42" fmla="*/ 485775 h 876300"/>
              <a:gd name="connsiteX43" fmla="*/ 268302 w 762004"/>
              <a:gd name="connsiteY43" fmla="*/ 485775 h 876300"/>
              <a:gd name="connsiteX44" fmla="*/ 268912 w 762004"/>
              <a:gd name="connsiteY44" fmla="*/ 487423 h 876300"/>
              <a:gd name="connsiteX45" fmla="*/ 232993 w 762004"/>
              <a:gd name="connsiteY45" fmla="*/ 516150 h 876300"/>
              <a:gd name="connsiteX46" fmla="*/ 180939 w 762004"/>
              <a:gd name="connsiteY46" fmla="*/ 661797 h 876300"/>
              <a:gd name="connsiteX47" fmla="*/ 180939 w 762004"/>
              <a:gd name="connsiteY47" fmla="*/ 847725 h 876300"/>
              <a:gd name="connsiteX48" fmla="*/ 209514 w 762004"/>
              <a:gd name="connsiteY48" fmla="*/ 876300 h 876300"/>
              <a:gd name="connsiteX49" fmla="*/ 238089 w 762004"/>
              <a:gd name="connsiteY49" fmla="*/ 847725 h 876300"/>
              <a:gd name="connsiteX50" fmla="*/ 238089 w 762004"/>
              <a:gd name="connsiteY50" fmla="*/ 671703 h 876300"/>
              <a:gd name="connsiteX51" fmla="*/ 281323 w 762004"/>
              <a:gd name="connsiteY51" fmla="*/ 550650 h 876300"/>
              <a:gd name="connsiteX52" fmla="*/ 297363 w 762004"/>
              <a:gd name="connsiteY52" fmla="*/ 537810 h 876300"/>
              <a:gd name="connsiteX53" fmla="*/ 290477 w 762004"/>
              <a:gd name="connsiteY53" fmla="*/ 590550 h 876300"/>
              <a:gd name="connsiteX54" fmla="*/ 380964 w 762004"/>
              <a:gd name="connsiteY54" fmla="*/ 728663 h 876300"/>
              <a:gd name="connsiteX55" fmla="*/ 471452 w 762004"/>
              <a:gd name="connsiteY55" fmla="*/ 590550 h 876300"/>
              <a:gd name="connsiteX56" fmla="*/ 464565 w 762004"/>
              <a:gd name="connsiteY56" fmla="*/ 537810 h 876300"/>
              <a:gd name="connsiteX57" fmla="*/ 480605 w 762004"/>
              <a:gd name="connsiteY57" fmla="*/ 550650 h 876300"/>
              <a:gd name="connsiteX58" fmla="*/ 523839 w 762004"/>
              <a:gd name="connsiteY58" fmla="*/ 671703 h 876300"/>
              <a:gd name="connsiteX59" fmla="*/ 523839 w 762004"/>
              <a:gd name="connsiteY59" fmla="*/ 847725 h 876300"/>
              <a:gd name="connsiteX60" fmla="*/ 552414 w 762004"/>
              <a:gd name="connsiteY60" fmla="*/ 876300 h 876300"/>
              <a:gd name="connsiteX61" fmla="*/ 580989 w 762004"/>
              <a:gd name="connsiteY61" fmla="*/ 847725 h 876300"/>
              <a:gd name="connsiteX62" fmla="*/ 580989 w 762004"/>
              <a:gd name="connsiteY62" fmla="*/ 661797 h 876300"/>
              <a:gd name="connsiteX63" fmla="*/ 529011 w 762004"/>
              <a:gd name="connsiteY63" fmla="*/ 516150 h 876300"/>
              <a:gd name="connsiteX64" fmla="*/ 493092 w 762004"/>
              <a:gd name="connsiteY64" fmla="*/ 487423 h 876300"/>
              <a:gd name="connsiteX65" fmla="*/ 493702 w 762004"/>
              <a:gd name="connsiteY65" fmla="*/ 485775 h 876300"/>
              <a:gd name="connsiteX66" fmla="*/ 550928 w 762004"/>
              <a:gd name="connsiteY66" fmla="*/ 485775 h 876300"/>
              <a:gd name="connsiteX67" fmla="*/ 642521 w 762004"/>
              <a:gd name="connsiteY67" fmla="*/ 569033 h 876300"/>
              <a:gd name="connsiteX68" fmla="*/ 687669 w 762004"/>
              <a:gd name="connsiteY68" fmla="*/ 686533 h 876300"/>
              <a:gd name="connsiteX69" fmla="*/ 724643 w 762004"/>
              <a:gd name="connsiteY69" fmla="*/ 702841 h 876300"/>
              <a:gd name="connsiteX70" fmla="*/ 741009 w 762004"/>
              <a:gd name="connsiteY70" fmla="*/ 666017 h 876300"/>
              <a:gd name="connsiteX71" fmla="*/ 690984 w 762004"/>
              <a:gd name="connsiteY71" fmla="*/ 535867 h 876300"/>
              <a:gd name="connsiteX72" fmla="*/ 573026 w 762004"/>
              <a:gd name="connsiteY72" fmla="*/ 428625 h 876300"/>
              <a:gd name="connsiteX73" fmla="*/ 501341 w 762004"/>
              <a:gd name="connsiteY73" fmla="*/ 428625 h 876300"/>
              <a:gd name="connsiteX74" fmla="*/ 657551 w 762004"/>
              <a:gd name="connsiteY74" fmla="*/ 345948 h 876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762004" h="876300">
                <a:moveTo>
                  <a:pt x="756678" y="207112"/>
                </a:moveTo>
                <a:cubicBezTo>
                  <a:pt x="765852" y="194271"/>
                  <a:pt x="762880" y="176424"/>
                  <a:pt x="750039" y="167249"/>
                </a:cubicBezTo>
                <a:cubicBezTo>
                  <a:pt x="737198" y="158075"/>
                  <a:pt x="719351" y="161048"/>
                  <a:pt x="710177" y="173888"/>
                </a:cubicBezTo>
                <a:lnTo>
                  <a:pt x="618842" y="301752"/>
                </a:lnTo>
                <a:lnTo>
                  <a:pt x="480148" y="375180"/>
                </a:lnTo>
                <a:lnTo>
                  <a:pt x="571464" y="247279"/>
                </a:lnTo>
                <a:lnTo>
                  <a:pt x="571464" y="28575"/>
                </a:lnTo>
                <a:cubicBezTo>
                  <a:pt x="571464" y="12794"/>
                  <a:pt x="558671" y="0"/>
                  <a:pt x="542889" y="0"/>
                </a:cubicBezTo>
                <a:cubicBezTo>
                  <a:pt x="527107" y="0"/>
                  <a:pt x="514314" y="12794"/>
                  <a:pt x="514314" y="28575"/>
                </a:cubicBezTo>
                <a:lnTo>
                  <a:pt x="514314" y="228971"/>
                </a:lnTo>
                <a:lnTo>
                  <a:pt x="434133" y="341281"/>
                </a:lnTo>
                <a:cubicBezTo>
                  <a:pt x="430904" y="339662"/>
                  <a:pt x="427608" y="338176"/>
                  <a:pt x="424217" y="336852"/>
                </a:cubicBezTo>
                <a:lnTo>
                  <a:pt x="428418" y="307496"/>
                </a:lnTo>
                <a:cubicBezTo>
                  <a:pt x="429907" y="297080"/>
                  <a:pt x="422669" y="287429"/>
                  <a:pt x="412254" y="285941"/>
                </a:cubicBezTo>
                <a:cubicBezTo>
                  <a:pt x="401838" y="284452"/>
                  <a:pt x="392187" y="291689"/>
                  <a:pt x="390699" y="302104"/>
                </a:cubicBezTo>
                <a:lnTo>
                  <a:pt x="386889" y="328908"/>
                </a:lnTo>
                <a:cubicBezTo>
                  <a:pt x="384927" y="328813"/>
                  <a:pt x="383003" y="328613"/>
                  <a:pt x="381021" y="328613"/>
                </a:cubicBezTo>
                <a:cubicBezTo>
                  <a:pt x="379040" y="328613"/>
                  <a:pt x="377107" y="328813"/>
                  <a:pt x="375154" y="328908"/>
                </a:cubicBezTo>
                <a:lnTo>
                  <a:pt x="371344" y="302104"/>
                </a:lnTo>
                <a:cubicBezTo>
                  <a:pt x="369855" y="291689"/>
                  <a:pt x="360204" y="284452"/>
                  <a:pt x="349789" y="285941"/>
                </a:cubicBezTo>
                <a:cubicBezTo>
                  <a:pt x="339373" y="287429"/>
                  <a:pt x="332136" y="297080"/>
                  <a:pt x="333625" y="307496"/>
                </a:cubicBezTo>
                <a:lnTo>
                  <a:pt x="337816" y="336852"/>
                </a:lnTo>
                <a:cubicBezTo>
                  <a:pt x="334435" y="338176"/>
                  <a:pt x="331148" y="339662"/>
                  <a:pt x="327910" y="341281"/>
                </a:cubicBezTo>
                <a:lnTo>
                  <a:pt x="247614" y="228971"/>
                </a:lnTo>
                <a:lnTo>
                  <a:pt x="247614" y="28575"/>
                </a:lnTo>
                <a:cubicBezTo>
                  <a:pt x="247614" y="12794"/>
                  <a:pt x="234821" y="0"/>
                  <a:pt x="219039" y="0"/>
                </a:cubicBezTo>
                <a:cubicBezTo>
                  <a:pt x="203257" y="0"/>
                  <a:pt x="190464" y="12794"/>
                  <a:pt x="190464" y="28575"/>
                </a:cubicBezTo>
                <a:lnTo>
                  <a:pt x="190464" y="247279"/>
                </a:lnTo>
                <a:lnTo>
                  <a:pt x="281904" y="375180"/>
                </a:lnTo>
                <a:lnTo>
                  <a:pt x="143163" y="301752"/>
                </a:lnTo>
                <a:lnTo>
                  <a:pt x="51828" y="173888"/>
                </a:lnTo>
                <a:cubicBezTo>
                  <a:pt x="42653" y="161048"/>
                  <a:pt x="24806" y="158075"/>
                  <a:pt x="11966" y="167249"/>
                </a:cubicBezTo>
                <a:cubicBezTo>
                  <a:pt x="-875" y="176424"/>
                  <a:pt x="-3848" y="194271"/>
                  <a:pt x="5327" y="207112"/>
                </a:cubicBezTo>
                <a:lnTo>
                  <a:pt x="104492" y="345948"/>
                </a:lnTo>
                <a:lnTo>
                  <a:pt x="260663" y="428625"/>
                </a:lnTo>
                <a:lnTo>
                  <a:pt x="188978" y="428625"/>
                </a:lnTo>
                <a:lnTo>
                  <a:pt x="71021" y="535867"/>
                </a:lnTo>
                <a:lnTo>
                  <a:pt x="20919" y="666017"/>
                </a:lnTo>
                <a:cubicBezTo>
                  <a:pt x="15212" y="680730"/>
                  <a:pt x="22514" y="697284"/>
                  <a:pt x="37227" y="702991"/>
                </a:cubicBezTo>
                <a:cubicBezTo>
                  <a:pt x="51940" y="708698"/>
                  <a:pt x="68495" y="701397"/>
                  <a:pt x="74202" y="686683"/>
                </a:cubicBezTo>
                <a:cubicBezTo>
                  <a:pt x="74221" y="686633"/>
                  <a:pt x="74240" y="686583"/>
                  <a:pt x="74259" y="686533"/>
                </a:cubicBezTo>
                <a:lnTo>
                  <a:pt x="119446" y="569033"/>
                </a:lnTo>
                <a:lnTo>
                  <a:pt x="211076" y="485775"/>
                </a:lnTo>
                <a:lnTo>
                  <a:pt x="268302" y="485775"/>
                </a:lnTo>
                <a:cubicBezTo>
                  <a:pt x="268493" y="486327"/>
                  <a:pt x="268712" y="486870"/>
                  <a:pt x="268912" y="487423"/>
                </a:cubicBezTo>
                <a:lnTo>
                  <a:pt x="232993" y="516150"/>
                </a:lnTo>
                <a:lnTo>
                  <a:pt x="180939" y="661797"/>
                </a:lnTo>
                <a:lnTo>
                  <a:pt x="180939" y="847725"/>
                </a:lnTo>
                <a:cubicBezTo>
                  <a:pt x="180939" y="863507"/>
                  <a:pt x="193732" y="876300"/>
                  <a:pt x="209514" y="876300"/>
                </a:cubicBezTo>
                <a:cubicBezTo>
                  <a:pt x="225296" y="876300"/>
                  <a:pt x="238089" y="863507"/>
                  <a:pt x="238089" y="847725"/>
                </a:cubicBezTo>
                <a:lnTo>
                  <a:pt x="238089" y="671703"/>
                </a:lnTo>
                <a:lnTo>
                  <a:pt x="281323" y="550650"/>
                </a:lnTo>
                <a:lnTo>
                  <a:pt x="297363" y="537810"/>
                </a:lnTo>
                <a:cubicBezTo>
                  <a:pt x="292749" y="555008"/>
                  <a:pt x="290433" y="572743"/>
                  <a:pt x="290477" y="590550"/>
                </a:cubicBezTo>
                <a:cubicBezTo>
                  <a:pt x="290477" y="666750"/>
                  <a:pt x="331072" y="728663"/>
                  <a:pt x="380964" y="728663"/>
                </a:cubicBezTo>
                <a:cubicBezTo>
                  <a:pt x="430856" y="728663"/>
                  <a:pt x="471452" y="666750"/>
                  <a:pt x="471452" y="590550"/>
                </a:cubicBezTo>
                <a:cubicBezTo>
                  <a:pt x="471496" y="572743"/>
                  <a:pt x="469179" y="555008"/>
                  <a:pt x="464565" y="537810"/>
                </a:cubicBezTo>
                <a:lnTo>
                  <a:pt x="480605" y="550650"/>
                </a:lnTo>
                <a:lnTo>
                  <a:pt x="523839" y="671703"/>
                </a:lnTo>
                <a:lnTo>
                  <a:pt x="523839" y="847725"/>
                </a:lnTo>
                <a:cubicBezTo>
                  <a:pt x="523839" y="863507"/>
                  <a:pt x="536632" y="876300"/>
                  <a:pt x="552414" y="876300"/>
                </a:cubicBezTo>
                <a:cubicBezTo>
                  <a:pt x="568196" y="876300"/>
                  <a:pt x="580989" y="863507"/>
                  <a:pt x="580989" y="847725"/>
                </a:cubicBezTo>
                <a:lnTo>
                  <a:pt x="580989" y="661797"/>
                </a:lnTo>
                <a:lnTo>
                  <a:pt x="529011" y="516150"/>
                </a:lnTo>
                <a:lnTo>
                  <a:pt x="493092" y="487423"/>
                </a:lnTo>
                <a:cubicBezTo>
                  <a:pt x="493293" y="486870"/>
                  <a:pt x="493512" y="486327"/>
                  <a:pt x="493702" y="485775"/>
                </a:cubicBezTo>
                <a:lnTo>
                  <a:pt x="550928" y="485775"/>
                </a:lnTo>
                <a:lnTo>
                  <a:pt x="642521" y="569033"/>
                </a:lnTo>
                <a:lnTo>
                  <a:pt x="687669" y="686533"/>
                </a:lnTo>
                <a:cubicBezTo>
                  <a:pt x="693376" y="701247"/>
                  <a:pt x="709930" y="708549"/>
                  <a:pt x="724643" y="702841"/>
                </a:cubicBezTo>
                <a:cubicBezTo>
                  <a:pt x="739299" y="697157"/>
                  <a:pt x="746611" y="680703"/>
                  <a:pt x="741009" y="666017"/>
                </a:cubicBezTo>
                <a:lnTo>
                  <a:pt x="690984" y="535867"/>
                </a:lnTo>
                <a:lnTo>
                  <a:pt x="573026" y="428625"/>
                </a:lnTo>
                <a:lnTo>
                  <a:pt x="501341" y="428625"/>
                </a:lnTo>
                <a:lnTo>
                  <a:pt x="657551" y="345948"/>
                </a:lnTo>
                <a:close/>
              </a:path>
            </a:pathLst>
          </a:custGeom>
          <a:solidFill>
            <a:srgbClr val="000000"/>
          </a:solidFill>
          <a:ln w="9525" cap="flat">
            <a:noFill/>
            <a:prstDash val="solid"/>
            <a:miter/>
          </a:ln>
        </p:spPr>
        <p:txBody>
          <a:bodyPr rtlCol="0" anchor="ctr"/>
          <a:lstStyle/>
          <a:p>
            <a:endParaRPr lang="en-US"/>
          </a:p>
        </p:txBody>
      </p:sp>
      <p:sp>
        <p:nvSpPr>
          <p:cNvPr id="18" name="Graphic 15" descr="Mosquito with solid fill">
            <a:extLst>
              <a:ext uri="{FF2B5EF4-FFF2-40B4-BE49-F238E27FC236}">
                <a16:creationId xmlns:a16="http://schemas.microsoft.com/office/drawing/2014/main" id="{24A953C0-A2DB-9A56-6399-B37970C46D2B}"/>
              </a:ext>
            </a:extLst>
          </p:cNvPr>
          <p:cNvSpPr/>
          <p:nvPr/>
        </p:nvSpPr>
        <p:spPr>
          <a:xfrm>
            <a:off x="7026416" y="2104833"/>
            <a:ext cx="1337382" cy="1398449"/>
          </a:xfrm>
          <a:custGeom>
            <a:avLst/>
            <a:gdLst>
              <a:gd name="connsiteX0" fmla="*/ 727814 w 728543"/>
              <a:gd name="connsiteY0" fmla="*/ 603535 h 744981"/>
              <a:gd name="connsiteX1" fmla="*/ 662091 w 728543"/>
              <a:gd name="connsiteY1" fmla="*/ 439705 h 744981"/>
              <a:gd name="connsiteX2" fmla="*/ 674474 w 728543"/>
              <a:gd name="connsiteY2" fmla="*/ 413035 h 744981"/>
              <a:gd name="connsiteX3" fmla="*/ 674474 w 728543"/>
              <a:gd name="connsiteY3" fmla="*/ 413035 h 744981"/>
              <a:gd name="connsiteX4" fmla="*/ 673521 w 728543"/>
              <a:gd name="connsiteY4" fmla="*/ 403510 h 744981"/>
              <a:gd name="connsiteX5" fmla="*/ 668758 w 728543"/>
              <a:gd name="connsiteY5" fmla="*/ 386365 h 744981"/>
              <a:gd name="connsiteX6" fmla="*/ 672569 w 728543"/>
              <a:gd name="connsiteY6" fmla="*/ 370173 h 744981"/>
              <a:gd name="connsiteX7" fmla="*/ 634469 w 728543"/>
              <a:gd name="connsiteY7" fmla="*/ 332073 h 744981"/>
              <a:gd name="connsiteX8" fmla="*/ 603989 w 728543"/>
              <a:gd name="connsiteY8" fmla="*/ 346360 h 744981"/>
              <a:gd name="connsiteX9" fmla="*/ 551601 w 728543"/>
              <a:gd name="connsiteY9" fmla="*/ 287305 h 744981"/>
              <a:gd name="connsiteX10" fmla="*/ 432539 w 728543"/>
              <a:gd name="connsiteY10" fmla="*/ 41560 h 744981"/>
              <a:gd name="connsiteX11" fmla="*/ 382056 w 728543"/>
              <a:gd name="connsiteY11" fmla="*/ 24415 h 744981"/>
              <a:gd name="connsiteX12" fmla="*/ 370626 w 728543"/>
              <a:gd name="connsiteY12" fmla="*/ 32988 h 744981"/>
              <a:gd name="connsiteX13" fmla="*/ 366816 w 728543"/>
              <a:gd name="connsiteY13" fmla="*/ 35845 h 744981"/>
              <a:gd name="connsiteX14" fmla="*/ 345861 w 728543"/>
              <a:gd name="connsiteY14" fmla="*/ 69183 h 744981"/>
              <a:gd name="connsiteX15" fmla="*/ 504929 w 728543"/>
              <a:gd name="connsiteY15" fmla="*/ 287305 h 744981"/>
              <a:gd name="connsiteX16" fmla="*/ 487784 w 728543"/>
              <a:gd name="connsiteY16" fmla="*/ 295878 h 744981"/>
              <a:gd name="connsiteX17" fmla="*/ 283948 w 728543"/>
              <a:gd name="connsiteY17" fmla="*/ 15843 h 744981"/>
              <a:gd name="connsiteX18" fmla="*/ 230609 w 728543"/>
              <a:gd name="connsiteY18" fmla="*/ 7270 h 744981"/>
              <a:gd name="connsiteX19" fmla="*/ 221084 w 728543"/>
              <a:gd name="connsiteY19" fmla="*/ 17748 h 744981"/>
              <a:gd name="connsiteX20" fmla="*/ 218226 w 728543"/>
              <a:gd name="connsiteY20" fmla="*/ 21558 h 744981"/>
              <a:gd name="connsiteX21" fmla="*/ 242991 w 728543"/>
              <a:gd name="connsiteY21" fmla="*/ 159670 h 744981"/>
              <a:gd name="connsiteX22" fmla="*/ 461114 w 728543"/>
              <a:gd name="connsiteY22" fmla="*/ 323500 h 744981"/>
              <a:gd name="connsiteX23" fmla="*/ 452541 w 728543"/>
              <a:gd name="connsiteY23" fmla="*/ 356838 h 744981"/>
              <a:gd name="connsiteX24" fmla="*/ 369673 w 728543"/>
              <a:gd name="connsiteY24" fmla="*/ 377793 h 744981"/>
              <a:gd name="connsiteX25" fmla="*/ 341098 w 728543"/>
              <a:gd name="connsiteY25" fmla="*/ 336835 h 744981"/>
              <a:gd name="connsiteX26" fmla="*/ 307761 w 728543"/>
              <a:gd name="connsiteY26" fmla="*/ 331120 h 744981"/>
              <a:gd name="connsiteX27" fmla="*/ 299189 w 728543"/>
              <a:gd name="connsiteY27" fmla="*/ 341598 h 744981"/>
              <a:gd name="connsiteX28" fmla="*/ 294426 w 728543"/>
              <a:gd name="connsiteY28" fmla="*/ 353980 h 744981"/>
              <a:gd name="connsiteX29" fmla="*/ 283948 w 728543"/>
              <a:gd name="connsiteY29" fmla="*/ 338740 h 744981"/>
              <a:gd name="connsiteX30" fmla="*/ 250611 w 728543"/>
              <a:gd name="connsiteY30" fmla="*/ 332073 h 744981"/>
              <a:gd name="connsiteX31" fmla="*/ 242039 w 728543"/>
              <a:gd name="connsiteY31" fmla="*/ 343503 h 744981"/>
              <a:gd name="connsiteX32" fmla="*/ 174411 w 728543"/>
              <a:gd name="connsiteY32" fmla="*/ 519715 h 744981"/>
              <a:gd name="connsiteX33" fmla="*/ 120118 w 728543"/>
              <a:gd name="connsiteY33" fmla="*/ 519715 h 744981"/>
              <a:gd name="connsiteX34" fmla="*/ 113451 w 728543"/>
              <a:gd name="connsiteY34" fmla="*/ 517810 h 744981"/>
              <a:gd name="connsiteX35" fmla="*/ 96306 w 728543"/>
              <a:gd name="connsiteY35" fmla="*/ 528288 h 744981"/>
              <a:gd name="connsiteX36" fmla="*/ 106783 w 728543"/>
              <a:gd name="connsiteY36" fmla="*/ 545433 h 744981"/>
              <a:gd name="connsiteX37" fmla="*/ 113451 w 728543"/>
              <a:gd name="connsiteY37" fmla="*/ 547338 h 744981"/>
              <a:gd name="connsiteX38" fmla="*/ 148693 w 728543"/>
              <a:gd name="connsiteY38" fmla="*/ 552100 h 744981"/>
              <a:gd name="connsiteX39" fmla="*/ 162028 w 728543"/>
              <a:gd name="connsiteY39" fmla="*/ 551148 h 744981"/>
              <a:gd name="connsiteX40" fmla="*/ 131548 w 728543"/>
              <a:gd name="connsiteY40" fmla="*/ 591153 h 744981"/>
              <a:gd name="connsiteX41" fmla="*/ 122976 w 728543"/>
              <a:gd name="connsiteY41" fmla="*/ 598773 h 744981"/>
              <a:gd name="connsiteX42" fmla="*/ 57253 w 728543"/>
              <a:gd name="connsiteY42" fmla="*/ 627348 h 744981"/>
              <a:gd name="connsiteX43" fmla="*/ 13438 w 728543"/>
              <a:gd name="connsiteY43" fmla="*/ 632110 h 744981"/>
              <a:gd name="connsiteX44" fmla="*/ 103 w 728543"/>
              <a:gd name="connsiteY44" fmla="*/ 647350 h 744981"/>
              <a:gd name="connsiteX45" fmla="*/ 14391 w 728543"/>
              <a:gd name="connsiteY45" fmla="*/ 659733 h 744981"/>
              <a:gd name="connsiteX46" fmla="*/ 16296 w 728543"/>
              <a:gd name="connsiteY46" fmla="*/ 659733 h 744981"/>
              <a:gd name="connsiteX47" fmla="*/ 60111 w 728543"/>
              <a:gd name="connsiteY47" fmla="*/ 654970 h 744981"/>
              <a:gd name="connsiteX48" fmla="*/ 141073 w 728543"/>
              <a:gd name="connsiteY48" fmla="*/ 619728 h 744981"/>
              <a:gd name="connsiteX49" fmla="*/ 149646 w 728543"/>
              <a:gd name="connsiteY49" fmla="*/ 612108 h 744981"/>
              <a:gd name="connsiteX50" fmla="*/ 192509 w 728543"/>
              <a:gd name="connsiteY50" fmla="*/ 552100 h 744981"/>
              <a:gd name="connsiteX51" fmla="*/ 196318 w 728543"/>
              <a:gd name="connsiteY51" fmla="*/ 543528 h 744981"/>
              <a:gd name="connsiteX52" fmla="*/ 255373 w 728543"/>
              <a:gd name="connsiteY52" fmla="*/ 503523 h 744981"/>
              <a:gd name="connsiteX53" fmla="*/ 397296 w 728543"/>
              <a:gd name="connsiteY53" fmla="*/ 481615 h 744981"/>
              <a:gd name="connsiteX54" fmla="*/ 408726 w 728543"/>
              <a:gd name="connsiteY54" fmla="*/ 475900 h 744981"/>
              <a:gd name="connsiteX55" fmla="*/ 400154 w 728543"/>
              <a:gd name="connsiteY55" fmla="*/ 509238 h 744981"/>
              <a:gd name="connsiteX56" fmla="*/ 374436 w 728543"/>
              <a:gd name="connsiteY56" fmla="*/ 545433 h 744981"/>
              <a:gd name="connsiteX57" fmla="*/ 331573 w 728543"/>
              <a:gd name="connsiteY57" fmla="*/ 576865 h 744981"/>
              <a:gd name="connsiteX58" fmla="*/ 328716 w 728543"/>
              <a:gd name="connsiteY58" fmla="*/ 596868 h 744981"/>
              <a:gd name="connsiteX59" fmla="*/ 348718 w 728543"/>
              <a:gd name="connsiteY59" fmla="*/ 599725 h 744981"/>
              <a:gd name="connsiteX60" fmla="*/ 391581 w 728543"/>
              <a:gd name="connsiteY60" fmla="*/ 568293 h 744981"/>
              <a:gd name="connsiteX61" fmla="*/ 427776 w 728543"/>
              <a:gd name="connsiteY61" fmla="*/ 515905 h 744981"/>
              <a:gd name="connsiteX62" fmla="*/ 444921 w 728543"/>
              <a:gd name="connsiteY62" fmla="*/ 453040 h 744981"/>
              <a:gd name="connsiteX63" fmla="*/ 455398 w 728543"/>
              <a:gd name="connsiteY63" fmla="*/ 444468 h 744981"/>
              <a:gd name="connsiteX64" fmla="*/ 440159 w 728543"/>
              <a:gd name="connsiteY64" fmla="*/ 546385 h 744981"/>
              <a:gd name="connsiteX65" fmla="*/ 421109 w 728543"/>
              <a:gd name="connsiteY65" fmla="*/ 612108 h 744981"/>
              <a:gd name="connsiteX66" fmla="*/ 358243 w 728543"/>
              <a:gd name="connsiteY66" fmla="*/ 720693 h 744981"/>
              <a:gd name="connsiteX67" fmla="*/ 358243 w 728543"/>
              <a:gd name="connsiteY67" fmla="*/ 740695 h 744981"/>
              <a:gd name="connsiteX68" fmla="*/ 378246 w 728543"/>
              <a:gd name="connsiteY68" fmla="*/ 740695 h 744981"/>
              <a:gd name="connsiteX69" fmla="*/ 448731 w 728543"/>
              <a:gd name="connsiteY69" fmla="*/ 620680 h 744981"/>
              <a:gd name="connsiteX70" fmla="*/ 467781 w 728543"/>
              <a:gd name="connsiteY70" fmla="*/ 554005 h 744981"/>
              <a:gd name="connsiteX71" fmla="*/ 485879 w 728543"/>
              <a:gd name="connsiteY71" fmla="*/ 434943 h 744981"/>
              <a:gd name="connsiteX72" fmla="*/ 524931 w 728543"/>
              <a:gd name="connsiteY72" fmla="*/ 430180 h 744981"/>
              <a:gd name="connsiteX73" fmla="*/ 582081 w 728543"/>
              <a:gd name="connsiteY73" fmla="*/ 446373 h 744981"/>
              <a:gd name="connsiteX74" fmla="*/ 575414 w 728543"/>
              <a:gd name="connsiteY74" fmla="*/ 555910 h 744981"/>
              <a:gd name="connsiteX75" fmla="*/ 596369 w 728543"/>
              <a:gd name="connsiteY75" fmla="*/ 639730 h 744981"/>
              <a:gd name="connsiteX76" fmla="*/ 602083 w 728543"/>
              <a:gd name="connsiteY76" fmla="*/ 649255 h 744981"/>
              <a:gd name="connsiteX77" fmla="*/ 672569 w 728543"/>
              <a:gd name="connsiteY77" fmla="*/ 688308 h 744981"/>
              <a:gd name="connsiteX78" fmla="*/ 686856 w 728543"/>
              <a:gd name="connsiteY78" fmla="*/ 674020 h 744981"/>
              <a:gd name="connsiteX79" fmla="*/ 672569 w 728543"/>
              <a:gd name="connsiteY79" fmla="*/ 659733 h 744981"/>
              <a:gd name="connsiteX80" fmla="*/ 626849 w 728543"/>
              <a:gd name="connsiteY80" fmla="*/ 634015 h 744981"/>
              <a:gd name="connsiteX81" fmla="*/ 621133 w 728543"/>
              <a:gd name="connsiteY81" fmla="*/ 624490 h 744981"/>
              <a:gd name="connsiteX82" fmla="*/ 603989 w 728543"/>
              <a:gd name="connsiteY82" fmla="*/ 557815 h 744981"/>
              <a:gd name="connsiteX83" fmla="*/ 610656 w 728543"/>
              <a:gd name="connsiteY83" fmla="*/ 444468 h 744981"/>
              <a:gd name="connsiteX84" fmla="*/ 593511 w 728543"/>
              <a:gd name="connsiteY84" fmla="*/ 420655 h 744981"/>
              <a:gd name="connsiteX85" fmla="*/ 571604 w 728543"/>
              <a:gd name="connsiteY85" fmla="*/ 413988 h 744981"/>
              <a:gd name="connsiteX86" fmla="*/ 600179 w 728543"/>
              <a:gd name="connsiteY86" fmla="*/ 385413 h 744981"/>
              <a:gd name="connsiteX87" fmla="*/ 605894 w 728543"/>
              <a:gd name="connsiteY87" fmla="*/ 394938 h 744981"/>
              <a:gd name="connsiteX88" fmla="*/ 608751 w 728543"/>
              <a:gd name="connsiteY88" fmla="*/ 408273 h 744981"/>
              <a:gd name="connsiteX89" fmla="*/ 642089 w 728543"/>
              <a:gd name="connsiteY89" fmla="*/ 439705 h 744981"/>
              <a:gd name="connsiteX90" fmla="*/ 710669 w 728543"/>
              <a:gd name="connsiteY90" fmla="*/ 612108 h 744981"/>
              <a:gd name="connsiteX91" fmla="*/ 723051 w 728543"/>
              <a:gd name="connsiteY91" fmla="*/ 617823 h 744981"/>
              <a:gd name="connsiteX92" fmla="*/ 727814 w 728543"/>
              <a:gd name="connsiteY92" fmla="*/ 603535 h 744981"/>
              <a:gd name="connsiteX93" fmla="*/ 322048 w 728543"/>
              <a:gd name="connsiteY93" fmla="*/ 360648 h 744981"/>
              <a:gd name="connsiteX94" fmla="*/ 343004 w 728543"/>
              <a:gd name="connsiteY94" fmla="*/ 390175 h 744981"/>
              <a:gd name="connsiteX95" fmla="*/ 324906 w 728543"/>
              <a:gd name="connsiteY95" fmla="*/ 399700 h 744981"/>
              <a:gd name="connsiteX96" fmla="*/ 312523 w 728543"/>
              <a:gd name="connsiteY96" fmla="*/ 381603 h 744981"/>
              <a:gd name="connsiteX97" fmla="*/ 322048 w 728543"/>
              <a:gd name="connsiteY97" fmla="*/ 360648 h 744981"/>
              <a:gd name="connsiteX98" fmla="*/ 210606 w 728543"/>
              <a:gd name="connsiteY98" fmla="*/ 503523 h 744981"/>
              <a:gd name="connsiteX99" fmla="*/ 264898 w 728543"/>
              <a:gd name="connsiteY99" fmla="*/ 362553 h 744981"/>
              <a:gd name="connsiteX100" fmla="*/ 280139 w 728543"/>
              <a:gd name="connsiteY100" fmla="*/ 386365 h 744981"/>
              <a:gd name="connsiteX101" fmla="*/ 252516 w 728543"/>
              <a:gd name="connsiteY101" fmla="*/ 453040 h 744981"/>
              <a:gd name="connsiteX102" fmla="*/ 210606 w 728543"/>
              <a:gd name="connsiteY102" fmla="*/ 503523 h 7449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728543" h="744981">
                <a:moveTo>
                  <a:pt x="727814" y="603535"/>
                </a:moveTo>
                <a:lnTo>
                  <a:pt x="662091" y="439705"/>
                </a:lnTo>
                <a:cubicBezTo>
                  <a:pt x="669711" y="433038"/>
                  <a:pt x="674474" y="423513"/>
                  <a:pt x="674474" y="413035"/>
                </a:cubicBezTo>
                <a:lnTo>
                  <a:pt x="674474" y="413035"/>
                </a:lnTo>
                <a:cubicBezTo>
                  <a:pt x="674474" y="410178"/>
                  <a:pt x="674474" y="406368"/>
                  <a:pt x="673521" y="403510"/>
                </a:cubicBezTo>
                <a:lnTo>
                  <a:pt x="668758" y="386365"/>
                </a:lnTo>
                <a:cubicBezTo>
                  <a:pt x="671616" y="381603"/>
                  <a:pt x="672569" y="375888"/>
                  <a:pt x="672569" y="370173"/>
                </a:cubicBezTo>
                <a:cubicBezTo>
                  <a:pt x="672569" y="349218"/>
                  <a:pt x="655424" y="332073"/>
                  <a:pt x="634469" y="332073"/>
                </a:cubicBezTo>
                <a:cubicBezTo>
                  <a:pt x="623039" y="332073"/>
                  <a:pt x="611608" y="337788"/>
                  <a:pt x="603989" y="346360"/>
                </a:cubicBezTo>
                <a:cubicBezTo>
                  <a:pt x="599226" y="318738"/>
                  <a:pt x="578271" y="295878"/>
                  <a:pt x="551601" y="287305"/>
                </a:cubicBezTo>
                <a:lnTo>
                  <a:pt x="432539" y="41560"/>
                </a:lnTo>
                <a:cubicBezTo>
                  <a:pt x="423014" y="22510"/>
                  <a:pt x="400154" y="14890"/>
                  <a:pt x="382056" y="24415"/>
                </a:cubicBezTo>
                <a:cubicBezTo>
                  <a:pt x="378246" y="26320"/>
                  <a:pt x="374436" y="29178"/>
                  <a:pt x="370626" y="32988"/>
                </a:cubicBezTo>
                <a:lnTo>
                  <a:pt x="366816" y="35845"/>
                </a:lnTo>
                <a:cubicBezTo>
                  <a:pt x="358243" y="45370"/>
                  <a:pt x="350623" y="56800"/>
                  <a:pt x="345861" y="69183"/>
                </a:cubicBezTo>
                <a:lnTo>
                  <a:pt x="504929" y="287305"/>
                </a:lnTo>
                <a:cubicBezTo>
                  <a:pt x="499214" y="289210"/>
                  <a:pt x="492546" y="292068"/>
                  <a:pt x="487784" y="295878"/>
                </a:cubicBezTo>
                <a:lnTo>
                  <a:pt x="283948" y="15843"/>
                </a:lnTo>
                <a:cubicBezTo>
                  <a:pt x="271566" y="-1302"/>
                  <a:pt x="247753" y="-5112"/>
                  <a:pt x="230609" y="7270"/>
                </a:cubicBezTo>
                <a:cubicBezTo>
                  <a:pt x="226798" y="10128"/>
                  <a:pt x="223941" y="13938"/>
                  <a:pt x="221084" y="17748"/>
                </a:cubicBezTo>
                <a:lnTo>
                  <a:pt x="218226" y="21558"/>
                </a:lnTo>
                <a:cubicBezTo>
                  <a:pt x="189651" y="67278"/>
                  <a:pt x="200128" y="127285"/>
                  <a:pt x="242991" y="159670"/>
                </a:cubicBezTo>
                <a:lnTo>
                  <a:pt x="461114" y="323500"/>
                </a:lnTo>
                <a:cubicBezTo>
                  <a:pt x="455398" y="333978"/>
                  <a:pt x="452541" y="345408"/>
                  <a:pt x="452541" y="356838"/>
                </a:cubicBezTo>
                <a:cubicBezTo>
                  <a:pt x="423966" y="358743"/>
                  <a:pt x="395391" y="366363"/>
                  <a:pt x="369673" y="377793"/>
                </a:cubicBezTo>
                <a:lnTo>
                  <a:pt x="341098" y="336835"/>
                </a:lnTo>
                <a:cubicBezTo>
                  <a:pt x="333479" y="326358"/>
                  <a:pt x="318239" y="323500"/>
                  <a:pt x="307761" y="331120"/>
                </a:cubicBezTo>
                <a:cubicBezTo>
                  <a:pt x="303951" y="333978"/>
                  <a:pt x="301093" y="336835"/>
                  <a:pt x="299189" y="341598"/>
                </a:cubicBezTo>
                <a:lnTo>
                  <a:pt x="294426" y="353980"/>
                </a:lnTo>
                <a:lnTo>
                  <a:pt x="283948" y="338740"/>
                </a:lnTo>
                <a:cubicBezTo>
                  <a:pt x="276329" y="328263"/>
                  <a:pt x="262041" y="324453"/>
                  <a:pt x="250611" y="332073"/>
                </a:cubicBezTo>
                <a:cubicBezTo>
                  <a:pt x="246801" y="334930"/>
                  <a:pt x="242991" y="338740"/>
                  <a:pt x="242039" y="343503"/>
                </a:cubicBezTo>
                <a:lnTo>
                  <a:pt x="174411" y="519715"/>
                </a:lnTo>
                <a:cubicBezTo>
                  <a:pt x="156313" y="523525"/>
                  <a:pt x="138216" y="523525"/>
                  <a:pt x="120118" y="519715"/>
                </a:cubicBezTo>
                <a:lnTo>
                  <a:pt x="113451" y="517810"/>
                </a:lnTo>
                <a:cubicBezTo>
                  <a:pt x="105831" y="515905"/>
                  <a:pt x="98211" y="520668"/>
                  <a:pt x="96306" y="528288"/>
                </a:cubicBezTo>
                <a:cubicBezTo>
                  <a:pt x="94401" y="535908"/>
                  <a:pt x="99163" y="543528"/>
                  <a:pt x="106783" y="545433"/>
                </a:cubicBezTo>
                <a:lnTo>
                  <a:pt x="113451" y="547338"/>
                </a:lnTo>
                <a:cubicBezTo>
                  <a:pt x="124881" y="550195"/>
                  <a:pt x="137263" y="552100"/>
                  <a:pt x="148693" y="552100"/>
                </a:cubicBezTo>
                <a:cubicBezTo>
                  <a:pt x="153456" y="552100"/>
                  <a:pt x="157266" y="552100"/>
                  <a:pt x="162028" y="551148"/>
                </a:cubicBezTo>
                <a:cubicBezTo>
                  <a:pt x="154409" y="566388"/>
                  <a:pt x="144884" y="579723"/>
                  <a:pt x="131548" y="591153"/>
                </a:cubicBezTo>
                <a:lnTo>
                  <a:pt x="122976" y="598773"/>
                </a:lnTo>
                <a:cubicBezTo>
                  <a:pt x="104878" y="614965"/>
                  <a:pt x="81066" y="624490"/>
                  <a:pt x="57253" y="627348"/>
                </a:cubicBezTo>
                <a:lnTo>
                  <a:pt x="13438" y="632110"/>
                </a:lnTo>
                <a:cubicBezTo>
                  <a:pt x="4866" y="632110"/>
                  <a:pt x="-849" y="638778"/>
                  <a:pt x="103" y="647350"/>
                </a:cubicBezTo>
                <a:cubicBezTo>
                  <a:pt x="1056" y="654970"/>
                  <a:pt x="6771" y="659733"/>
                  <a:pt x="14391" y="659733"/>
                </a:cubicBezTo>
                <a:cubicBezTo>
                  <a:pt x="15343" y="659733"/>
                  <a:pt x="15343" y="659733"/>
                  <a:pt x="16296" y="659733"/>
                </a:cubicBezTo>
                <a:lnTo>
                  <a:pt x="60111" y="654970"/>
                </a:lnTo>
                <a:cubicBezTo>
                  <a:pt x="90591" y="652113"/>
                  <a:pt x="118213" y="639730"/>
                  <a:pt x="141073" y="619728"/>
                </a:cubicBezTo>
                <a:lnTo>
                  <a:pt x="149646" y="612108"/>
                </a:lnTo>
                <a:cubicBezTo>
                  <a:pt x="168696" y="595915"/>
                  <a:pt x="182984" y="574960"/>
                  <a:pt x="192509" y="552100"/>
                </a:cubicBezTo>
                <a:lnTo>
                  <a:pt x="196318" y="543528"/>
                </a:lnTo>
                <a:cubicBezTo>
                  <a:pt x="219178" y="535908"/>
                  <a:pt x="239181" y="521620"/>
                  <a:pt x="255373" y="503523"/>
                </a:cubicBezTo>
                <a:cubicBezTo>
                  <a:pt x="276329" y="520668"/>
                  <a:pt x="335384" y="512095"/>
                  <a:pt x="397296" y="481615"/>
                </a:cubicBezTo>
                <a:cubicBezTo>
                  <a:pt x="401106" y="479710"/>
                  <a:pt x="404916" y="477805"/>
                  <a:pt x="408726" y="475900"/>
                </a:cubicBezTo>
                <a:lnTo>
                  <a:pt x="400154" y="509238"/>
                </a:lnTo>
                <a:cubicBezTo>
                  <a:pt x="396343" y="523525"/>
                  <a:pt x="386818" y="536860"/>
                  <a:pt x="374436" y="545433"/>
                </a:cubicBezTo>
                <a:lnTo>
                  <a:pt x="331573" y="576865"/>
                </a:lnTo>
                <a:cubicBezTo>
                  <a:pt x="324906" y="581628"/>
                  <a:pt x="323954" y="590200"/>
                  <a:pt x="328716" y="596868"/>
                </a:cubicBezTo>
                <a:cubicBezTo>
                  <a:pt x="333479" y="603535"/>
                  <a:pt x="342051" y="604488"/>
                  <a:pt x="348718" y="599725"/>
                </a:cubicBezTo>
                <a:lnTo>
                  <a:pt x="391581" y="568293"/>
                </a:lnTo>
                <a:cubicBezTo>
                  <a:pt x="409679" y="555910"/>
                  <a:pt x="422061" y="536860"/>
                  <a:pt x="427776" y="515905"/>
                </a:cubicBezTo>
                <a:lnTo>
                  <a:pt x="444921" y="453040"/>
                </a:lnTo>
                <a:cubicBezTo>
                  <a:pt x="448731" y="450183"/>
                  <a:pt x="452541" y="447325"/>
                  <a:pt x="455398" y="444468"/>
                </a:cubicBezTo>
                <a:lnTo>
                  <a:pt x="440159" y="546385"/>
                </a:lnTo>
                <a:lnTo>
                  <a:pt x="421109" y="612108"/>
                </a:lnTo>
                <a:cubicBezTo>
                  <a:pt x="408726" y="652113"/>
                  <a:pt x="386818" y="689260"/>
                  <a:pt x="358243" y="720693"/>
                </a:cubicBezTo>
                <a:cubicBezTo>
                  <a:pt x="352529" y="726408"/>
                  <a:pt x="352529" y="734980"/>
                  <a:pt x="358243" y="740695"/>
                </a:cubicBezTo>
                <a:cubicBezTo>
                  <a:pt x="363959" y="746410"/>
                  <a:pt x="372531" y="746410"/>
                  <a:pt x="378246" y="740695"/>
                </a:cubicBezTo>
                <a:cubicBezTo>
                  <a:pt x="410631" y="706405"/>
                  <a:pt x="434443" y="665448"/>
                  <a:pt x="448731" y="620680"/>
                </a:cubicBezTo>
                <a:lnTo>
                  <a:pt x="467781" y="554005"/>
                </a:lnTo>
                <a:lnTo>
                  <a:pt x="485879" y="434943"/>
                </a:lnTo>
                <a:cubicBezTo>
                  <a:pt x="499214" y="433990"/>
                  <a:pt x="512548" y="432085"/>
                  <a:pt x="524931" y="430180"/>
                </a:cubicBezTo>
                <a:lnTo>
                  <a:pt x="582081" y="446373"/>
                </a:lnTo>
                <a:lnTo>
                  <a:pt x="575414" y="555910"/>
                </a:lnTo>
                <a:cubicBezTo>
                  <a:pt x="573508" y="585438"/>
                  <a:pt x="581129" y="614965"/>
                  <a:pt x="596369" y="639730"/>
                </a:cubicBezTo>
                <a:lnTo>
                  <a:pt x="602083" y="649255"/>
                </a:lnTo>
                <a:cubicBezTo>
                  <a:pt x="617324" y="674020"/>
                  <a:pt x="643994" y="688308"/>
                  <a:pt x="672569" y="688308"/>
                </a:cubicBezTo>
                <a:cubicBezTo>
                  <a:pt x="680189" y="688308"/>
                  <a:pt x="686856" y="681640"/>
                  <a:pt x="686856" y="674020"/>
                </a:cubicBezTo>
                <a:cubicBezTo>
                  <a:pt x="686856" y="666400"/>
                  <a:pt x="680189" y="659733"/>
                  <a:pt x="672569" y="659733"/>
                </a:cubicBezTo>
                <a:cubicBezTo>
                  <a:pt x="653519" y="659733"/>
                  <a:pt x="636374" y="650208"/>
                  <a:pt x="626849" y="634015"/>
                </a:cubicBezTo>
                <a:lnTo>
                  <a:pt x="621133" y="624490"/>
                </a:lnTo>
                <a:cubicBezTo>
                  <a:pt x="608751" y="604488"/>
                  <a:pt x="603036" y="580675"/>
                  <a:pt x="603989" y="557815"/>
                </a:cubicBezTo>
                <a:lnTo>
                  <a:pt x="610656" y="444468"/>
                </a:lnTo>
                <a:cubicBezTo>
                  <a:pt x="611608" y="433038"/>
                  <a:pt x="603989" y="423513"/>
                  <a:pt x="593511" y="420655"/>
                </a:cubicBezTo>
                <a:lnTo>
                  <a:pt x="571604" y="413988"/>
                </a:lnTo>
                <a:cubicBezTo>
                  <a:pt x="583986" y="407320"/>
                  <a:pt x="594464" y="397795"/>
                  <a:pt x="600179" y="385413"/>
                </a:cubicBezTo>
                <a:cubicBezTo>
                  <a:pt x="602083" y="388270"/>
                  <a:pt x="603989" y="392080"/>
                  <a:pt x="605894" y="394938"/>
                </a:cubicBezTo>
                <a:cubicBezTo>
                  <a:pt x="605894" y="399700"/>
                  <a:pt x="606846" y="404463"/>
                  <a:pt x="608751" y="408273"/>
                </a:cubicBezTo>
                <a:cubicBezTo>
                  <a:pt x="617324" y="420655"/>
                  <a:pt x="628754" y="431133"/>
                  <a:pt x="642089" y="439705"/>
                </a:cubicBezTo>
                <a:lnTo>
                  <a:pt x="710669" y="612108"/>
                </a:lnTo>
                <a:cubicBezTo>
                  <a:pt x="712574" y="616870"/>
                  <a:pt x="718289" y="619728"/>
                  <a:pt x="723051" y="617823"/>
                </a:cubicBezTo>
                <a:cubicBezTo>
                  <a:pt x="727814" y="614013"/>
                  <a:pt x="729719" y="608298"/>
                  <a:pt x="727814" y="603535"/>
                </a:cubicBezTo>
                <a:close/>
                <a:moveTo>
                  <a:pt x="322048" y="360648"/>
                </a:moveTo>
                <a:lnTo>
                  <a:pt x="343004" y="390175"/>
                </a:lnTo>
                <a:cubicBezTo>
                  <a:pt x="337289" y="393033"/>
                  <a:pt x="330621" y="396843"/>
                  <a:pt x="324906" y="399700"/>
                </a:cubicBezTo>
                <a:lnTo>
                  <a:pt x="312523" y="381603"/>
                </a:lnTo>
                <a:lnTo>
                  <a:pt x="322048" y="360648"/>
                </a:lnTo>
                <a:close/>
                <a:moveTo>
                  <a:pt x="210606" y="503523"/>
                </a:moveTo>
                <a:lnTo>
                  <a:pt x="264898" y="362553"/>
                </a:lnTo>
                <a:lnTo>
                  <a:pt x="280139" y="386365"/>
                </a:lnTo>
                <a:lnTo>
                  <a:pt x="252516" y="453040"/>
                </a:lnTo>
                <a:cubicBezTo>
                  <a:pt x="244896" y="473043"/>
                  <a:pt x="229656" y="491140"/>
                  <a:pt x="210606" y="503523"/>
                </a:cubicBezTo>
                <a:close/>
              </a:path>
            </a:pathLst>
          </a:custGeom>
          <a:solidFill>
            <a:srgbClr val="000000"/>
          </a:solidFill>
          <a:ln w="9525" cap="flat">
            <a:noFill/>
            <a:prstDash val="solid"/>
            <a:miter/>
          </a:ln>
        </p:spPr>
        <p:txBody>
          <a:bodyPr rtlCol="0" anchor="ctr"/>
          <a:lstStyle/>
          <a:p>
            <a:endParaRPr lang="en-US"/>
          </a:p>
        </p:txBody>
      </p:sp>
      <p:pic>
        <p:nvPicPr>
          <p:cNvPr id="20" name="Graphic 19" descr="Shark with solid fill">
            <a:extLst>
              <a:ext uri="{FF2B5EF4-FFF2-40B4-BE49-F238E27FC236}">
                <a16:creationId xmlns:a16="http://schemas.microsoft.com/office/drawing/2014/main" id="{0A58E5B1-3AF5-A300-143D-1F3942BFB01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103724" y="3772933"/>
            <a:ext cx="1681422" cy="1681422"/>
          </a:xfrm>
          <a:prstGeom prst="rect">
            <a:avLst/>
          </a:prstGeom>
        </p:spPr>
      </p:pic>
      <p:pic>
        <p:nvPicPr>
          <p:cNvPr id="22" name="Graphic 21" descr="Snake with solid fill">
            <a:extLst>
              <a:ext uri="{FF2B5EF4-FFF2-40B4-BE49-F238E27FC236}">
                <a16:creationId xmlns:a16="http://schemas.microsoft.com/office/drawing/2014/main" id="{61BF9379-6906-3F21-0E50-147EB6F02877}"/>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005752" y="1963347"/>
            <a:ext cx="1681422" cy="1681422"/>
          </a:xfrm>
          <a:prstGeom prst="rect">
            <a:avLst/>
          </a:prstGeom>
        </p:spPr>
      </p:pic>
      <p:pic>
        <p:nvPicPr>
          <p:cNvPr id="24" name="Graphic 23" descr="Crocodile with solid fill">
            <a:extLst>
              <a:ext uri="{FF2B5EF4-FFF2-40B4-BE49-F238E27FC236}">
                <a16:creationId xmlns:a16="http://schemas.microsoft.com/office/drawing/2014/main" id="{7A3BFB6C-19B0-221F-7D0F-DE0E8C65D24D}"/>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866026" y="3772933"/>
            <a:ext cx="2038182" cy="2038182"/>
          </a:xfrm>
          <a:prstGeom prst="rect">
            <a:avLst/>
          </a:prstGeom>
        </p:spPr>
      </p:pic>
      <p:pic>
        <p:nvPicPr>
          <p:cNvPr id="26" name="Graphic 25" descr="Dog with solid fill">
            <a:extLst>
              <a:ext uri="{FF2B5EF4-FFF2-40B4-BE49-F238E27FC236}">
                <a16:creationId xmlns:a16="http://schemas.microsoft.com/office/drawing/2014/main" id="{A867662A-2792-8109-169B-D62A06F88E07}"/>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8993320" y="3772933"/>
            <a:ext cx="1859802" cy="1859802"/>
          </a:xfrm>
          <a:prstGeom prst="rect">
            <a:avLst/>
          </a:prstGeom>
        </p:spPr>
      </p:pic>
    </p:spTree>
    <p:extLst>
      <p:ext uri="{BB962C8B-B14F-4D97-AF65-F5344CB8AC3E}">
        <p14:creationId xmlns:p14="http://schemas.microsoft.com/office/powerpoint/2010/main" val="1111642842"/>
      </p:ext>
    </p:extLst>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22FCD45-8CFD-844F-A2C5-CF10527504F8}"/>
              </a:ext>
            </a:extLst>
          </p:cNvPr>
          <p:cNvSpPr txBox="1"/>
          <p:nvPr/>
        </p:nvSpPr>
        <p:spPr>
          <a:xfrm>
            <a:off x="932343" y="1957217"/>
            <a:ext cx="1817077" cy="33547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1800"/>
              </a:spcAft>
            </a:pPr>
            <a:r>
              <a:rPr lang="en-US" b="1">
                <a:latin typeface="Aptos" panose="020B0004020202020204" pitchFamily="34" charset="0"/>
                <a:ea typeface="Aptos" panose="020B0004020202020204" pitchFamily="34" charset="0"/>
                <a:cs typeface="Times New Roman" panose="02020603050405020304" pitchFamily="18" charset="0"/>
              </a:rPr>
              <a:t>Take a </a:t>
            </a:r>
            <a:r>
              <a:rPr lang="en-US" sz="1800" b="1">
                <a:effectLst/>
                <a:latin typeface="Aptos" panose="020B0004020202020204" pitchFamily="34" charset="0"/>
                <a:ea typeface="Aptos" panose="020B0004020202020204" pitchFamily="34" charset="0"/>
                <a:cs typeface="Times New Roman" panose="02020603050405020304" pitchFamily="18" charset="0"/>
              </a:rPr>
              <a:t>moment to </a:t>
            </a:r>
            <a:r>
              <a:rPr lang="en-US" b="1">
                <a:latin typeface="Aptos" panose="020B0004020202020204" pitchFamily="34" charset="0"/>
                <a:ea typeface="Aptos" panose="020B0004020202020204" pitchFamily="34" charset="0"/>
                <a:cs typeface="Times New Roman" panose="02020603050405020304" pitchFamily="18" charset="0"/>
              </a:rPr>
              <a:t>study </a:t>
            </a:r>
            <a:r>
              <a:rPr lang="en-US" sz="1800" b="1">
                <a:effectLst/>
                <a:latin typeface="Aptos" panose="020B0004020202020204" pitchFamily="34" charset="0"/>
                <a:ea typeface="Aptos" panose="020B0004020202020204" pitchFamily="34" charset="0"/>
                <a:cs typeface="Times New Roman" panose="02020603050405020304" pitchFamily="18" charset="0"/>
              </a:rPr>
              <a:t>this data table.</a:t>
            </a:r>
            <a:endParaRPr lang="en-US" sz="1800">
              <a:effectLst/>
              <a:latin typeface="Aptos" panose="020B0004020202020204" pitchFamily="34" charset="0"/>
              <a:ea typeface="Aptos" panose="020B0004020202020204" pitchFamily="34" charset="0"/>
              <a:cs typeface="Times New Roman" panose="02020603050405020304" pitchFamily="18" charset="0"/>
            </a:endParaRPr>
          </a:p>
          <a:p>
            <a:pPr>
              <a:spcAft>
                <a:spcPts val="1800"/>
              </a:spcAft>
            </a:pPr>
            <a:r>
              <a:rPr lang="en-US" sz="1800" b="1">
                <a:solidFill>
                  <a:srgbClr val="1CA64A"/>
                </a:solidFill>
                <a:effectLst/>
                <a:latin typeface="Aptos" panose="020B0004020202020204" pitchFamily="34" charset="0"/>
                <a:ea typeface="Aptos" panose="020B0004020202020204" pitchFamily="34" charset="0"/>
                <a:cs typeface="Times New Roman" panose="02020603050405020304" pitchFamily="18" charset="0"/>
              </a:rPr>
              <a:t>What do you notice? </a:t>
            </a:r>
          </a:p>
          <a:p>
            <a:pPr>
              <a:spcAft>
                <a:spcPts val="1800"/>
              </a:spcAft>
            </a:pPr>
            <a:r>
              <a:rPr lang="en-US" b="1">
                <a:solidFill>
                  <a:srgbClr val="1CA64A"/>
                </a:solidFill>
                <a:latin typeface="Aptos" panose="020B0004020202020204" pitchFamily="34" charset="0"/>
                <a:ea typeface="Aptos" panose="020B0004020202020204" pitchFamily="34" charset="0"/>
                <a:cs typeface="Times New Roman" panose="02020603050405020304" pitchFamily="18" charset="0"/>
              </a:rPr>
              <a:t>What do you wonder?</a:t>
            </a:r>
            <a:br>
              <a:rPr lang="en-US" sz="1800">
                <a:effectLst/>
                <a:latin typeface="Aptos" panose="020B0004020202020204" pitchFamily="34" charset="0"/>
                <a:ea typeface="Aptos" panose="020B0004020202020204" pitchFamily="34" charset="0"/>
                <a:cs typeface="Times New Roman" panose="02020603050405020304" pitchFamily="18" charset="0"/>
              </a:rPr>
            </a:br>
            <a:br>
              <a:rPr lang="en-US" sz="1800">
                <a:effectLst/>
                <a:latin typeface="Aptos" panose="020B0004020202020204" pitchFamily="34" charset="0"/>
                <a:ea typeface="Aptos" panose="020B0004020202020204" pitchFamily="34" charset="0"/>
                <a:cs typeface="Times New Roman" panose="02020603050405020304" pitchFamily="18" charset="0"/>
              </a:rPr>
            </a:br>
            <a:br>
              <a:rPr lang="en-US" sz="1800">
                <a:effectLst/>
                <a:latin typeface="Aptos" panose="020B0004020202020204" pitchFamily="34" charset="0"/>
                <a:ea typeface="Aptos" panose="020B0004020202020204" pitchFamily="34" charset="0"/>
                <a:cs typeface="Times New Roman" panose="02020603050405020304" pitchFamily="18" charset="0"/>
              </a:rPr>
            </a:br>
            <a:endParaRPr lang="en-US" sz="2000" b="0" i="0">
              <a:solidFill>
                <a:srgbClr val="000000"/>
              </a:solidFill>
              <a:effectLst/>
              <a:latin typeface="Calibri"/>
              <a:cs typeface="Calibri"/>
            </a:endParaRPr>
          </a:p>
        </p:txBody>
      </p:sp>
      <p:sp>
        <p:nvSpPr>
          <p:cNvPr id="6" name="Title 1">
            <a:extLst>
              <a:ext uri="{FF2B5EF4-FFF2-40B4-BE49-F238E27FC236}">
                <a16:creationId xmlns:a16="http://schemas.microsoft.com/office/drawing/2014/main" id="{21AE99C0-3B7C-42E7-0B50-E594D4ED6566}"/>
              </a:ext>
            </a:extLst>
          </p:cNvPr>
          <p:cNvSpPr txBox="1">
            <a:spLocks/>
          </p:cNvSpPr>
          <p:nvPr/>
        </p:nvSpPr>
        <p:spPr>
          <a:xfrm>
            <a:off x="932343"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ea typeface="HGSoeiKakugothicUB"/>
                <a:cs typeface="Myanmar Text"/>
              </a:rPr>
              <a:t>Deadliest Animals to Humans</a:t>
            </a:r>
            <a:endParaRPr lang="en-US" sz="4000" b="1">
              <a:solidFill>
                <a:schemeClr val="bg1"/>
              </a:solidFill>
              <a:latin typeface="+mn-lt"/>
              <a:ea typeface="HGSoeiKakugothicUB"/>
              <a:cs typeface="Myanmar Text"/>
            </a:endParaRPr>
          </a:p>
        </p:txBody>
      </p:sp>
      <p:pic>
        <p:nvPicPr>
          <p:cNvPr id="7" name="Picture 6">
            <a:extLst>
              <a:ext uri="{FF2B5EF4-FFF2-40B4-BE49-F238E27FC236}">
                <a16:creationId xmlns:a16="http://schemas.microsoft.com/office/drawing/2014/main" id="{F20CAB3B-14E6-30A7-EC03-7164DC94477C}"/>
              </a:ext>
            </a:extLst>
          </p:cNvPr>
          <p:cNvPicPr>
            <a:picLocks noChangeAspect="1"/>
          </p:cNvPicPr>
          <p:nvPr/>
        </p:nvPicPr>
        <p:blipFill>
          <a:blip r:embed="rId5"/>
          <a:srcRect b="29223"/>
          <a:stretch/>
        </p:blipFill>
        <p:spPr>
          <a:xfrm>
            <a:off x="3399727" y="1730187"/>
            <a:ext cx="8242763" cy="4171712"/>
          </a:xfrm>
          <a:prstGeom prst="rect">
            <a:avLst/>
          </a:prstGeom>
        </p:spPr>
      </p:pic>
      <p:sp>
        <p:nvSpPr>
          <p:cNvPr id="8" name="Rectangle 7">
            <a:extLst>
              <a:ext uri="{FF2B5EF4-FFF2-40B4-BE49-F238E27FC236}">
                <a16:creationId xmlns:a16="http://schemas.microsoft.com/office/drawing/2014/main" id="{418BAB29-451F-8DE6-1BE7-55B2E974207D}"/>
              </a:ext>
            </a:extLst>
          </p:cNvPr>
          <p:cNvSpPr/>
          <p:nvPr/>
        </p:nvSpPr>
        <p:spPr>
          <a:xfrm>
            <a:off x="5128591" y="1984724"/>
            <a:ext cx="6513899" cy="3895012"/>
          </a:xfrm>
          <a:prstGeom prst="rect">
            <a:avLst/>
          </a:prstGeom>
          <a:noFill/>
          <a:ln w="254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04BFC9B6-FBBF-3B48-3E8F-9FF9E9D8D348}"/>
              </a:ext>
            </a:extLst>
          </p:cNvPr>
          <p:cNvSpPr txBox="1"/>
          <p:nvPr/>
        </p:nvSpPr>
        <p:spPr>
          <a:xfrm>
            <a:off x="5128590" y="1557823"/>
            <a:ext cx="6513899" cy="338554"/>
          </a:xfrm>
          <a:prstGeom prst="rect">
            <a:avLst/>
          </a:prstGeom>
          <a:noFill/>
        </p:spPr>
        <p:txBody>
          <a:bodyPr wrap="square" rtlCol="0">
            <a:spAutoFit/>
          </a:bodyPr>
          <a:lstStyle/>
          <a:p>
            <a:pPr algn="ctr"/>
            <a:r>
              <a:rPr lang="en-US" sz="1600" b="1" i="0">
                <a:solidFill>
                  <a:srgbClr val="0F2741"/>
                </a:solidFill>
                <a:effectLst/>
                <a:latin typeface="Open Sans" pitchFamily="2" charset="0"/>
              </a:rPr>
              <a:t>Deadliest animals by annual number of human deaths</a:t>
            </a:r>
            <a:endParaRPr lang="en-US" sz="1600"/>
          </a:p>
        </p:txBody>
      </p:sp>
      <p:sp>
        <p:nvSpPr>
          <p:cNvPr id="10" name="TextBox 9">
            <a:extLst>
              <a:ext uri="{FF2B5EF4-FFF2-40B4-BE49-F238E27FC236}">
                <a16:creationId xmlns:a16="http://schemas.microsoft.com/office/drawing/2014/main" id="{2444A28E-F998-3C7F-0186-27F749F67202}"/>
              </a:ext>
            </a:extLst>
          </p:cNvPr>
          <p:cNvSpPr txBox="1"/>
          <p:nvPr/>
        </p:nvSpPr>
        <p:spPr>
          <a:xfrm>
            <a:off x="5064892" y="5879735"/>
            <a:ext cx="6879832" cy="276999"/>
          </a:xfrm>
          <a:prstGeom prst="rect">
            <a:avLst/>
          </a:prstGeom>
          <a:noFill/>
        </p:spPr>
        <p:txBody>
          <a:bodyPr wrap="none" rtlCol="0">
            <a:spAutoFit/>
          </a:bodyPr>
          <a:lstStyle/>
          <a:p>
            <a:r>
              <a:rPr lang="en-US" sz="1200" i="1">
                <a:solidFill>
                  <a:schemeClr val="bg1">
                    <a:lumMod val="50000"/>
                  </a:schemeClr>
                </a:solidFill>
              </a:rPr>
              <a:t>https://www.statista.com/statistics/448169/deadliest-creatures-in-the-world-by-number-of-human-deaths/</a:t>
            </a:r>
          </a:p>
        </p:txBody>
      </p:sp>
      <p:sp>
        <p:nvSpPr>
          <p:cNvPr id="11" name="TextBox 10">
            <a:extLst>
              <a:ext uri="{FF2B5EF4-FFF2-40B4-BE49-F238E27FC236}">
                <a16:creationId xmlns:a16="http://schemas.microsoft.com/office/drawing/2014/main" id="{6F9B13C8-642F-021B-075A-A07F51155AB8}"/>
              </a:ext>
            </a:extLst>
          </p:cNvPr>
          <p:cNvSpPr txBox="1"/>
          <p:nvPr/>
        </p:nvSpPr>
        <p:spPr>
          <a:xfrm>
            <a:off x="2922731" y="2067189"/>
            <a:ext cx="2168665" cy="3754874"/>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spcAft>
                <a:spcPts val="1200"/>
              </a:spcAft>
            </a:pPr>
            <a:r>
              <a:rPr lang="en-US" sz="1600">
                <a:effectLst/>
                <a:latin typeface="Aptos" panose="020B0004020202020204" pitchFamily="34" charset="0"/>
                <a:ea typeface="Aptos" panose="020B0004020202020204" pitchFamily="34" charset="0"/>
                <a:cs typeface="Times New Roman" panose="02020603050405020304" pitchFamily="18" charset="0"/>
              </a:rPr>
              <a:t>Mosquitoes</a:t>
            </a:r>
          </a:p>
          <a:p>
            <a:pPr algn="r">
              <a:spcAft>
                <a:spcPts val="1200"/>
              </a:spcAft>
            </a:pPr>
            <a:r>
              <a:rPr lang="en-US" sz="1600" b="0" i="0">
                <a:solidFill>
                  <a:srgbClr val="000000"/>
                </a:solidFill>
                <a:latin typeface="Aptos" panose="020B0004020202020204" pitchFamily="34" charset="0"/>
                <a:cs typeface="Times New Roman" panose="02020603050405020304" pitchFamily="18" charset="0"/>
              </a:rPr>
              <a:t>Snakes</a:t>
            </a:r>
          </a:p>
          <a:p>
            <a:pPr algn="r">
              <a:spcAft>
                <a:spcPts val="1200"/>
              </a:spcAft>
            </a:pPr>
            <a:r>
              <a:rPr lang="en-US">
                <a:solidFill>
                  <a:srgbClr val="000000"/>
                </a:solidFill>
                <a:effectLst/>
                <a:latin typeface="Aptos" panose="020B0004020202020204" pitchFamily="34" charset="0"/>
                <a:cs typeface="Times New Roman" panose="02020603050405020304" pitchFamily="18" charset="0"/>
              </a:rPr>
              <a:t>Dogs</a:t>
            </a:r>
          </a:p>
          <a:p>
            <a:pPr algn="r">
              <a:spcAft>
                <a:spcPts val="1200"/>
              </a:spcAft>
            </a:pPr>
            <a:r>
              <a:rPr lang="en-US" b="0" i="0">
                <a:solidFill>
                  <a:srgbClr val="000000"/>
                </a:solidFill>
                <a:latin typeface="Aptos" panose="020B0004020202020204" pitchFamily="34" charset="0"/>
                <a:cs typeface="Times New Roman" panose="02020603050405020304" pitchFamily="18" charset="0"/>
              </a:rPr>
              <a:t>Freshwater Snails</a:t>
            </a:r>
          </a:p>
          <a:p>
            <a:pPr algn="r">
              <a:spcAft>
                <a:spcPts val="1200"/>
              </a:spcAft>
            </a:pPr>
            <a:r>
              <a:rPr lang="en-US">
                <a:solidFill>
                  <a:srgbClr val="000000"/>
                </a:solidFill>
                <a:effectLst/>
                <a:latin typeface="Aptos" panose="020B0004020202020204" pitchFamily="34" charset="0"/>
                <a:cs typeface="Times New Roman" panose="02020603050405020304" pitchFamily="18" charset="0"/>
              </a:rPr>
              <a:t>Assassin Bugs</a:t>
            </a:r>
          </a:p>
          <a:p>
            <a:pPr algn="r">
              <a:spcAft>
                <a:spcPts val="1200"/>
              </a:spcAft>
            </a:pPr>
            <a:r>
              <a:rPr lang="en-US" b="0" i="0">
                <a:solidFill>
                  <a:srgbClr val="000000"/>
                </a:solidFill>
                <a:latin typeface="Aptos" panose="020B0004020202020204" pitchFamily="34" charset="0"/>
                <a:cs typeface="Times New Roman" panose="02020603050405020304" pitchFamily="18" charset="0"/>
              </a:rPr>
              <a:t>Tsetse Flies</a:t>
            </a:r>
          </a:p>
          <a:p>
            <a:pPr algn="r">
              <a:spcAft>
                <a:spcPts val="1200"/>
              </a:spcAft>
            </a:pPr>
            <a:r>
              <a:rPr lang="en-US" b="0" i="0">
                <a:solidFill>
                  <a:srgbClr val="000000"/>
                </a:solidFill>
                <a:latin typeface="Aptos" panose="020B0004020202020204" pitchFamily="34" charset="0"/>
                <a:cs typeface="Times New Roman" panose="02020603050405020304" pitchFamily="18" charset="0"/>
              </a:rPr>
              <a:t>Roundworms</a:t>
            </a:r>
          </a:p>
          <a:p>
            <a:pPr algn="r">
              <a:spcAft>
                <a:spcPts val="1200"/>
              </a:spcAft>
            </a:pPr>
            <a:r>
              <a:rPr lang="en-US">
                <a:solidFill>
                  <a:srgbClr val="000000"/>
                </a:solidFill>
                <a:effectLst/>
                <a:latin typeface="Aptos" panose="020B0004020202020204" pitchFamily="34" charset="0"/>
                <a:cs typeface="Times New Roman" panose="02020603050405020304" pitchFamily="18" charset="0"/>
              </a:rPr>
              <a:t>Crocodiles</a:t>
            </a:r>
          </a:p>
          <a:p>
            <a:pPr algn="r">
              <a:spcAft>
                <a:spcPts val="1200"/>
              </a:spcAft>
            </a:pPr>
            <a:r>
              <a:rPr lang="en-US" b="0" i="0">
                <a:solidFill>
                  <a:srgbClr val="000000"/>
                </a:solidFill>
                <a:latin typeface="Aptos" panose="020B0004020202020204" pitchFamily="34" charset="0"/>
                <a:cs typeface="Times New Roman" panose="02020603050405020304" pitchFamily="18" charset="0"/>
              </a:rPr>
              <a:t>Tapeworms</a:t>
            </a:r>
            <a:endParaRPr lang="en-US" b="0" i="0">
              <a:solidFill>
                <a:srgbClr val="000000"/>
              </a:solidFill>
              <a:effectLst/>
              <a:latin typeface="Calibri"/>
              <a:cs typeface="Calibri"/>
            </a:endParaRPr>
          </a:p>
        </p:txBody>
      </p:sp>
      <p:pic>
        <p:nvPicPr>
          <p:cNvPr id="12" name="Picture 6" descr="A purple and white head with a light bulb inside&#10;&#10;Description automatically generated">
            <a:extLst>
              <a:ext uri="{FF2B5EF4-FFF2-40B4-BE49-F238E27FC236}">
                <a16:creationId xmlns:a16="http://schemas.microsoft.com/office/drawing/2014/main" id="{3EA237D9-BFC3-1A1F-DCEE-342D14FF9BA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435455" y="109205"/>
            <a:ext cx="1216768" cy="12070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649319"/>
      </p:ext>
    </p:extLst>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8649D94A-4B20-22C9-0E6A-603B53824D7A}"/>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03F78A9D-AF59-EDD7-6BF2-B5C946B7D8A7}"/>
              </a:ext>
            </a:extLst>
          </p:cNvPr>
          <p:cNvSpPr txBox="1"/>
          <p:nvPr/>
        </p:nvSpPr>
        <p:spPr>
          <a:xfrm>
            <a:off x="913337" y="1956680"/>
            <a:ext cx="2173465" cy="441659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1800"/>
              </a:spcAft>
            </a:pPr>
            <a:r>
              <a:rPr lang="en-US" sz="1800">
                <a:effectLst/>
                <a:latin typeface="Aptos" panose="020B0004020202020204" pitchFamily="34" charset="0"/>
                <a:ea typeface="Aptos" panose="020B0004020202020204" pitchFamily="34" charset="0"/>
                <a:cs typeface="Times New Roman" panose="02020603050405020304" pitchFamily="18" charset="0"/>
              </a:rPr>
              <a:t>Mosquitoes aren't just annoying. . . </a:t>
            </a:r>
          </a:p>
          <a:p>
            <a:pPr>
              <a:spcAft>
                <a:spcPts val="1800"/>
              </a:spcAft>
            </a:pPr>
            <a:r>
              <a:rPr lang="en-US" sz="1800" b="1">
                <a:solidFill>
                  <a:srgbClr val="D200B9"/>
                </a:solidFill>
                <a:effectLst/>
                <a:latin typeface="Aptos" panose="020B0004020202020204" pitchFamily="34" charset="0"/>
                <a:ea typeface="Aptos" panose="020B0004020202020204" pitchFamily="34" charset="0"/>
                <a:cs typeface="Times New Roman" panose="02020603050405020304" pitchFamily="18" charset="0"/>
              </a:rPr>
              <a:t>They are deadly!</a:t>
            </a:r>
            <a:endParaRPr lang="en-US" b="1">
              <a:solidFill>
                <a:srgbClr val="D200B9"/>
              </a:solidFill>
              <a:latin typeface="Aptos" panose="020B0004020202020204" pitchFamily="34" charset="0"/>
              <a:ea typeface="Aptos" panose="020B0004020202020204" pitchFamily="34" charset="0"/>
              <a:cs typeface="Times New Roman" panose="02020603050405020304" pitchFamily="18" charset="0"/>
            </a:endParaRPr>
          </a:p>
          <a:p>
            <a:pPr>
              <a:spcAft>
                <a:spcPts val="1800"/>
              </a:spcAft>
            </a:pPr>
            <a:r>
              <a:rPr lang="en-US" sz="1800">
                <a:effectLst/>
                <a:latin typeface="Aptos" panose="020B0004020202020204" pitchFamily="34" charset="0"/>
                <a:ea typeface="Aptos" panose="020B0004020202020204" pitchFamily="34" charset="0"/>
                <a:cs typeface="Times New Roman" panose="02020603050405020304" pitchFamily="18" charset="0"/>
              </a:rPr>
              <a:t>Each year mosquitoes kill more humans than every other animal combined.</a:t>
            </a:r>
            <a:endParaRPr lang="en-US">
              <a:latin typeface="Aptos" panose="020B0004020202020204" pitchFamily="34" charset="0"/>
              <a:ea typeface="Aptos" panose="020B0004020202020204" pitchFamily="34" charset="0"/>
              <a:cs typeface="Times New Roman" panose="02020603050405020304" pitchFamily="18" charset="0"/>
            </a:endParaRPr>
          </a:p>
          <a:p>
            <a:pPr>
              <a:spcAft>
                <a:spcPts val="1800"/>
              </a:spcAft>
            </a:pPr>
            <a:r>
              <a:rPr lang="en-US" sz="1800" b="1">
                <a:solidFill>
                  <a:srgbClr val="1CA64A"/>
                </a:solidFill>
                <a:effectLst/>
                <a:latin typeface="Aptos" panose="020B0004020202020204" pitchFamily="34" charset="0"/>
                <a:ea typeface="Aptos" panose="020B0004020202020204" pitchFamily="34" charset="0"/>
                <a:cs typeface="Times New Roman" panose="02020603050405020304" pitchFamily="18" charset="0"/>
              </a:rPr>
              <a:t>How is that possible?</a:t>
            </a:r>
            <a:br>
              <a:rPr lang="en-US" sz="1800">
                <a:effectLst/>
                <a:latin typeface="Aptos" panose="020B0004020202020204" pitchFamily="34" charset="0"/>
                <a:ea typeface="Aptos" panose="020B0004020202020204" pitchFamily="34" charset="0"/>
                <a:cs typeface="Times New Roman" panose="02020603050405020304" pitchFamily="18" charset="0"/>
              </a:rPr>
            </a:br>
            <a:br>
              <a:rPr lang="en-US" sz="1800">
                <a:effectLst/>
                <a:latin typeface="Aptos" panose="020B0004020202020204" pitchFamily="34" charset="0"/>
                <a:ea typeface="Aptos" panose="020B0004020202020204" pitchFamily="34" charset="0"/>
                <a:cs typeface="Times New Roman" panose="02020603050405020304" pitchFamily="18" charset="0"/>
              </a:rPr>
            </a:br>
            <a:br>
              <a:rPr lang="en-US" sz="1800">
                <a:effectLst/>
                <a:latin typeface="Aptos" panose="020B0004020202020204" pitchFamily="34" charset="0"/>
                <a:ea typeface="Aptos" panose="020B0004020202020204" pitchFamily="34" charset="0"/>
                <a:cs typeface="Times New Roman" panose="02020603050405020304" pitchFamily="18" charset="0"/>
              </a:rPr>
            </a:br>
            <a:endParaRPr lang="en-US" sz="2000" b="0" i="0">
              <a:solidFill>
                <a:srgbClr val="000000"/>
              </a:solidFill>
              <a:effectLst/>
              <a:latin typeface="Calibri"/>
              <a:cs typeface="Calibri"/>
            </a:endParaRPr>
          </a:p>
        </p:txBody>
      </p:sp>
      <p:pic>
        <p:nvPicPr>
          <p:cNvPr id="5" name="Picture 4" descr="Icon&#10;&#10;Description automatically generated">
            <a:extLst>
              <a:ext uri="{FF2B5EF4-FFF2-40B4-BE49-F238E27FC236}">
                <a16:creationId xmlns:a16="http://schemas.microsoft.com/office/drawing/2014/main" id="{A9658E1F-BB58-54A5-0D5F-8CF89E836FE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5455" y="120469"/>
            <a:ext cx="1207035" cy="1207035"/>
          </a:xfrm>
          <a:prstGeom prst="rect">
            <a:avLst/>
          </a:prstGeom>
        </p:spPr>
      </p:pic>
      <p:sp>
        <p:nvSpPr>
          <p:cNvPr id="6" name="Title 1">
            <a:extLst>
              <a:ext uri="{FF2B5EF4-FFF2-40B4-BE49-F238E27FC236}">
                <a16:creationId xmlns:a16="http://schemas.microsoft.com/office/drawing/2014/main" id="{14DF89A8-9555-8B6A-2065-83F71D3C95A1}"/>
              </a:ext>
            </a:extLst>
          </p:cNvPr>
          <p:cNvSpPr txBox="1">
            <a:spLocks/>
          </p:cNvSpPr>
          <p:nvPr/>
        </p:nvSpPr>
        <p:spPr>
          <a:xfrm>
            <a:off x="932343"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ea typeface="HGSoeiKakugothicUB"/>
                <a:cs typeface="Myanmar Text"/>
              </a:rPr>
              <a:t>Deadliest Animals to Humans</a:t>
            </a:r>
            <a:endParaRPr lang="en-US" sz="4000" b="1">
              <a:solidFill>
                <a:schemeClr val="bg1"/>
              </a:solidFill>
              <a:latin typeface="+mn-lt"/>
              <a:ea typeface="HGSoeiKakugothicUB"/>
              <a:cs typeface="Myanmar Text"/>
            </a:endParaRPr>
          </a:p>
        </p:txBody>
      </p:sp>
      <p:pic>
        <p:nvPicPr>
          <p:cNvPr id="7" name="Picture 6">
            <a:extLst>
              <a:ext uri="{FF2B5EF4-FFF2-40B4-BE49-F238E27FC236}">
                <a16:creationId xmlns:a16="http://schemas.microsoft.com/office/drawing/2014/main" id="{5F99DB98-B074-903B-1181-8DAA46E1994B}"/>
              </a:ext>
            </a:extLst>
          </p:cNvPr>
          <p:cNvPicPr>
            <a:picLocks noChangeAspect="1"/>
          </p:cNvPicPr>
          <p:nvPr/>
        </p:nvPicPr>
        <p:blipFill>
          <a:blip r:embed="rId6"/>
          <a:srcRect b="29223"/>
          <a:stretch/>
        </p:blipFill>
        <p:spPr>
          <a:xfrm>
            <a:off x="3399727" y="1730187"/>
            <a:ext cx="8242763" cy="4171712"/>
          </a:xfrm>
          <a:prstGeom prst="rect">
            <a:avLst/>
          </a:prstGeom>
        </p:spPr>
      </p:pic>
      <p:sp>
        <p:nvSpPr>
          <p:cNvPr id="8" name="Rectangle 7">
            <a:extLst>
              <a:ext uri="{FF2B5EF4-FFF2-40B4-BE49-F238E27FC236}">
                <a16:creationId xmlns:a16="http://schemas.microsoft.com/office/drawing/2014/main" id="{A9E67471-A4AF-741C-7FCF-0A693A77F00C}"/>
              </a:ext>
            </a:extLst>
          </p:cNvPr>
          <p:cNvSpPr/>
          <p:nvPr/>
        </p:nvSpPr>
        <p:spPr>
          <a:xfrm>
            <a:off x="5128591" y="1984724"/>
            <a:ext cx="6513899" cy="3895012"/>
          </a:xfrm>
          <a:prstGeom prst="rect">
            <a:avLst/>
          </a:prstGeom>
          <a:noFill/>
          <a:ln w="254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1F37047B-986B-8F41-805E-8B8E7EA54473}"/>
              </a:ext>
            </a:extLst>
          </p:cNvPr>
          <p:cNvSpPr txBox="1"/>
          <p:nvPr/>
        </p:nvSpPr>
        <p:spPr>
          <a:xfrm>
            <a:off x="5064892" y="5879735"/>
            <a:ext cx="6879832" cy="276999"/>
          </a:xfrm>
          <a:prstGeom prst="rect">
            <a:avLst/>
          </a:prstGeom>
          <a:noFill/>
        </p:spPr>
        <p:txBody>
          <a:bodyPr wrap="none" rtlCol="0">
            <a:spAutoFit/>
          </a:bodyPr>
          <a:lstStyle/>
          <a:p>
            <a:r>
              <a:rPr lang="en-US" sz="1200" i="1">
                <a:solidFill>
                  <a:schemeClr val="bg1">
                    <a:lumMod val="50000"/>
                  </a:schemeClr>
                </a:solidFill>
              </a:rPr>
              <a:t>https://www.statista.com/statistics/448169/deadliest-creatures-in-the-world-by-number-of-human-deaths/</a:t>
            </a:r>
          </a:p>
        </p:txBody>
      </p:sp>
      <p:sp>
        <p:nvSpPr>
          <p:cNvPr id="11" name="TextBox 10">
            <a:extLst>
              <a:ext uri="{FF2B5EF4-FFF2-40B4-BE49-F238E27FC236}">
                <a16:creationId xmlns:a16="http://schemas.microsoft.com/office/drawing/2014/main" id="{271D63A4-73D6-76AA-58DB-DD0108D11773}"/>
              </a:ext>
            </a:extLst>
          </p:cNvPr>
          <p:cNvSpPr txBox="1"/>
          <p:nvPr/>
        </p:nvSpPr>
        <p:spPr>
          <a:xfrm>
            <a:off x="3123997" y="2067189"/>
            <a:ext cx="1967399" cy="3754874"/>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spcAft>
                <a:spcPts val="1200"/>
              </a:spcAft>
            </a:pPr>
            <a:r>
              <a:rPr lang="en-US" sz="1600">
                <a:effectLst/>
                <a:latin typeface="Aptos" panose="020B0004020202020204" pitchFamily="34" charset="0"/>
                <a:ea typeface="Aptos" panose="020B0004020202020204" pitchFamily="34" charset="0"/>
                <a:cs typeface="Times New Roman" panose="02020603050405020304" pitchFamily="18" charset="0"/>
              </a:rPr>
              <a:t>Mosquitoes</a:t>
            </a:r>
          </a:p>
          <a:p>
            <a:pPr algn="r">
              <a:spcAft>
                <a:spcPts val="1200"/>
              </a:spcAft>
            </a:pPr>
            <a:r>
              <a:rPr lang="en-US" sz="1600" b="0" i="0">
                <a:solidFill>
                  <a:srgbClr val="000000"/>
                </a:solidFill>
                <a:latin typeface="Aptos" panose="020B0004020202020204" pitchFamily="34" charset="0"/>
                <a:cs typeface="Times New Roman" panose="02020603050405020304" pitchFamily="18" charset="0"/>
              </a:rPr>
              <a:t>Snakes</a:t>
            </a:r>
          </a:p>
          <a:p>
            <a:pPr algn="r">
              <a:spcAft>
                <a:spcPts val="1200"/>
              </a:spcAft>
            </a:pPr>
            <a:r>
              <a:rPr lang="en-US">
                <a:solidFill>
                  <a:srgbClr val="000000"/>
                </a:solidFill>
                <a:effectLst/>
                <a:latin typeface="Aptos" panose="020B0004020202020204" pitchFamily="34" charset="0"/>
                <a:cs typeface="Times New Roman" panose="02020603050405020304" pitchFamily="18" charset="0"/>
              </a:rPr>
              <a:t>Dogs</a:t>
            </a:r>
          </a:p>
          <a:p>
            <a:pPr algn="r">
              <a:spcAft>
                <a:spcPts val="1200"/>
              </a:spcAft>
            </a:pPr>
            <a:r>
              <a:rPr lang="en-US" b="0" i="0">
                <a:solidFill>
                  <a:srgbClr val="000000"/>
                </a:solidFill>
                <a:latin typeface="Aptos" panose="020B0004020202020204" pitchFamily="34" charset="0"/>
                <a:cs typeface="Times New Roman" panose="02020603050405020304" pitchFamily="18" charset="0"/>
              </a:rPr>
              <a:t>Freshwater Snails</a:t>
            </a:r>
          </a:p>
          <a:p>
            <a:pPr algn="r">
              <a:spcAft>
                <a:spcPts val="1200"/>
              </a:spcAft>
            </a:pPr>
            <a:r>
              <a:rPr lang="en-US">
                <a:solidFill>
                  <a:srgbClr val="000000"/>
                </a:solidFill>
                <a:effectLst/>
                <a:latin typeface="Aptos" panose="020B0004020202020204" pitchFamily="34" charset="0"/>
                <a:cs typeface="Times New Roman" panose="02020603050405020304" pitchFamily="18" charset="0"/>
              </a:rPr>
              <a:t>Assassin Bugs</a:t>
            </a:r>
          </a:p>
          <a:p>
            <a:pPr algn="r">
              <a:spcAft>
                <a:spcPts val="1200"/>
              </a:spcAft>
            </a:pPr>
            <a:r>
              <a:rPr lang="en-US" b="0" i="0">
                <a:solidFill>
                  <a:srgbClr val="000000"/>
                </a:solidFill>
                <a:latin typeface="Aptos" panose="020B0004020202020204" pitchFamily="34" charset="0"/>
                <a:cs typeface="Times New Roman" panose="02020603050405020304" pitchFamily="18" charset="0"/>
              </a:rPr>
              <a:t>Tsetse Flies</a:t>
            </a:r>
          </a:p>
          <a:p>
            <a:pPr algn="r">
              <a:spcAft>
                <a:spcPts val="1200"/>
              </a:spcAft>
            </a:pPr>
            <a:r>
              <a:rPr lang="en-US" b="0" i="0">
                <a:solidFill>
                  <a:srgbClr val="000000"/>
                </a:solidFill>
                <a:latin typeface="Aptos" panose="020B0004020202020204" pitchFamily="34" charset="0"/>
                <a:cs typeface="Times New Roman" panose="02020603050405020304" pitchFamily="18" charset="0"/>
              </a:rPr>
              <a:t>Roundworms</a:t>
            </a:r>
          </a:p>
          <a:p>
            <a:pPr algn="r">
              <a:spcAft>
                <a:spcPts val="1200"/>
              </a:spcAft>
            </a:pPr>
            <a:r>
              <a:rPr lang="en-US">
                <a:solidFill>
                  <a:srgbClr val="000000"/>
                </a:solidFill>
                <a:effectLst/>
                <a:latin typeface="Aptos" panose="020B0004020202020204" pitchFamily="34" charset="0"/>
                <a:cs typeface="Times New Roman" panose="02020603050405020304" pitchFamily="18" charset="0"/>
              </a:rPr>
              <a:t>Crocodiles</a:t>
            </a:r>
          </a:p>
          <a:p>
            <a:pPr algn="r">
              <a:spcAft>
                <a:spcPts val="1200"/>
              </a:spcAft>
            </a:pPr>
            <a:r>
              <a:rPr lang="en-US" b="0" i="0">
                <a:solidFill>
                  <a:srgbClr val="000000"/>
                </a:solidFill>
                <a:latin typeface="Aptos" panose="020B0004020202020204" pitchFamily="34" charset="0"/>
                <a:cs typeface="Times New Roman" panose="02020603050405020304" pitchFamily="18" charset="0"/>
              </a:rPr>
              <a:t>Tapeworms</a:t>
            </a:r>
            <a:endParaRPr lang="en-US" b="0" i="0">
              <a:solidFill>
                <a:srgbClr val="000000"/>
              </a:solidFill>
              <a:effectLst/>
              <a:latin typeface="Calibri"/>
              <a:cs typeface="Calibri"/>
            </a:endParaRPr>
          </a:p>
        </p:txBody>
      </p:sp>
      <p:sp>
        <p:nvSpPr>
          <p:cNvPr id="3" name="TextBox 2">
            <a:extLst>
              <a:ext uri="{FF2B5EF4-FFF2-40B4-BE49-F238E27FC236}">
                <a16:creationId xmlns:a16="http://schemas.microsoft.com/office/drawing/2014/main" id="{36AFFF0F-67D1-26AE-BF26-313FEA9609D5}"/>
              </a:ext>
            </a:extLst>
          </p:cNvPr>
          <p:cNvSpPr txBox="1"/>
          <p:nvPr/>
        </p:nvSpPr>
        <p:spPr>
          <a:xfrm>
            <a:off x="5128590" y="1557823"/>
            <a:ext cx="6513899" cy="338554"/>
          </a:xfrm>
          <a:prstGeom prst="rect">
            <a:avLst/>
          </a:prstGeom>
          <a:noFill/>
        </p:spPr>
        <p:txBody>
          <a:bodyPr wrap="square" rtlCol="0">
            <a:spAutoFit/>
          </a:bodyPr>
          <a:lstStyle/>
          <a:p>
            <a:pPr algn="ctr"/>
            <a:r>
              <a:rPr lang="en-US" sz="1600" b="1" i="0">
                <a:solidFill>
                  <a:srgbClr val="0F2741"/>
                </a:solidFill>
                <a:effectLst/>
                <a:latin typeface="Open Sans" pitchFamily="2" charset="0"/>
              </a:rPr>
              <a:t>Deadliest animals by annual number of human deaths</a:t>
            </a:r>
            <a:endParaRPr lang="en-US" sz="1600"/>
          </a:p>
        </p:txBody>
      </p:sp>
      <p:sp>
        <p:nvSpPr>
          <p:cNvPr id="4" name="Rectangle 3">
            <a:extLst>
              <a:ext uri="{FF2B5EF4-FFF2-40B4-BE49-F238E27FC236}">
                <a16:creationId xmlns:a16="http://schemas.microsoft.com/office/drawing/2014/main" id="{FD55AEEE-09D6-65D0-DFC9-713F56987E41}"/>
              </a:ext>
            </a:extLst>
          </p:cNvPr>
          <p:cNvSpPr/>
          <p:nvPr/>
        </p:nvSpPr>
        <p:spPr>
          <a:xfrm>
            <a:off x="5128590" y="2120348"/>
            <a:ext cx="5605671" cy="236384"/>
          </a:xfrm>
          <a:prstGeom prst="rect">
            <a:avLst/>
          </a:prstGeom>
          <a:solidFill>
            <a:srgbClr val="D200B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32950107"/>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F555C83B-BC89-898D-89F4-0B5F9911BDB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149C593A-B0AD-D8F5-1DBD-99E8D838A9AC}"/>
              </a:ext>
            </a:extLst>
          </p:cNvPr>
          <p:cNvSpPr txBox="1"/>
          <p:nvPr/>
        </p:nvSpPr>
        <p:spPr>
          <a:xfrm>
            <a:off x="932343" y="1963347"/>
            <a:ext cx="3560144" cy="295164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a:lnSpc>
                <a:spcPct val="107000"/>
              </a:lnSpc>
              <a:spcAft>
                <a:spcPts val="800"/>
              </a:spcAft>
            </a:pPr>
            <a:r>
              <a:rPr lang="en-US" sz="1800" dirty="0">
                <a:effectLst/>
                <a:latin typeface="Aptos"/>
                <a:ea typeface="Aptos" panose="020B0004020202020204" pitchFamily="34" charset="0"/>
                <a:cs typeface="Times New Roman"/>
              </a:rPr>
              <a:t>Mosquitos carry a parasite called Plasmodium, which causes </a:t>
            </a:r>
            <a:r>
              <a:rPr lang="en-US" sz="1800" b="1" dirty="0">
                <a:solidFill>
                  <a:srgbClr val="D200B9"/>
                </a:solidFill>
                <a:effectLst/>
                <a:latin typeface="Aptos"/>
                <a:ea typeface="Aptos" panose="020B0004020202020204" pitchFamily="34" charset="0"/>
                <a:cs typeface="Times New Roman"/>
              </a:rPr>
              <a:t>malaria</a:t>
            </a:r>
            <a:r>
              <a:rPr lang="en-US" sz="1800" dirty="0">
                <a:effectLst/>
                <a:latin typeface="Aptos"/>
                <a:ea typeface="Aptos" panose="020B0004020202020204" pitchFamily="34" charset="0"/>
                <a:cs typeface="Times New Roman"/>
              </a:rPr>
              <a:t>, one of the top killing diseases</a:t>
            </a:r>
            <a:r>
              <a:rPr lang="en-US" dirty="0">
                <a:latin typeface="Aptos"/>
                <a:ea typeface="Aptos" panose="020B0004020202020204" pitchFamily="34" charset="0"/>
                <a:cs typeface="Times New Roman"/>
              </a:rPr>
              <a:t> globally.  </a:t>
            </a:r>
          </a:p>
          <a:p>
            <a:pPr marL="0" marR="0">
              <a:lnSpc>
                <a:spcPct val="107000"/>
              </a:lnSpc>
              <a:spcAft>
                <a:spcPts val="800"/>
              </a:spcAft>
            </a:pPr>
            <a:endParaRPr lang="en-US" dirty="0">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US" dirty="0">
                <a:ea typeface="Calibri"/>
                <a:cs typeface="Calibri"/>
              </a:rPr>
              <a:t>Plasmodium has a very complicated life cycle that requires both mosquitos and humans. It is easily transferred between species. </a:t>
            </a:r>
            <a:endParaRPr lang="en-US" dirty="0"/>
          </a:p>
        </p:txBody>
      </p:sp>
      <p:pic>
        <p:nvPicPr>
          <p:cNvPr id="5" name="Picture 4" descr="Icon&#10;&#10;Description automatically generated">
            <a:extLst>
              <a:ext uri="{FF2B5EF4-FFF2-40B4-BE49-F238E27FC236}">
                <a16:creationId xmlns:a16="http://schemas.microsoft.com/office/drawing/2014/main" id="{D9FBAB82-15FC-20F9-1DD7-C4F0356DDCD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5455" y="120469"/>
            <a:ext cx="1207035" cy="1207035"/>
          </a:xfrm>
          <a:prstGeom prst="rect">
            <a:avLst/>
          </a:prstGeom>
        </p:spPr>
      </p:pic>
      <p:sp>
        <p:nvSpPr>
          <p:cNvPr id="6" name="Title 1">
            <a:extLst>
              <a:ext uri="{FF2B5EF4-FFF2-40B4-BE49-F238E27FC236}">
                <a16:creationId xmlns:a16="http://schemas.microsoft.com/office/drawing/2014/main" id="{61F4EC19-D59D-8B72-A5B2-50A2303D8AE6}"/>
              </a:ext>
            </a:extLst>
          </p:cNvPr>
          <p:cNvSpPr txBox="1">
            <a:spLocks/>
          </p:cNvSpPr>
          <p:nvPr/>
        </p:nvSpPr>
        <p:spPr>
          <a:xfrm>
            <a:off x="932343"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latin typeface="+mn-lt"/>
                <a:ea typeface="HGSoeiKakugothicUB"/>
                <a:cs typeface="Myanmar Text"/>
              </a:rPr>
              <a:t>Malaria Transmission</a:t>
            </a:r>
          </a:p>
        </p:txBody>
      </p:sp>
      <p:pic>
        <p:nvPicPr>
          <p:cNvPr id="3" name="Picture 2">
            <a:extLst>
              <a:ext uri="{FF2B5EF4-FFF2-40B4-BE49-F238E27FC236}">
                <a16:creationId xmlns:a16="http://schemas.microsoft.com/office/drawing/2014/main" id="{FD5956DB-83BB-5E5B-810C-C8135F1E7A75}"/>
              </a:ext>
            </a:extLst>
          </p:cNvPr>
          <p:cNvPicPr>
            <a:picLocks noChangeAspect="1"/>
          </p:cNvPicPr>
          <p:nvPr/>
        </p:nvPicPr>
        <p:blipFill>
          <a:blip r:embed="rId6"/>
          <a:stretch>
            <a:fillRect/>
          </a:stretch>
        </p:blipFill>
        <p:spPr>
          <a:xfrm>
            <a:off x="5372100" y="2077648"/>
            <a:ext cx="5749234" cy="3832822"/>
          </a:xfrm>
          <a:prstGeom prst="rect">
            <a:avLst/>
          </a:prstGeom>
        </p:spPr>
      </p:pic>
    </p:spTree>
    <p:extLst>
      <p:ext uri="{BB962C8B-B14F-4D97-AF65-F5344CB8AC3E}">
        <p14:creationId xmlns:p14="http://schemas.microsoft.com/office/powerpoint/2010/main" val="1559463635"/>
      </p:ext>
    </p:extLst>
  </p:cSld>
  <p:clrMapOvr>
    <a:overrideClrMapping bg1="lt1" tx1="dk1" bg2="lt2" tx2="dk2" accent1="accent1" accent2="accent2" accent3="accent3" accent4="accent4" accent5="accent5" accent6="accent6" hlink="hlink" folHlink="folHlink"/>
  </p:clrMapOvr>
</p:sld>
</file>

<file path=ppt/tags/tag1.xml><?xml version="1.0" encoding="utf-8"?>
<p:tagLst xmlns:a="http://schemas.openxmlformats.org/drawingml/2006/main" xmlns:r="http://schemas.openxmlformats.org/officeDocument/2006/relationships" xmlns:p="http://schemas.openxmlformats.org/presentationml/2006/main">
  <p:tag name="ARTICULATE_DESIGN_ID_OFFICE THEME" val="gzbbjs5x"/>
  <p:tag name="ARTICULATE_DESIGN_ID_1_OFFICE THEME" val="7VXFSlAN"/>
  <p:tag name="ARTICULATE_DESIGN_ID_1_NO_NUMB" val="svFKetjs"/>
  <p:tag name="ARTICULATE_DESIGN_ID_TEACHER_NO_NUMB" val="BZ7mW2XK"/>
  <p:tag name="ARTICULATE_DESIGN_ID_NO_NUMB" val="TPwoSc1c"/>
  <p:tag name="ARTICULATE_DESIGN_ID_MAIN_THEME" val="KBAyya7v"/>
  <p:tag name="TAG_BACKING_FORM_KEY" val="790602-c:\krisf_workfolder\graphic design\powerpoint_template\education_slidedeck_template_v1.0.pptx"/>
  <p:tag name="ARTICULATE_PRESENTER_VERSION" val="8"/>
  <p:tag name="ARTICULATE_SLIDE_THUMBNAIL_REFRESH" val="1"/>
  <p:tag name="ARTICULATE_SLIDE_COUNT" val="12"/>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Main_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No_Numb">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acher_No_Numb">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7F30016848ECA4D8C32F5EEF57AB254" ma:contentTypeVersion="15" ma:contentTypeDescription="Create a new document." ma:contentTypeScope="" ma:versionID="ba782b9e6c89981fb4456e1dd901da07">
  <xsd:schema xmlns:xsd="http://www.w3.org/2001/XMLSchema" xmlns:xs="http://www.w3.org/2001/XMLSchema" xmlns:p="http://schemas.microsoft.com/office/2006/metadata/properties" xmlns:ns2="68b5b436-c221-4126-930b-0387bddd4008" xmlns:ns3="256d1f37-a5bf-40ea-9e3b-df9e783b5a8c" targetNamespace="http://schemas.microsoft.com/office/2006/metadata/properties" ma:root="true" ma:fieldsID="10aa5b10c9b4c7bde0c6e1afbf015f6d" ns2:_="" ns3:_="">
    <xsd:import namespace="68b5b436-c221-4126-930b-0387bddd4008"/>
    <xsd:import namespace="256d1f37-a5bf-40ea-9e3b-df9e783b5a8c"/>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SearchPropertie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Location" minOccurs="0"/>
                <xsd:element ref="ns2:MediaServiceObjectDetectorVersion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8b5b436-c221-4126-930b-0387bddd400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2" nillable="true" ma:displayName="MediaServiceSearchProperties" ma:hidden="true" ma:internalName="MediaServiceSearchProperties" ma:readOnly="true">
      <xsd:simpleType>
        <xsd:restriction base="dms:Note"/>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00f08751-b953-413e-9b34-2297f674b6a3" ma:termSetId="09814cd3-568e-fe90-9814-8d621ff8fb84" ma:anchorId="fba54fb3-c3e1-fe81-a776-ca4b69148c4d" ma:open="true" ma:isKeyword="false">
      <xsd:complexType>
        <xsd:sequence>
          <xsd:element ref="pc:Terms" minOccurs="0" maxOccurs="1"/>
        </xsd:sequence>
      </xsd:complex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Location" ma:index="20" nillable="true" ma:displayName="Location" ma:indexed="true" ma:internalName="MediaServiceLocation" ma:readOnly="true">
      <xsd:simpleType>
        <xsd:restriction base="dms:Text"/>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256d1f37-a5bf-40ea-9e3b-df9e783b5a8c"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5" nillable="true" ma:displayName="Taxonomy Catch All Column" ma:hidden="true" ma:list="{ef552e05-c177-46a8-98f1-f1cdb6faf096}" ma:internalName="TaxCatchAll" ma:showField="CatchAllData" ma:web="256d1f37-a5bf-40ea-9e3b-df9e783b5a8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256d1f37-a5bf-40ea-9e3b-df9e783b5a8c" xsi:nil="true"/>
    <lcf76f155ced4ddcb4097134ff3c332f xmlns="68b5b436-c221-4126-930b-0387bddd4008">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0EE71963-DF27-405F-9A97-48F8F651AEB7}"/>
</file>

<file path=customXml/itemProps2.xml><?xml version="1.0" encoding="utf-8"?>
<ds:datastoreItem xmlns:ds="http://schemas.openxmlformats.org/officeDocument/2006/customXml" ds:itemID="{C92FCC4D-41CD-402B-AE5C-900FD772F1F5}">
  <ds:schemaRefs>
    <ds:schemaRef ds:uri="http://schemas.microsoft.com/sharepoint/v3/contenttype/forms"/>
  </ds:schemaRefs>
</ds:datastoreItem>
</file>

<file path=customXml/itemProps3.xml><?xml version="1.0" encoding="utf-8"?>
<ds:datastoreItem xmlns:ds="http://schemas.openxmlformats.org/officeDocument/2006/customXml" ds:itemID="{EC156103-A01A-4A2D-B7C0-DD22F955C052}">
  <ds:schemaRefs>
    <ds:schemaRef ds:uri="518c6e60-9e9f-499b-82bc-eb599a2af438"/>
    <ds:schemaRef ds:uri="http://purl.org/dc/dcmitype/"/>
    <ds:schemaRef ds:uri="http://schemas.microsoft.com/office/2006/metadata/properties"/>
    <ds:schemaRef ds:uri="http://schemas.openxmlformats.org/package/2006/metadata/core-properties"/>
    <ds:schemaRef ds:uri="http://schemas.microsoft.com/office/infopath/2007/PartnerControls"/>
    <ds:schemaRef ds:uri="http://schemas.microsoft.com/office/2006/documentManagement/types"/>
    <ds:schemaRef ds:uri="http://www.w3.org/XML/1998/namespace"/>
    <ds:schemaRef ds:uri="http://purl.org/dc/terms/"/>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39</TotalTime>
  <Words>2319</Words>
  <Application>Microsoft Office PowerPoint</Application>
  <PresentationFormat>Widescreen</PresentationFormat>
  <Paragraphs>299</Paragraphs>
  <Slides>26</Slides>
  <Notes>24</Notes>
  <HiddenSlides>6</HiddenSlides>
  <MMClips>0</MMClips>
  <ScaleCrop>false</ScaleCrop>
  <HeadingPairs>
    <vt:vector size="6" baseType="variant">
      <vt:variant>
        <vt:lpstr>Fonts Used</vt:lpstr>
      </vt:variant>
      <vt:variant>
        <vt:i4>12</vt:i4>
      </vt:variant>
      <vt:variant>
        <vt:lpstr>Theme</vt:lpstr>
      </vt:variant>
      <vt:variant>
        <vt:i4>4</vt:i4>
      </vt:variant>
      <vt:variant>
        <vt:lpstr>Slide Titles</vt:lpstr>
      </vt:variant>
      <vt:variant>
        <vt:i4>26</vt:i4>
      </vt:variant>
    </vt:vector>
  </HeadingPairs>
  <TitlesOfParts>
    <vt:vector size="42" baseType="lpstr">
      <vt:lpstr>HGSoeiKakugothicUB</vt:lpstr>
      <vt:lpstr>Aptos</vt:lpstr>
      <vt:lpstr>Arial</vt:lpstr>
      <vt:lpstr>Calibri</vt:lpstr>
      <vt:lpstr>Calibri Light</vt:lpstr>
      <vt:lpstr>Courier New,monospace</vt:lpstr>
      <vt:lpstr>DM Sans</vt:lpstr>
      <vt:lpstr>Myanmar Text</vt:lpstr>
      <vt:lpstr>Myriad Pro</vt:lpstr>
      <vt:lpstr>Open Sans</vt:lpstr>
      <vt:lpstr>Verdana Pro</vt:lpstr>
      <vt:lpstr>Verdana Pro SemiBold</vt:lpstr>
      <vt:lpstr>Main_Theme</vt:lpstr>
      <vt:lpstr>No_Numb</vt:lpstr>
      <vt:lpstr>Teacher_No_Numb</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Mark Hoelzer</dc:creator>
  <cp:lastModifiedBy>Heather Ryan</cp:lastModifiedBy>
  <cp:revision>2</cp:revision>
  <dcterms:created xsi:type="dcterms:W3CDTF">2023-03-12T04:10:58Z</dcterms:created>
  <dcterms:modified xsi:type="dcterms:W3CDTF">2025-02-11T16:04:34Z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0x01010007F30016848ECA4D8C32F5EEF57AB254</vt:lpwstr>
  </property>
  <property fmtid="{D5CDD505-2E9C-101B-9397-08002B2CF9AE}" pid="3" name="MediaServiceImageTags">
    <vt:lpwstr/>
  </property>
  <property fmtid="{D5CDD505-2E9C-101B-9397-08002B2CF9AE}" pid="4" name="ArticulateGUID">
    <vt:lpwstr>5072417B-48E2-46BA-8EFD-6E3B28D2A771</vt:lpwstr>
  </property>
  <property fmtid="{D5CDD505-2E9C-101B-9397-08002B2CF9AE}" pid="5" name="ArticulatePath">
    <vt:lpwstr>https://3dmd.sharepoint.com/sites/MaterialDevelopmentTeam/Shared Documents/Templates/studentSlideDeck/documentStyles3</vt:lpwstr>
  </property>
  <property fmtid="{D5CDD505-2E9C-101B-9397-08002B2CF9AE}" pid="6" name="ArticulateUseProject">
    <vt:lpwstr>1</vt:lpwstr>
  </property>
  <property fmtid="{D5CDD505-2E9C-101B-9397-08002B2CF9AE}" pid="7" name="ArticulateProjectFull">
    <vt:lpwstr>C:\KrisF_Workfolder\Graphic Design\Powerpoint_Template\Education_Slidedeck_Template_V1.0.ppta</vt:lpwstr>
  </property>
  <property fmtid="{D5CDD505-2E9C-101B-9397-08002B2CF9AE}" pid="8" name="ArticulateProjectVersion">
    <vt:lpwstr>8</vt:lpwstr>
  </property>
</Properties>
</file>