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oleObject" PartName="/ppt/embeddings/oleObject9.bin"/>
  <Override ContentType="application/vnd.openxmlformats-officedocument.oleObject" PartName="/ppt/embeddings/oleObject3.bin"/>
  <Override ContentType="application/vnd.openxmlformats-officedocument.oleObject" PartName="/ppt/embeddings/oleObject6.bin"/>
  <Override ContentType="application/vnd.openxmlformats-officedocument.oleObject" PartName="/ppt/embeddings/oleObject5.bin"/>
  <Override ContentType="application/vnd.openxmlformats-officedocument.oleObject" PartName="/ppt/embeddings/oleObject4.bin"/>
  <Override ContentType="application/vnd.openxmlformats-officedocument.oleObject" PartName="/ppt/embeddings/oleObject7.bin"/>
  <Override ContentType="application/vnd.openxmlformats-officedocument.oleObject" PartName="/ppt/embeddings/oleObject2.bin"/>
  <Override ContentType="application/vnd.openxmlformats-officedocument.oleObject" PartName="/ppt/embeddings/oleObject10.bin"/>
  <Override ContentType="application/vnd.openxmlformats-officedocument.oleObject" PartName="/ppt/embeddings/oleObject1.bin"/>
  <Override ContentType="application/vnd.openxmlformats-officedocument.oleObject" PartName="/ppt/embeddings/oleObject11.bin"/>
  <Override ContentType="application/vnd.openxmlformats-officedocument.oleObject" PartName="/ppt/embeddings/oleObject8.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60" r:id="rId5"/>
    <p:sldMasterId id="2147483672" r:id="rId6"/>
    <p:sldMasterId id="2147483690"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Lst>
  <p:sldSz cy="6858000" cx="12192000"/>
  <p:notesSz cx="6858000" cy="9144000"/>
  <p:embeddedFontLs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gzZ+WSDwsa9ARCypTUIgBe0Hk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09CAE5-95CE-4963-A08B-03980FD49AB4}">
  <a:tblStyle styleId="{FD09CAE5-95CE-4963-A08B-03980FD49AB4}"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42" Type="http://schemas.openxmlformats.org/officeDocument/2006/relationships/slide" Target="slides/slide34.xml"/><Relationship Id="rId41" Type="http://schemas.openxmlformats.org/officeDocument/2006/relationships/slide" Target="slides/slide33.xml"/><Relationship Id="rId22" Type="http://schemas.openxmlformats.org/officeDocument/2006/relationships/slide" Target="slides/slide14.xml"/><Relationship Id="rId44" Type="http://schemas.openxmlformats.org/officeDocument/2006/relationships/font" Target="fonts/OpenSans-bold.fntdata"/><Relationship Id="rId21" Type="http://schemas.openxmlformats.org/officeDocument/2006/relationships/slide" Target="slides/slide13.xml"/><Relationship Id="rId43" Type="http://schemas.openxmlformats.org/officeDocument/2006/relationships/font" Target="fonts/OpenSans-regular.fntdata"/><Relationship Id="rId24" Type="http://schemas.openxmlformats.org/officeDocument/2006/relationships/slide" Target="slides/slide16.xml"/><Relationship Id="rId46" Type="http://schemas.openxmlformats.org/officeDocument/2006/relationships/font" Target="fonts/OpenSans-boldItalic.fntdata"/><Relationship Id="rId23" Type="http://schemas.openxmlformats.org/officeDocument/2006/relationships/slide" Target="slides/slide15.xml"/><Relationship Id="rId45" Type="http://schemas.openxmlformats.org/officeDocument/2006/relationships/font" Target="fonts/OpenSans-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47" Type="http://customschemas.google.com/relationships/presentationmetadata" Target="metadata"/><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42.png"/><Relationship Id="rId3" Type="http://schemas.openxmlformats.org/officeDocument/2006/relationships/image" Target="../media/image40.png"/><Relationship Id="rId4" Type="http://schemas.openxmlformats.org/officeDocument/2006/relationships/image" Target="../media/image38.png"/><Relationship Id="rId5" Type="http://schemas.openxmlformats.org/officeDocument/2006/relationships/image" Target="../media/image4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42.png"/><Relationship Id="rId3" Type="http://schemas.openxmlformats.org/officeDocument/2006/relationships/image" Target="../media/image40.png"/><Relationship Id="rId4" Type="http://schemas.openxmlformats.org/officeDocument/2006/relationships/image" Target="../media/image38.png"/><Relationship Id="rId5" Type="http://schemas.openxmlformats.org/officeDocument/2006/relationships/image" Target="../media/image4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Move around the room and provide tech support.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Open the app and select the appropriate activity and scene. </a:t>
            </a:r>
            <a:endParaRPr/>
          </a:p>
        </p:txBody>
      </p:sp>
      <p:sp>
        <p:nvSpPr>
          <p:cNvPr id="447" name="Google Shape;44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Guide them in noticing the similarities and differences between the three models. Discuss the N-terminus and C-terminus and what that means to the polypeptide sequence.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Sketch and label Met in their favorite representation. </a:t>
            </a:r>
            <a:endParaRPr/>
          </a:p>
        </p:txBody>
      </p:sp>
      <p:sp>
        <p:nvSpPr>
          <p:cNvPr id="460" name="Google Shape;46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Ask students to share what they determined. </a:t>
            </a:r>
            <a:endParaRPr/>
          </a:p>
          <a:p>
            <a:pPr indent="0" lvl="0" marL="0" rtl="0" algn="l">
              <a:spcBef>
                <a:spcPts val="0"/>
              </a:spcBef>
              <a:spcAft>
                <a:spcPts val="0"/>
              </a:spcAft>
              <a:buNone/>
            </a:pPr>
            <a:r>
              <a:rPr lang="en-US"/>
              <a:t>Student: Explain why using several different representations of methionine is important. What are the benefits of each model?  </a:t>
            </a:r>
            <a:endParaRPr/>
          </a:p>
        </p:txBody>
      </p:sp>
      <p:sp>
        <p:nvSpPr>
          <p:cNvPr id="469" name="Google Shape;46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Move around the room and provide tech support.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Open the app and select the appropriate activity and scene. </a:t>
            </a:r>
            <a:endParaRPr/>
          </a:p>
        </p:txBody>
      </p:sp>
      <p:sp>
        <p:nvSpPr>
          <p:cNvPr id="481" name="Google Shape;48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Move around the room and provide tech support. Walk students through the first amino acid. Help students identify the amine group, carboxyl group, side chain, and alpha carbon.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Continue to label their sketch of met in their notebook. </a:t>
            </a:r>
            <a:endParaRPr/>
          </a:p>
        </p:txBody>
      </p:sp>
      <p:sp>
        <p:nvSpPr>
          <p:cNvPr id="493" name="Google Shape;49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Move around the room and provide tech support.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Open the app and select the appropriate activity and scene. As they complete the activity, consider the prompts on the screen. </a:t>
            </a:r>
            <a:endParaRPr/>
          </a:p>
        </p:txBody>
      </p:sp>
      <p:sp>
        <p:nvSpPr>
          <p:cNvPr id="502" name="Google Shape;50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Point out to students where the backbone ends and the side chain begins.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Follow the prompts on the screen. </a:t>
            </a:r>
            <a:endParaRPr/>
          </a:p>
        </p:txBody>
      </p:sp>
      <p:sp>
        <p:nvSpPr>
          <p:cNvPr id="515" name="Google Shape;51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Assign your student groups four additional amino acids: hydrophobic, hydrophilic, basic, and acidic. An example might include hydrophobic (Phe), hydrophilic (Gln), basic (Arg), acidic (Glu), and cysteine (Cys).</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Sketch and annotate their five assigned amino acids in their notebook</a:t>
            </a:r>
            <a:endParaRPr/>
          </a:p>
        </p:txBody>
      </p:sp>
      <p:sp>
        <p:nvSpPr>
          <p:cNvPr id="537" name="Google Shape;53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Give your students time to create the table in their lab notebook or make a copy of this slide and give it to them.</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Student:  Create the following table in their lab notebook.  Complete it as they finish the AR activity.</a:t>
            </a:r>
            <a:endParaRPr/>
          </a:p>
        </p:txBody>
      </p:sp>
      <p:sp>
        <p:nvSpPr>
          <p:cNvPr id="547" name="Google Shape;54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6" name="Google Shape;55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Have your students share the trends that they found when looking at the different classification of side chains.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Student:  Share out their findings.  </a:t>
            </a:r>
            <a:endParaRPr/>
          </a:p>
        </p:txBody>
      </p:sp>
      <p:sp>
        <p:nvSpPr>
          <p:cNvPr id="557" name="Google Shape;55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Ask students to explore how water interacts with the different classifications of side chains. Remind students about polarity.  Remember, if you see the atoms SNO-H, it's polar.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Before viewing the AR, predict how the water molecules will interact with the side chain. Using the green prompts as a guide, explore how water interacts with the different side chains.   </a:t>
            </a:r>
            <a:endParaRPr/>
          </a:p>
        </p:txBody>
      </p:sp>
      <p:sp>
        <p:nvSpPr>
          <p:cNvPr id="567" name="Google Shape;56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Move around the room and assist students as they observe the water interactions.  Facilitate a discussion and have students share what they discovered.</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Student:  Record their findings in their data table. Confirm or revise models and sketches in their notebook. Be prepared to share with the class.  </a:t>
            </a:r>
            <a:endParaRPr/>
          </a:p>
          <a:p>
            <a:pPr indent="0" lvl="0" marL="0" rtl="0" algn="l">
              <a:spcBef>
                <a:spcPts val="0"/>
              </a:spcBef>
              <a:spcAft>
                <a:spcPts val="0"/>
              </a:spcAft>
              <a:buNone/>
            </a:pPr>
            <a:r>
              <a:t/>
            </a:r>
            <a:endParaRPr/>
          </a:p>
        </p:txBody>
      </p:sp>
      <p:sp>
        <p:nvSpPr>
          <p:cNvPr id="579" name="Google Shape;57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Summarize what students determined after viewing the activity.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Revise the information in their notebook as needed. </a:t>
            </a:r>
            <a:endParaRPr/>
          </a:p>
        </p:txBody>
      </p:sp>
      <p:sp>
        <p:nvSpPr>
          <p:cNvPr id="589" name="Google Shape;58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Summarize the differences between hydrophilic and hydrophobic amino acids.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Confirm or revise models and sketches in their notebook. </a:t>
            </a:r>
            <a:endParaRPr/>
          </a:p>
        </p:txBody>
      </p:sp>
      <p:sp>
        <p:nvSpPr>
          <p:cNvPr id="599" name="Google Shape;59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Give some background explaining that polypeptide (primary structure) will rotate into a protein (tertiary structure). Explain to students that this next activity will help them determine how side chains interact with each other to form a 3-d shape.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Student:  Think about how amino acids interact with each other while completing the next activity. </a:t>
            </a:r>
            <a:endParaRPr/>
          </a:p>
        </p:txBody>
      </p:sp>
      <p:sp>
        <p:nvSpPr>
          <p:cNvPr id="619" name="Google Shape;61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As students investigate the overlays support their technology needs.  Remind them that they are trying to identify the four rules of protein folding so they will need to view the animations carefully.  Typically proteins fold, but do not immediately unfold. Remind your students of this fact.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As they watch the animations, consider the green prompts on the screen. </a:t>
            </a:r>
            <a:endParaRPr/>
          </a:p>
        </p:txBody>
      </p:sp>
      <p:sp>
        <p:nvSpPr>
          <p:cNvPr id="631" name="Google Shape;63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Walk around the room and assist with technology.  Help individual student groups notice the different amino acid interactions if they are struggling.  Facilitate a discussion where students share their findings.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Student:  Investigate how amino acids interact for each category and determine how they interact.  Record findings in the data table. Students should be prepared to share their findings with the class. </a:t>
            </a:r>
            <a:endParaRPr/>
          </a:p>
        </p:txBody>
      </p:sp>
      <p:sp>
        <p:nvSpPr>
          <p:cNvPr id="642" name="Google Shape;642;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Help students create a class consensus model.  Facilitate discussion to determine the four rules of protein folding.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Revise the table in their notebook to match the class consensus model. </a:t>
            </a:r>
            <a:endParaRPr/>
          </a:p>
        </p:txBody>
      </p:sp>
      <p:sp>
        <p:nvSpPr>
          <p:cNvPr id="652" name="Google Shape;652;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Give students time to write the four rules of protein folding in their notebook.  </a:t>
            </a:r>
            <a:r>
              <a:rPr b="1" lang="en-US"/>
              <a:t>Stress that these interactions all occur simultaneously! </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US"/>
              <a:t>Student:  Revise the table in their notebook to match the class consensus model. </a:t>
            </a:r>
            <a:endParaRPr/>
          </a:p>
        </p:txBody>
      </p:sp>
      <p:sp>
        <p:nvSpPr>
          <p:cNvPr id="662" name="Google Shape;662;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Review the four rules of protein folding. </a:t>
            </a:r>
            <a:r>
              <a:rPr b="1" lang="en-US"/>
              <a:t>Stress that these interactions all occur simultaneously! </a:t>
            </a:r>
            <a:endParaRPr/>
          </a:p>
          <a:p>
            <a:pPr indent="0" lvl="0" marL="0" rtl="0" algn="l">
              <a:spcBef>
                <a:spcPts val="0"/>
              </a:spcBef>
              <a:spcAft>
                <a:spcPts val="0"/>
              </a:spcAft>
              <a:buNone/>
            </a:pPr>
            <a:r>
              <a:rPr lang="en-US"/>
              <a:t> Student: Jot their thoughts and ideas in their notebook. </a:t>
            </a:r>
            <a:endParaRPr/>
          </a:p>
          <a:p>
            <a:pPr indent="0" lvl="0" marL="0" rtl="0" algn="l">
              <a:spcBef>
                <a:spcPts val="0"/>
              </a:spcBef>
              <a:spcAft>
                <a:spcPts val="0"/>
              </a:spcAft>
              <a:buNone/>
            </a:pPr>
            <a:r>
              <a:t/>
            </a:r>
            <a:endParaRPr/>
          </a:p>
        </p:txBody>
      </p:sp>
      <p:sp>
        <p:nvSpPr>
          <p:cNvPr id="672" name="Google Shape;672;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Allow students to talk about the prompts with their partner. Facilitate a class discussion and have students share their thoughts.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Discuss the green prompts with their partners. Be prepared to share their ideas with the class. </a:t>
            </a:r>
            <a:endParaRPr/>
          </a:p>
          <a:p>
            <a:pPr indent="0" lvl="0" marL="0" rtl="0" algn="l">
              <a:spcBef>
                <a:spcPts val="0"/>
              </a:spcBef>
              <a:spcAft>
                <a:spcPts val="0"/>
              </a:spcAft>
              <a:buNone/>
            </a:pPr>
            <a:r>
              <a:t/>
            </a:r>
            <a:endParaRPr/>
          </a:p>
        </p:txBody>
      </p:sp>
      <p:sp>
        <p:nvSpPr>
          <p:cNvPr id="682" name="Google Shape;682;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1" name="Google Shape;69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Summary slide with learning objectives of this lesson.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Jot their thoughts and ideas in their notebook.</a:t>
            </a:r>
            <a:endParaRPr/>
          </a:p>
        </p:txBody>
      </p:sp>
      <p:sp>
        <p:nvSpPr>
          <p:cNvPr id="692" name="Google Shape;692;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Facilitate a discussion with students by asking them: What is a protein? Expand on why proteins are so important in living systems. Organisms are nothing more than a well-organized series of chemical reactions that are regulated by tiny machines we call proteins. Note: Most students will answer with the information they learned in Nutrition class—protein is steak, eggs, burgers, chicken, etc.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Brainstorm a list about what they already know about protein. </a:t>
            </a:r>
            <a:endParaRPr/>
          </a:p>
        </p:txBody>
      </p:sp>
      <p:sp>
        <p:nvSpPr>
          <p:cNvPr id="415" name="Google Shape;41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Teacher: Facilitate a discussion to determine what students already know about proteins. Explain to students that proteins are made of subunits called amino acids.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Student: Share what is on their list and add other classmates' responses to their list. </a:t>
            </a:r>
            <a:endParaRPr/>
          </a:p>
        </p:txBody>
      </p:sp>
      <p:sp>
        <p:nvSpPr>
          <p:cNvPr id="428" name="Google Shape;42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 name="Google Shape;1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CBCBCB"/>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1" name="Shape 71"/>
        <p:cNvGrpSpPr/>
        <p:nvPr/>
      </p:nvGrpSpPr>
      <p:grpSpPr>
        <a:xfrm>
          <a:off x="0" y="0"/>
          <a:ext cx="0" cy="0"/>
          <a:chOff x="0" y="0"/>
          <a:chExt cx="0" cy="0"/>
        </a:xfrm>
      </p:grpSpPr>
      <p:sp>
        <p:nvSpPr>
          <p:cNvPr id="72" name="Google Shape;72;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7" name="Shape 77"/>
        <p:cNvGrpSpPr/>
        <p:nvPr/>
      </p:nvGrpSpPr>
      <p:grpSpPr>
        <a:xfrm>
          <a:off x="0" y="0"/>
          <a:ext cx="0" cy="0"/>
          <a:chOff x="0" y="0"/>
          <a:chExt cx="0" cy="0"/>
        </a:xfrm>
      </p:grpSpPr>
      <p:sp>
        <p:nvSpPr>
          <p:cNvPr id="78" name="Google Shape;78;p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 name="Shape 90"/>
        <p:cNvGrpSpPr/>
        <p:nvPr/>
      </p:nvGrpSpPr>
      <p:grpSpPr>
        <a:xfrm>
          <a:off x="0" y="0"/>
          <a:ext cx="0" cy="0"/>
          <a:chOff x="0" y="0"/>
          <a:chExt cx="0" cy="0"/>
        </a:xfrm>
      </p:grpSpPr>
      <p:sp>
        <p:nvSpPr>
          <p:cNvPr id="91" name="Google Shape;91;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9"/>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4" name="Shape 94"/>
        <p:cNvGrpSpPr/>
        <p:nvPr/>
      </p:nvGrpSpPr>
      <p:grpSpPr>
        <a:xfrm>
          <a:off x="0" y="0"/>
          <a:ext cx="0" cy="0"/>
          <a:chOff x="0" y="0"/>
          <a:chExt cx="0" cy="0"/>
        </a:xfrm>
      </p:grpSpPr>
      <p:sp>
        <p:nvSpPr>
          <p:cNvPr id="95" name="Google Shape;95;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0"/>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0" name="Shape 100"/>
        <p:cNvGrpSpPr/>
        <p:nvPr/>
      </p:nvGrpSpPr>
      <p:grpSpPr>
        <a:xfrm>
          <a:off x="0" y="0"/>
          <a:ext cx="0" cy="0"/>
          <a:chOff x="0" y="0"/>
          <a:chExt cx="0" cy="0"/>
        </a:xfrm>
      </p:grpSpPr>
      <p:sp>
        <p:nvSpPr>
          <p:cNvPr id="101" name="Google Shape;101;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Open San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3" name="Google Shape;103;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43"/>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6" name="Shape 106"/>
        <p:cNvGrpSpPr/>
        <p:nvPr/>
      </p:nvGrpSpPr>
      <p:grpSpPr>
        <a:xfrm>
          <a:off x="0" y="0"/>
          <a:ext cx="0" cy="0"/>
          <a:chOff x="0" y="0"/>
          <a:chExt cx="0" cy="0"/>
        </a:xfrm>
      </p:grpSpPr>
      <p:sp>
        <p:nvSpPr>
          <p:cNvPr id="107" name="Google Shape;107;p4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Open San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 name="Google Shape;108;p4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9" name="Google Shape;10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44"/>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2" name="Shape 112"/>
        <p:cNvGrpSpPr/>
        <p:nvPr/>
      </p:nvGrpSpPr>
      <p:grpSpPr>
        <a:xfrm>
          <a:off x="0" y="0"/>
          <a:ext cx="0" cy="0"/>
          <a:chOff x="0" y="0"/>
          <a:chExt cx="0" cy="0"/>
        </a:xfrm>
      </p:grpSpPr>
      <p:sp>
        <p:nvSpPr>
          <p:cNvPr id="113" name="Google Shape;113;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4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4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45"/>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9" name="Shape 119"/>
        <p:cNvGrpSpPr/>
        <p:nvPr/>
      </p:nvGrpSpPr>
      <p:grpSpPr>
        <a:xfrm>
          <a:off x="0" y="0"/>
          <a:ext cx="0" cy="0"/>
          <a:chOff x="0" y="0"/>
          <a:chExt cx="0" cy="0"/>
        </a:xfrm>
      </p:grpSpPr>
      <p:sp>
        <p:nvSpPr>
          <p:cNvPr id="120" name="Google Shape;120;p4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4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2" name="Google Shape;122;p4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4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4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46"/>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8" name="Shape 128"/>
        <p:cNvGrpSpPr/>
        <p:nvPr/>
      </p:nvGrpSpPr>
      <p:grpSpPr>
        <a:xfrm>
          <a:off x="0" y="0"/>
          <a:ext cx="0" cy="0"/>
          <a:chOff x="0" y="0"/>
          <a:chExt cx="0" cy="0"/>
        </a:xfrm>
      </p:grpSpPr>
      <p:sp>
        <p:nvSpPr>
          <p:cNvPr id="129" name="Google Shape;129;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7"/>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3" name="Shape 133"/>
        <p:cNvGrpSpPr/>
        <p:nvPr/>
      </p:nvGrpSpPr>
      <p:grpSpPr>
        <a:xfrm>
          <a:off x="0" y="0"/>
          <a:ext cx="0" cy="0"/>
          <a:chOff x="0" y="0"/>
          <a:chExt cx="0" cy="0"/>
        </a:xfrm>
      </p:grpSpPr>
      <p:sp>
        <p:nvSpPr>
          <p:cNvPr id="134" name="Google Shape;134;p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6" name="Google Shape;136;p4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8"/>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 name="Shape 20"/>
        <p:cNvGrpSpPr/>
        <p:nvPr/>
      </p:nvGrpSpPr>
      <p:grpSpPr>
        <a:xfrm>
          <a:off x="0" y="0"/>
          <a:ext cx="0" cy="0"/>
          <a:chOff x="0" y="0"/>
          <a:chExt cx="0" cy="0"/>
        </a:xfrm>
      </p:grpSpPr>
      <p:sp>
        <p:nvSpPr>
          <p:cNvPr id="21" name="Google Shape;2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0" name="Shape 140"/>
        <p:cNvGrpSpPr/>
        <p:nvPr/>
      </p:nvGrpSpPr>
      <p:grpSpPr>
        <a:xfrm>
          <a:off x="0" y="0"/>
          <a:ext cx="0" cy="0"/>
          <a:chOff x="0" y="0"/>
          <a:chExt cx="0" cy="0"/>
        </a:xfrm>
      </p:grpSpPr>
      <p:sp>
        <p:nvSpPr>
          <p:cNvPr id="141" name="Google Shape;14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49"/>
          <p:cNvSpPr/>
          <p:nvPr>
            <p:ph idx="2" type="pic"/>
          </p:nvPr>
        </p:nvSpPr>
        <p:spPr>
          <a:xfrm>
            <a:off x="5183188" y="987425"/>
            <a:ext cx="6172200" cy="4873625"/>
          </a:xfrm>
          <a:prstGeom prst="rect">
            <a:avLst/>
          </a:prstGeom>
          <a:noFill/>
          <a:ln>
            <a:noFill/>
          </a:ln>
        </p:spPr>
      </p:sp>
      <p:sp>
        <p:nvSpPr>
          <p:cNvPr id="143" name="Google Shape;143;p4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49"/>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7" name="Shape 147"/>
        <p:cNvGrpSpPr/>
        <p:nvPr/>
      </p:nvGrpSpPr>
      <p:grpSpPr>
        <a:xfrm>
          <a:off x="0" y="0"/>
          <a:ext cx="0" cy="0"/>
          <a:chOff x="0" y="0"/>
          <a:chExt cx="0" cy="0"/>
        </a:xfrm>
      </p:grpSpPr>
      <p:sp>
        <p:nvSpPr>
          <p:cNvPr id="148" name="Google Shape;148;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5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50"/>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5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5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51"/>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65" name="Shape 165"/>
        <p:cNvGrpSpPr/>
        <p:nvPr/>
      </p:nvGrpSpPr>
      <p:grpSpPr>
        <a:xfrm>
          <a:off x="0" y="0"/>
          <a:ext cx="0" cy="0"/>
          <a:chOff x="0" y="0"/>
          <a:chExt cx="0" cy="0"/>
        </a:xfrm>
      </p:grpSpPr>
      <p:pic>
        <p:nvPicPr>
          <p:cNvPr id="166" name="Google Shape;166;p42"/>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7" name="Shape 167"/>
        <p:cNvGrpSpPr/>
        <p:nvPr/>
      </p:nvGrpSpPr>
      <p:grpSpPr>
        <a:xfrm>
          <a:off x="0" y="0"/>
          <a:ext cx="0" cy="0"/>
          <a:chOff x="0" y="0"/>
          <a:chExt cx="0" cy="0"/>
        </a:xfrm>
      </p:grpSpPr>
      <p:pic>
        <p:nvPicPr>
          <p:cNvPr id="168" name="Google Shape;168;p6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9" name="Google Shape;169;p61"/>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61"/>
          <p:cNvSpPr/>
          <p:nvPr>
            <p:ph idx="2" type="pic"/>
          </p:nvPr>
        </p:nvSpPr>
        <p:spPr>
          <a:xfrm>
            <a:off x="8334986" y="2766382"/>
            <a:ext cx="4671589" cy="4671589"/>
          </a:xfrm>
          <a:prstGeom prst="rect">
            <a:avLst/>
          </a:prstGeom>
          <a:noFill/>
          <a:ln>
            <a:noFill/>
          </a:ln>
        </p:spPr>
      </p:sp>
      <p:sp>
        <p:nvSpPr>
          <p:cNvPr id="171" name="Google Shape;171;p61"/>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172" name="Shape 172"/>
        <p:cNvGrpSpPr/>
        <p:nvPr/>
      </p:nvGrpSpPr>
      <p:grpSpPr>
        <a:xfrm>
          <a:off x="0" y="0"/>
          <a:ext cx="0" cy="0"/>
          <a:chOff x="0" y="0"/>
          <a:chExt cx="0" cy="0"/>
        </a:xfrm>
      </p:grpSpPr>
      <p:pic>
        <p:nvPicPr>
          <p:cNvPr id="173" name="Google Shape;173;p6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4" name="Google Shape;174;p62"/>
          <p:cNvSpPr txBox="1"/>
          <p:nvPr>
            <p:ph type="title"/>
          </p:nvPr>
        </p:nvSpPr>
        <p:spPr>
          <a:xfrm>
            <a:off x="4544839" y="1727847"/>
            <a:ext cx="6585327" cy="2362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5" name="Google Shape;175;p62"/>
          <p:cNvSpPr txBox="1"/>
          <p:nvPr>
            <p:ph idx="1" type="subTitle"/>
          </p:nvPr>
        </p:nvSpPr>
        <p:spPr>
          <a:xfrm>
            <a:off x="4544839" y="4407694"/>
            <a:ext cx="3506168" cy="141047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7F7F7F"/>
              </a:buClr>
              <a:buSzPts val="2400"/>
              <a:buNone/>
              <a:defRPr sz="24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76" name="Shape 176"/>
        <p:cNvGrpSpPr/>
        <p:nvPr/>
      </p:nvGrpSpPr>
      <p:grpSpPr>
        <a:xfrm>
          <a:off x="0" y="0"/>
          <a:ext cx="0" cy="0"/>
          <a:chOff x="0" y="0"/>
          <a:chExt cx="0" cy="0"/>
        </a:xfrm>
      </p:grpSpPr>
      <p:pic>
        <p:nvPicPr>
          <p:cNvPr id="177" name="Google Shape;177;p6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8" name="Google Shape;178;p63"/>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 name="Google Shape;179;p63"/>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 name="Google Shape;180;p63"/>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63"/>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182" name="Shape 182"/>
        <p:cNvGrpSpPr/>
        <p:nvPr/>
      </p:nvGrpSpPr>
      <p:grpSpPr>
        <a:xfrm>
          <a:off x="0" y="0"/>
          <a:ext cx="0" cy="0"/>
          <a:chOff x="0" y="0"/>
          <a:chExt cx="0" cy="0"/>
        </a:xfrm>
      </p:grpSpPr>
      <p:pic>
        <p:nvPicPr>
          <p:cNvPr id="183" name="Google Shape;183;p6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4" name="Google Shape;184;p64"/>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64"/>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86" name="Google Shape;186;p64"/>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64"/>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188" name="Shape 188"/>
        <p:cNvGrpSpPr/>
        <p:nvPr/>
      </p:nvGrpSpPr>
      <p:grpSpPr>
        <a:xfrm>
          <a:off x="0" y="0"/>
          <a:ext cx="0" cy="0"/>
          <a:chOff x="0" y="0"/>
          <a:chExt cx="0" cy="0"/>
        </a:xfrm>
      </p:grpSpPr>
      <p:pic>
        <p:nvPicPr>
          <p:cNvPr id="189" name="Google Shape;189;p6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0" name="Google Shape;190;p65"/>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 name="Google Shape;191;p65"/>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2" name="Google Shape;192;p65"/>
          <p:cNvSpPr txBox="1"/>
          <p:nvPr>
            <p:ph type="title"/>
          </p:nvPr>
        </p:nvSpPr>
        <p:spPr>
          <a:xfrm>
            <a:off x="534379" y="958302"/>
            <a:ext cx="1120324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3" name="Google Shape;193;p65"/>
          <p:cNvSpPr txBox="1"/>
          <p:nvPr>
            <p:ph idx="1" type="body"/>
          </p:nvPr>
        </p:nvSpPr>
        <p:spPr>
          <a:xfrm>
            <a:off x="534378" y="1768474"/>
            <a:ext cx="11203245" cy="4651375"/>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194" name="Shape 194"/>
        <p:cNvGrpSpPr/>
        <p:nvPr/>
      </p:nvGrpSpPr>
      <p:grpSpPr>
        <a:xfrm>
          <a:off x="0" y="0"/>
          <a:ext cx="0" cy="0"/>
          <a:chOff x="0" y="0"/>
          <a:chExt cx="0" cy="0"/>
        </a:xfrm>
      </p:grpSpPr>
      <p:pic>
        <p:nvPicPr>
          <p:cNvPr id="195" name="Google Shape;195;p6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6" name="Google Shape;196;p66"/>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66"/>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66"/>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9" name="Google Shape;199;p66"/>
          <p:cNvSpPr txBox="1"/>
          <p:nvPr>
            <p:ph type="title"/>
          </p:nvPr>
        </p:nvSpPr>
        <p:spPr>
          <a:xfrm>
            <a:off x="1016192" y="414134"/>
            <a:ext cx="9178566"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 name="Shape 24"/>
        <p:cNvGrpSpPr/>
        <p:nvPr/>
      </p:nvGrpSpPr>
      <p:grpSpPr>
        <a:xfrm>
          <a:off x="0" y="0"/>
          <a:ext cx="0" cy="0"/>
          <a:chOff x="0" y="0"/>
          <a:chExt cx="0" cy="0"/>
        </a:xfrm>
      </p:grpSpPr>
      <p:sp>
        <p:nvSpPr>
          <p:cNvPr id="25" name="Google Shape;25;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Calibri"/>
              <a:buNone/>
              <a:defRPr>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00" name="Shape 200"/>
        <p:cNvGrpSpPr/>
        <p:nvPr/>
      </p:nvGrpSpPr>
      <p:grpSpPr>
        <a:xfrm>
          <a:off x="0" y="0"/>
          <a:ext cx="0" cy="0"/>
          <a:chOff x="0" y="0"/>
          <a:chExt cx="0" cy="0"/>
        </a:xfrm>
      </p:grpSpPr>
      <p:pic>
        <p:nvPicPr>
          <p:cNvPr id="201" name="Google Shape;201;p6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2" name="Google Shape;202;p67"/>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3" name="Google Shape;203;p67"/>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4" name="Google Shape;204;p67"/>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67"/>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06" name="Shape 206"/>
        <p:cNvGrpSpPr/>
        <p:nvPr/>
      </p:nvGrpSpPr>
      <p:grpSpPr>
        <a:xfrm>
          <a:off x="0" y="0"/>
          <a:ext cx="0" cy="0"/>
          <a:chOff x="0" y="0"/>
          <a:chExt cx="0" cy="0"/>
        </a:xfrm>
      </p:grpSpPr>
      <p:pic>
        <p:nvPicPr>
          <p:cNvPr id="207" name="Google Shape;207;p6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08" name="Google Shape;208;p68"/>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9" name="Google Shape;209;p68"/>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0" name="Google Shape;210;p68"/>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68"/>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12" name="Shape 212"/>
        <p:cNvGrpSpPr/>
        <p:nvPr/>
      </p:nvGrpSpPr>
      <p:grpSpPr>
        <a:xfrm>
          <a:off x="0" y="0"/>
          <a:ext cx="0" cy="0"/>
          <a:chOff x="0" y="0"/>
          <a:chExt cx="0" cy="0"/>
        </a:xfrm>
      </p:grpSpPr>
      <p:pic>
        <p:nvPicPr>
          <p:cNvPr id="213" name="Google Shape;213;p6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4" name="Google Shape;214;p69"/>
          <p:cNvSpPr/>
          <p:nvPr/>
        </p:nvSpPr>
        <p:spPr>
          <a:xfrm>
            <a:off x="11667442"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69"/>
          <p:cNvSpPr txBox="1"/>
          <p:nvPr>
            <p:ph idx="12" type="sldNum"/>
          </p:nvPr>
        </p:nvSpPr>
        <p:spPr>
          <a:xfrm>
            <a:off x="11602610"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6" name="Google Shape;216;p69"/>
          <p:cNvSpPr txBox="1"/>
          <p:nvPr>
            <p:ph idx="1" type="body"/>
          </p:nvPr>
        </p:nvSpPr>
        <p:spPr>
          <a:xfrm>
            <a:off x="1016192" y="1232420"/>
            <a:ext cx="10581297" cy="533141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0"/>
              </a:spcBef>
              <a:spcAft>
                <a:spcPts val="0"/>
              </a:spcAft>
              <a:buClr>
                <a:schemeClr val="dk1"/>
              </a:buClr>
              <a:buSzPts val="2800"/>
              <a:buChar char="•"/>
              <a:defRPr>
                <a:latin typeface="Arial"/>
                <a:ea typeface="Arial"/>
                <a:cs typeface="Arial"/>
                <a:sym typeface="Arial"/>
              </a:defRPr>
            </a:lvl1pPr>
            <a:lvl2pPr indent="-381000" lvl="1" marL="914400" algn="l">
              <a:lnSpc>
                <a:spcPct val="100000"/>
              </a:lnSpc>
              <a:spcBef>
                <a:spcPts val="600"/>
              </a:spcBef>
              <a:spcAft>
                <a:spcPts val="0"/>
              </a:spcAft>
              <a:buClr>
                <a:schemeClr val="dk1"/>
              </a:buClr>
              <a:buSzPts val="2400"/>
              <a:buChar char="•"/>
              <a:defRPr>
                <a:latin typeface="Arial"/>
                <a:ea typeface="Arial"/>
                <a:cs typeface="Arial"/>
                <a:sym typeface="Arial"/>
              </a:defRPr>
            </a:lvl2pPr>
            <a:lvl3pPr indent="-355600" lvl="2" marL="1371600" algn="l">
              <a:lnSpc>
                <a:spcPct val="100000"/>
              </a:lnSpc>
              <a:spcBef>
                <a:spcPts val="600"/>
              </a:spcBef>
              <a:spcAft>
                <a:spcPts val="0"/>
              </a:spcAft>
              <a:buClr>
                <a:schemeClr val="dk1"/>
              </a:buClr>
              <a:buSzPts val="2000"/>
              <a:buChar char="•"/>
              <a:defRPr>
                <a:latin typeface="Arial"/>
                <a:ea typeface="Arial"/>
                <a:cs typeface="Arial"/>
                <a:sym typeface="Arial"/>
              </a:defRPr>
            </a:lvl3pPr>
            <a:lvl4pPr indent="-342900" lvl="3" marL="1828800" algn="l">
              <a:lnSpc>
                <a:spcPct val="100000"/>
              </a:lnSpc>
              <a:spcBef>
                <a:spcPts val="600"/>
              </a:spcBef>
              <a:spcAft>
                <a:spcPts val="0"/>
              </a:spcAft>
              <a:buClr>
                <a:schemeClr val="dk1"/>
              </a:buClr>
              <a:buSzPts val="1800"/>
              <a:buChar char="•"/>
              <a:defRPr>
                <a:latin typeface="Arial"/>
                <a:ea typeface="Arial"/>
                <a:cs typeface="Arial"/>
                <a:sym typeface="Arial"/>
              </a:defRPr>
            </a:lvl4pPr>
            <a:lvl5pPr indent="-342900" lvl="4" marL="2286000" algn="l">
              <a:lnSpc>
                <a:spcPct val="100000"/>
              </a:lnSpc>
              <a:spcBef>
                <a:spcPts val="600"/>
              </a:spcBef>
              <a:spcAft>
                <a:spcPts val="0"/>
              </a:spcAft>
              <a:buClr>
                <a:schemeClr val="dk1"/>
              </a:buClr>
              <a:buSzPts val="1800"/>
              <a:buChar char="•"/>
              <a:defRPr>
                <a:latin typeface="Arial"/>
                <a:ea typeface="Arial"/>
                <a:cs typeface="Arial"/>
                <a:sym typeface="Arial"/>
              </a:defRPr>
            </a:lvl5pPr>
            <a:lvl6pPr indent="-342900" lvl="5" marL="2743200" algn="l">
              <a:lnSpc>
                <a:spcPct val="90000"/>
              </a:lnSpc>
              <a:spcBef>
                <a:spcPts val="6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69"/>
          <p:cNvSpPr txBox="1"/>
          <p:nvPr>
            <p:ph type="title"/>
          </p:nvPr>
        </p:nvSpPr>
        <p:spPr>
          <a:xfrm>
            <a:off x="1016191" y="414134"/>
            <a:ext cx="1058129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18" name="Shape 218"/>
        <p:cNvGrpSpPr/>
        <p:nvPr/>
      </p:nvGrpSpPr>
      <p:grpSpPr>
        <a:xfrm>
          <a:off x="0" y="0"/>
          <a:ext cx="0" cy="0"/>
          <a:chOff x="0" y="0"/>
          <a:chExt cx="0" cy="0"/>
        </a:xfrm>
      </p:grpSpPr>
      <p:pic>
        <p:nvPicPr>
          <p:cNvPr id="219" name="Google Shape;219;p7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0" name="Google Shape;220;p70"/>
          <p:cNvSpPr txBox="1"/>
          <p:nvPr>
            <p:ph type="title"/>
          </p:nvPr>
        </p:nvSpPr>
        <p:spPr>
          <a:xfrm>
            <a:off x="389861" y="231303"/>
            <a:ext cx="9144000"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1" name="Google Shape;221;p70"/>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70"/>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223" name="Shape 223"/>
        <p:cNvGrpSpPr/>
        <p:nvPr/>
      </p:nvGrpSpPr>
      <p:grpSpPr>
        <a:xfrm>
          <a:off x="0" y="0"/>
          <a:ext cx="0" cy="0"/>
          <a:chOff x="0" y="0"/>
          <a:chExt cx="0" cy="0"/>
        </a:xfrm>
      </p:grpSpPr>
      <p:pic>
        <p:nvPicPr>
          <p:cNvPr descr="Background pattern&#10;&#10;Description automatically generated with low confidence" id="224" name="Google Shape;224;p7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25" name="Google Shape;225;p71"/>
          <p:cNvSpPr txBox="1"/>
          <p:nvPr>
            <p:ph type="title"/>
          </p:nvPr>
        </p:nvSpPr>
        <p:spPr>
          <a:xfrm>
            <a:off x="448178" y="251489"/>
            <a:ext cx="10694743"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6" name="Google Shape;226;p71"/>
          <p:cNvSpPr/>
          <p:nvPr/>
        </p:nvSpPr>
        <p:spPr>
          <a:xfrm>
            <a:off x="140135" y="6406711"/>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71"/>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 name="Google Shape;228;p71"/>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229" name="Shape 229"/>
        <p:cNvGrpSpPr/>
        <p:nvPr/>
      </p:nvGrpSpPr>
      <p:grpSpPr>
        <a:xfrm>
          <a:off x="0" y="0"/>
          <a:ext cx="0" cy="0"/>
          <a:chOff x="0" y="0"/>
          <a:chExt cx="0" cy="0"/>
        </a:xfrm>
      </p:grpSpPr>
      <p:pic>
        <p:nvPicPr>
          <p:cNvPr id="230" name="Google Shape;230;p7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1" name="Google Shape;231;p72"/>
          <p:cNvSpPr txBox="1"/>
          <p:nvPr>
            <p:ph type="title"/>
          </p:nvPr>
        </p:nvSpPr>
        <p:spPr>
          <a:xfrm>
            <a:off x="942753" y="289589"/>
            <a:ext cx="10193081"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72"/>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72"/>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72"/>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235" name="Shape 235"/>
        <p:cNvGrpSpPr/>
        <p:nvPr/>
      </p:nvGrpSpPr>
      <p:grpSpPr>
        <a:xfrm>
          <a:off x="0" y="0"/>
          <a:ext cx="0" cy="0"/>
          <a:chOff x="0" y="0"/>
          <a:chExt cx="0" cy="0"/>
        </a:xfrm>
      </p:grpSpPr>
      <p:pic>
        <p:nvPicPr>
          <p:cNvPr id="236" name="Google Shape;236;p7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7" name="Google Shape;237;p73"/>
          <p:cNvSpPr txBox="1"/>
          <p:nvPr>
            <p:ph type="title"/>
          </p:nvPr>
        </p:nvSpPr>
        <p:spPr>
          <a:xfrm>
            <a:off x="942754" y="294463"/>
            <a:ext cx="10200167" cy="54457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73"/>
          <p:cNvSpPr/>
          <p:nvPr/>
        </p:nvSpPr>
        <p:spPr>
          <a:xfrm>
            <a:off x="140135" y="6413380"/>
            <a:ext cx="308043" cy="3080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73"/>
          <p:cNvSpPr/>
          <p:nvPr/>
        </p:nvSpPr>
        <p:spPr>
          <a:xfrm>
            <a:off x="11759586" y="6327914"/>
            <a:ext cx="308043" cy="308043"/>
          </a:xfrm>
          <a:prstGeom prst="ellipse">
            <a:avLst/>
          </a:prstGeom>
          <a:solidFill>
            <a:srgbClr val="1EAC4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73"/>
          <p:cNvSpPr txBox="1"/>
          <p:nvPr>
            <p:ph idx="12" type="sldNum"/>
          </p:nvPr>
        </p:nvSpPr>
        <p:spPr>
          <a:xfrm>
            <a:off x="11694754" y="6299373"/>
            <a:ext cx="437707" cy="365125"/>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1" sz="1200">
                <a:solidFill>
                  <a:schemeClr val="lt1"/>
                </a:solidFill>
                <a:latin typeface="Calibri"/>
                <a:ea typeface="Calibri"/>
                <a:cs typeface="Calibri"/>
                <a:sym typeface="Calibri"/>
              </a:defRPr>
            </a:lvl1pPr>
            <a:lvl2pPr indent="0" lvl="1" marL="0" algn="ctr">
              <a:spcBef>
                <a:spcPts val="0"/>
              </a:spcBef>
              <a:buNone/>
              <a:defRPr b="1" sz="1200">
                <a:solidFill>
                  <a:schemeClr val="lt1"/>
                </a:solidFill>
                <a:latin typeface="Calibri"/>
                <a:ea typeface="Calibri"/>
                <a:cs typeface="Calibri"/>
                <a:sym typeface="Calibri"/>
              </a:defRPr>
            </a:lvl2pPr>
            <a:lvl3pPr indent="0" lvl="2" marL="0" algn="ctr">
              <a:spcBef>
                <a:spcPts val="0"/>
              </a:spcBef>
              <a:buNone/>
              <a:defRPr b="1" sz="1200">
                <a:solidFill>
                  <a:schemeClr val="lt1"/>
                </a:solidFill>
                <a:latin typeface="Calibri"/>
                <a:ea typeface="Calibri"/>
                <a:cs typeface="Calibri"/>
                <a:sym typeface="Calibri"/>
              </a:defRPr>
            </a:lvl3pPr>
            <a:lvl4pPr indent="0" lvl="3" marL="0" algn="ctr">
              <a:spcBef>
                <a:spcPts val="0"/>
              </a:spcBef>
              <a:buNone/>
              <a:defRPr b="1" sz="1200">
                <a:solidFill>
                  <a:schemeClr val="lt1"/>
                </a:solidFill>
                <a:latin typeface="Calibri"/>
                <a:ea typeface="Calibri"/>
                <a:cs typeface="Calibri"/>
                <a:sym typeface="Calibri"/>
              </a:defRPr>
            </a:lvl4pPr>
            <a:lvl5pPr indent="0" lvl="4" marL="0" algn="ctr">
              <a:spcBef>
                <a:spcPts val="0"/>
              </a:spcBef>
              <a:buNone/>
              <a:defRPr b="1" sz="1200">
                <a:solidFill>
                  <a:schemeClr val="lt1"/>
                </a:solidFill>
                <a:latin typeface="Calibri"/>
                <a:ea typeface="Calibri"/>
                <a:cs typeface="Calibri"/>
                <a:sym typeface="Calibri"/>
              </a:defRPr>
            </a:lvl5pPr>
            <a:lvl6pPr indent="0" lvl="5" marL="0" algn="ctr">
              <a:spcBef>
                <a:spcPts val="0"/>
              </a:spcBef>
              <a:buNone/>
              <a:defRPr b="1" sz="1200">
                <a:solidFill>
                  <a:schemeClr val="lt1"/>
                </a:solidFill>
                <a:latin typeface="Calibri"/>
                <a:ea typeface="Calibri"/>
                <a:cs typeface="Calibri"/>
                <a:sym typeface="Calibri"/>
              </a:defRPr>
            </a:lvl6pPr>
            <a:lvl7pPr indent="0" lvl="6" marL="0" algn="ctr">
              <a:spcBef>
                <a:spcPts val="0"/>
              </a:spcBef>
              <a:buNone/>
              <a:defRPr b="1" sz="1200">
                <a:solidFill>
                  <a:schemeClr val="lt1"/>
                </a:solidFill>
                <a:latin typeface="Calibri"/>
                <a:ea typeface="Calibri"/>
                <a:cs typeface="Calibri"/>
                <a:sym typeface="Calibri"/>
              </a:defRPr>
            </a:lvl7pPr>
            <a:lvl8pPr indent="0" lvl="7" marL="0" algn="ctr">
              <a:spcBef>
                <a:spcPts val="0"/>
              </a:spcBef>
              <a:buNone/>
              <a:defRPr b="1" sz="1200">
                <a:solidFill>
                  <a:schemeClr val="lt1"/>
                </a:solidFill>
                <a:latin typeface="Calibri"/>
                <a:ea typeface="Calibri"/>
                <a:cs typeface="Calibri"/>
                <a:sym typeface="Calibri"/>
              </a:defRPr>
            </a:lvl8pPr>
            <a:lvl9pPr indent="0" lvl="8" marL="0" algn="ctr">
              <a:spcBef>
                <a:spcPts val="0"/>
              </a:spcBef>
              <a:buNone/>
              <a:defRPr b="1" sz="12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41" name="Shape 241"/>
        <p:cNvGrpSpPr/>
        <p:nvPr/>
      </p:nvGrpSpPr>
      <p:grpSpPr>
        <a:xfrm>
          <a:off x="0" y="0"/>
          <a:ext cx="0" cy="0"/>
          <a:chOff x="0" y="0"/>
          <a:chExt cx="0" cy="0"/>
        </a:xfrm>
      </p:grpSpPr>
      <p:pic>
        <p:nvPicPr>
          <p:cNvPr id="242" name="Google Shape;242;p7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243" name="Shape 243"/>
        <p:cNvGrpSpPr/>
        <p:nvPr/>
      </p:nvGrpSpPr>
      <p:grpSpPr>
        <a:xfrm>
          <a:off x="0" y="0"/>
          <a:ext cx="0" cy="0"/>
          <a:chOff x="0" y="0"/>
          <a:chExt cx="0" cy="0"/>
        </a:xfrm>
      </p:grpSpPr>
      <p:pic>
        <p:nvPicPr>
          <p:cNvPr id="244" name="Google Shape;244;p7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245" name="Shape 245"/>
        <p:cNvGrpSpPr/>
        <p:nvPr/>
      </p:nvGrpSpPr>
      <p:grpSpPr>
        <a:xfrm>
          <a:off x="0" y="0"/>
          <a:ext cx="0" cy="0"/>
          <a:chOff x="0" y="0"/>
          <a:chExt cx="0" cy="0"/>
        </a:xfrm>
      </p:grpSpPr>
      <p:pic>
        <p:nvPicPr>
          <p:cNvPr id="246" name="Google Shape;246;p76"/>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latin typeface="Calibri"/>
                <a:ea typeface="Calibri"/>
                <a:cs typeface="Calibri"/>
                <a:sym typeface="Calibri"/>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3" name="Google Shape;33;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2" name="Shape 252"/>
        <p:cNvGrpSpPr/>
        <p:nvPr/>
      </p:nvGrpSpPr>
      <p:grpSpPr>
        <a:xfrm>
          <a:off x="0" y="0"/>
          <a:ext cx="0" cy="0"/>
          <a:chOff x="0" y="0"/>
          <a:chExt cx="0" cy="0"/>
        </a:xfrm>
      </p:grpSpPr>
      <p:sp>
        <p:nvSpPr>
          <p:cNvPr id="253" name="Google Shape;253;p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Open San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 name="Google Shape;254;p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5" name="Google Shape;25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CBCBCB"/>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7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8" name="Shape 258"/>
        <p:cNvGrpSpPr/>
        <p:nvPr/>
      </p:nvGrpSpPr>
      <p:grpSpPr>
        <a:xfrm>
          <a:off x="0" y="0"/>
          <a:ext cx="0" cy="0"/>
          <a:chOff x="0" y="0"/>
          <a:chExt cx="0" cy="0"/>
        </a:xfrm>
      </p:grpSpPr>
      <p:sp>
        <p:nvSpPr>
          <p:cNvPr id="259" name="Google Shape;259;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79"/>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4" name="Shape 264"/>
        <p:cNvGrpSpPr/>
        <p:nvPr/>
      </p:nvGrpSpPr>
      <p:grpSpPr>
        <a:xfrm>
          <a:off x="0" y="0"/>
          <a:ext cx="0" cy="0"/>
          <a:chOff x="0" y="0"/>
          <a:chExt cx="0" cy="0"/>
        </a:xfrm>
      </p:grpSpPr>
      <p:sp>
        <p:nvSpPr>
          <p:cNvPr id="265" name="Google Shape;265;p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Open San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6" name="Google Shape;266;p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7" name="Google Shape;267;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8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0" name="Shape 270"/>
        <p:cNvGrpSpPr/>
        <p:nvPr/>
      </p:nvGrpSpPr>
      <p:grpSpPr>
        <a:xfrm>
          <a:off x="0" y="0"/>
          <a:ext cx="0" cy="0"/>
          <a:chOff x="0" y="0"/>
          <a:chExt cx="0" cy="0"/>
        </a:xfrm>
      </p:grpSpPr>
      <p:sp>
        <p:nvSpPr>
          <p:cNvPr id="271" name="Google Shape;271;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 name="Google Shape;273;p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8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77" name="Shape 277"/>
        <p:cNvGrpSpPr/>
        <p:nvPr/>
      </p:nvGrpSpPr>
      <p:grpSpPr>
        <a:xfrm>
          <a:off x="0" y="0"/>
          <a:ext cx="0" cy="0"/>
          <a:chOff x="0" y="0"/>
          <a:chExt cx="0" cy="0"/>
        </a:xfrm>
      </p:grpSpPr>
      <p:sp>
        <p:nvSpPr>
          <p:cNvPr id="278" name="Google Shape;278;p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0" name="Google Shape;280;p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82" name="Google Shape;282;p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8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6" name="Shape 286"/>
        <p:cNvGrpSpPr/>
        <p:nvPr/>
      </p:nvGrpSpPr>
      <p:grpSpPr>
        <a:xfrm>
          <a:off x="0" y="0"/>
          <a:ext cx="0" cy="0"/>
          <a:chOff x="0" y="0"/>
          <a:chExt cx="0" cy="0"/>
        </a:xfrm>
      </p:grpSpPr>
      <p:sp>
        <p:nvSpPr>
          <p:cNvPr id="287" name="Google Shape;287;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8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1" name="Shape 291"/>
        <p:cNvGrpSpPr/>
        <p:nvPr/>
      </p:nvGrpSpPr>
      <p:grpSpPr>
        <a:xfrm>
          <a:off x="0" y="0"/>
          <a:ext cx="0" cy="0"/>
          <a:chOff x="0" y="0"/>
          <a:chExt cx="0" cy="0"/>
        </a:xfrm>
      </p:grpSpPr>
      <p:sp>
        <p:nvSpPr>
          <p:cNvPr id="292" name="Google Shape;292;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3" name="Google Shape;293;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8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95" name="Shape 295"/>
        <p:cNvGrpSpPr/>
        <p:nvPr/>
      </p:nvGrpSpPr>
      <p:grpSpPr>
        <a:xfrm>
          <a:off x="0" y="0"/>
          <a:ext cx="0" cy="0"/>
          <a:chOff x="0" y="0"/>
          <a:chExt cx="0" cy="0"/>
        </a:xfrm>
      </p:grpSpPr>
      <p:sp>
        <p:nvSpPr>
          <p:cNvPr id="296" name="Google Shape;296;p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7" name="Google Shape;297;p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98" name="Google Shape;298;p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99" name="Google Shape;299;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0" name="Google Shape;300;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1" name="Google Shape;301;p8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02" name="Shape 302"/>
        <p:cNvGrpSpPr/>
        <p:nvPr/>
      </p:nvGrpSpPr>
      <p:grpSpPr>
        <a:xfrm>
          <a:off x="0" y="0"/>
          <a:ext cx="0" cy="0"/>
          <a:chOff x="0" y="0"/>
          <a:chExt cx="0" cy="0"/>
        </a:xfrm>
      </p:grpSpPr>
      <p:sp>
        <p:nvSpPr>
          <p:cNvPr id="303" name="Google Shape;303;p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 name="Google Shape;304;p86"/>
          <p:cNvSpPr/>
          <p:nvPr>
            <p:ph idx="2" type="pic"/>
          </p:nvPr>
        </p:nvSpPr>
        <p:spPr>
          <a:xfrm>
            <a:off x="5183188" y="987425"/>
            <a:ext cx="6172200" cy="4873625"/>
          </a:xfrm>
          <a:prstGeom prst="rect">
            <a:avLst/>
          </a:prstGeom>
          <a:noFill/>
          <a:ln>
            <a:noFill/>
          </a:ln>
        </p:spPr>
      </p:sp>
      <p:sp>
        <p:nvSpPr>
          <p:cNvPr id="305" name="Google Shape;305;p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06" name="Google Shape;306;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8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09" name="Shape 309"/>
        <p:cNvGrpSpPr/>
        <p:nvPr/>
      </p:nvGrpSpPr>
      <p:grpSpPr>
        <a:xfrm>
          <a:off x="0" y="0"/>
          <a:ext cx="0" cy="0"/>
          <a:chOff x="0" y="0"/>
          <a:chExt cx="0" cy="0"/>
        </a:xfrm>
      </p:grpSpPr>
      <p:sp>
        <p:nvSpPr>
          <p:cNvPr id="310" name="Google Shape;310;p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1" name="Google Shape;311;p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3" name="Google Shape;313;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4" name="Google Shape;314;p8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15" name="Shape 315"/>
        <p:cNvGrpSpPr/>
        <p:nvPr/>
      </p:nvGrpSpPr>
      <p:grpSpPr>
        <a:xfrm>
          <a:off x="0" y="0"/>
          <a:ext cx="0" cy="0"/>
          <a:chOff x="0" y="0"/>
          <a:chExt cx="0" cy="0"/>
        </a:xfrm>
      </p:grpSpPr>
      <p:sp>
        <p:nvSpPr>
          <p:cNvPr id="316" name="Google Shape;316;p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7" name="Google Shape;317;p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9" name="Google Shape;31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0" name="Google Shape;320;p8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sp>
        <p:nvSpPr>
          <p:cNvPr id="44" name="Google Shape;44;p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7" name="Shape 57"/>
        <p:cNvGrpSpPr/>
        <p:nvPr/>
      </p:nvGrpSpPr>
      <p:grpSpPr>
        <a:xfrm>
          <a:off x="0" y="0"/>
          <a:ext cx="0" cy="0"/>
          <a:chOff x="0" y="0"/>
          <a:chExt cx="0" cy="0"/>
        </a:xfrm>
      </p:grpSpPr>
      <p:sp>
        <p:nvSpPr>
          <p:cNvPr id="58" name="Google Shape;58;p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0" name="Google Shape;60;p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1" name="Google Shape;61;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4" name="Shape 64"/>
        <p:cNvGrpSpPr/>
        <p:nvPr/>
      </p:nvGrpSpPr>
      <p:grpSpPr>
        <a:xfrm>
          <a:off x="0" y="0"/>
          <a:ext cx="0" cy="0"/>
          <a:chOff x="0" y="0"/>
          <a:chExt cx="0" cy="0"/>
        </a:xfrm>
      </p:grpSpPr>
      <p:sp>
        <p:nvSpPr>
          <p:cNvPr id="65" name="Google Shape;65;p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58"/>
          <p:cNvSpPr/>
          <p:nvPr>
            <p:ph idx="2" type="pic"/>
          </p:nvPr>
        </p:nvSpPr>
        <p:spPr>
          <a:xfrm>
            <a:off x="5183188" y="987425"/>
            <a:ext cx="6172200" cy="4873625"/>
          </a:xfrm>
          <a:prstGeom prst="rect">
            <a:avLst/>
          </a:prstGeom>
          <a:noFill/>
          <a:ln>
            <a:noFill/>
          </a:ln>
        </p:spPr>
      </p:sp>
      <p:sp>
        <p:nvSpPr>
          <p:cNvPr id="67" name="Google Shape;67;p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8"/>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1.xml"/><Relationship Id="rId12"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6" Type="http://schemas.openxmlformats.org/officeDocument/2006/relationships/slideLayout" Target="../slideLayouts/slideLayout28.xml"/><Relationship Id="rId18" Type="http://schemas.openxmlformats.org/officeDocument/2006/relationships/theme" Target="../theme/theme5.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4.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DBDBDB"/>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 name="Shape 83"/>
        <p:cNvGrpSpPr/>
        <p:nvPr/>
      </p:nvGrpSpPr>
      <p:grpSpPr>
        <a:xfrm>
          <a:off x="0" y="0"/>
          <a:ext cx="0" cy="0"/>
          <a:chOff x="0" y="0"/>
          <a:chExt cx="0" cy="0"/>
        </a:xfrm>
      </p:grpSpPr>
      <p:sp>
        <p:nvSpPr>
          <p:cNvPr id="84" name="Google Shape;84;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 name="Google Shape;85;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7" name="Google Shape;87;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D8D8D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38"/>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38"/>
          <p:cNvSpPr/>
          <p:nvPr/>
        </p:nvSpPr>
        <p:spPr>
          <a:xfrm>
            <a:off x="11377409" y="6363658"/>
            <a:ext cx="201634" cy="365125"/>
          </a:xfrm>
          <a:prstGeom prst="rect">
            <a:avLst/>
          </a:prstGeom>
          <a:blipFill rotWithShape="1">
            <a:blip r:embed="rId1">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 </a:t>
            </a:r>
            <a:endParaRPr/>
          </a:p>
        </p:txBody>
      </p:sp>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9" name="Shape 159"/>
        <p:cNvGrpSpPr/>
        <p:nvPr/>
      </p:nvGrpSpPr>
      <p:grpSpPr>
        <a:xfrm>
          <a:off x="0" y="0"/>
          <a:ext cx="0" cy="0"/>
          <a:chOff x="0" y="0"/>
          <a:chExt cx="0" cy="0"/>
        </a:xfrm>
      </p:grpSpPr>
      <p:sp>
        <p:nvSpPr>
          <p:cNvPr id="160" name="Google Shape;160;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1" name="Google Shape;161;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3" name="Google Shape;163;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4" name="Google Shape;164;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7" name="Shape 247"/>
        <p:cNvGrpSpPr/>
        <p:nvPr/>
      </p:nvGrpSpPr>
      <p:grpSpPr>
        <a:xfrm>
          <a:off x="0" y="0"/>
          <a:ext cx="0" cy="0"/>
          <a:chOff x="0" y="0"/>
          <a:chExt cx="0" cy="0"/>
        </a:xfrm>
      </p:grpSpPr>
      <p:sp>
        <p:nvSpPr>
          <p:cNvPr id="248" name="Google Shape;24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49" name="Google Shape;24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0" name="Google Shape;25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51" name="Google Shape;25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900">
                <a:solidFill>
                  <a:srgbClr val="DBDBDB"/>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46.png"/><Relationship Id="rId4" Type="http://schemas.openxmlformats.org/officeDocument/2006/relationships/image" Target="../media/image69.png"/><Relationship Id="rId5" Type="http://schemas.openxmlformats.org/officeDocument/2006/relationships/image" Target="../media/image51.png"/><Relationship Id="rId6" Type="http://schemas.openxmlformats.org/officeDocument/2006/relationships/image" Target="../media/image7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53.png"/><Relationship Id="rId5" Type="http://schemas.openxmlformats.org/officeDocument/2006/relationships/image" Target="../media/image5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46.png"/><Relationship Id="rId4" Type="http://schemas.openxmlformats.org/officeDocument/2006/relationships/image" Target="../media/image74.png"/><Relationship Id="rId5" Type="http://schemas.openxmlformats.org/officeDocument/2006/relationships/image" Target="../media/image56.png"/><Relationship Id="rId6"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69.png"/><Relationship Id="rId5" Type="http://schemas.openxmlformats.org/officeDocument/2006/relationships/image" Target="../media/image51.png"/><Relationship Id="rId6"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46.png"/><Relationship Id="rId4" Type="http://schemas.openxmlformats.org/officeDocument/2006/relationships/image" Target="../media/image60.png"/><Relationship Id="rId5" Type="http://schemas.openxmlformats.org/officeDocument/2006/relationships/image" Target="../media/image5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4.png"/><Relationship Id="rId4" Type="http://schemas.openxmlformats.org/officeDocument/2006/relationships/image" Target="../media/image57.png"/><Relationship Id="rId5" Type="http://schemas.openxmlformats.org/officeDocument/2006/relationships/image" Target="../media/image62.png"/><Relationship Id="rId6" Type="http://schemas.openxmlformats.org/officeDocument/2006/relationships/image" Target="../media/image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7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4.png"/><Relationship Id="rId4" Type="http://schemas.openxmlformats.org/officeDocument/2006/relationships/image" Target="../media/image26.png"/><Relationship Id="rId5"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46.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78.png"/><Relationship Id="rId5" Type="http://schemas.openxmlformats.org/officeDocument/2006/relationships/image" Target="../media/image51.png"/><Relationship Id="rId6" Type="http://schemas.openxmlformats.org/officeDocument/2006/relationships/image" Target="../media/image5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46.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46.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vmlDrawing" Target="../drawings/vmlDrawing3.vml"/><Relationship Id="rId4" Type="http://schemas.openxmlformats.org/officeDocument/2006/relationships/image" Target="../media/image54.png"/><Relationship Id="rId5" Type="http://schemas.openxmlformats.org/officeDocument/2006/relationships/oleObject" Target="../embeddings/oleObject11.bin"/><Relationship Id="rId6" Type="http://schemas.openxmlformats.org/officeDocument/2006/relationships/oleObject" Target="../embeddings/oleObject11.bin"/><Relationship Id="rId7" Type="http://schemas.openxmlformats.org/officeDocument/2006/relationships/image" Target="../media/image75.png"/><Relationship Id="rId8"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77.png"/><Relationship Id="rId6" Type="http://schemas.openxmlformats.org/officeDocument/2006/relationships/image" Target="../media/image6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46.png"/><Relationship Id="rId4" Type="http://schemas.openxmlformats.org/officeDocument/2006/relationships/image" Target="../media/image73.png"/><Relationship Id="rId5" Type="http://schemas.openxmlformats.org/officeDocument/2006/relationships/image" Target="../media/image5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46.png"/><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46.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4.png"/><Relationship Id="rId4" Type="http://schemas.openxmlformats.org/officeDocument/2006/relationships/image" Target="../media/image16.png"/><Relationship Id="rId5" Type="http://schemas.openxmlformats.org/officeDocument/2006/relationships/image" Target="../media/image30.png"/><Relationship Id="rId6" Type="http://schemas.openxmlformats.org/officeDocument/2006/relationships/image" Target="../media/image34.png"/><Relationship Id="rId7" Type="http://schemas.openxmlformats.org/officeDocument/2006/relationships/image" Target="../media/image3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46.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46.png"/><Relationship Id="rId4" Type="http://schemas.openxmlformats.org/officeDocument/2006/relationships/image" Target="../media/image77.png"/><Relationship Id="rId5" Type="http://schemas.openxmlformats.org/officeDocument/2006/relationships/image" Target="../media/image4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8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67.png"/><Relationship Id="rId4" Type="http://schemas.openxmlformats.org/officeDocument/2006/relationships/image" Target="../media/image59.png"/><Relationship Id="rId5" Type="http://schemas.openxmlformats.org/officeDocument/2006/relationships/image" Target="../media/image7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4.png"/><Relationship Id="rId4" Type="http://schemas.openxmlformats.org/officeDocument/2006/relationships/image" Target="../media/image21.png"/><Relationship Id="rId9" Type="http://schemas.openxmlformats.org/officeDocument/2006/relationships/image" Target="../media/image23.png"/><Relationship Id="rId5" Type="http://schemas.openxmlformats.org/officeDocument/2006/relationships/image" Target="../media/image39.png"/><Relationship Id="rId6" Type="http://schemas.openxmlformats.org/officeDocument/2006/relationships/image" Target="../media/image24.png"/><Relationship Id="rId7" Type="http://schemas.openxmlformats.org/officeDocument/2006/relationships/image" Target="../media/image22.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4.png"/><Relationship Id="rId4" Type="http://schemas.openxmlformats.org/officeDocument/2006/relationships/image" Target="../media/image16.png"/><Relationship Id="rId5" Type="http://schemas.openxmlformats.org/officeDocument/2006/relationships/image" Target="../media/image34.png"/><Relationship Id="rId6" Type="http://schemas.openxmlformats.org/officeDocument/2006/relationships/image" Target="../media/image32.png"/></Relationships>
</file>

<file path=ppt/slides/_rels/slide8.xml.rels><?xml version="1.0" encoding="UTF-8" standalone="yes"?><Relationships xmlns="http://schemas.openxmlformats.org/package/2006/relationships"><Relationship Id="rId20" Type="http://schemas.openxmlformats.org/officeDocument/2006/relationships/image" Target="../media/image44.png"/><Relationship Id="rId11" Type="http://schemas.openxmlformats.org/officeDocument/2006/relationships/oleObject" Target="../embeddings/oleObject3.bin"/><Relationship Id="rId10" Type="http://schemas.openxmlformats.org/officeDocument/2006/relationships/image" Target="../media/image42.png"/><Relationship Id="rId13" Type="http://schemas.openxmlformats.org/officeDocument/2006/relationships/image" Target="../media/image40.png"/><Relationship Id="rId12" Type="http://schemas.openxmlformats.org/officeDocument/2006/relationships/oleObject" Target="../embeddings/oleObject3.bin"/><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vmlDrawing" Target="../drawings/vmlDrawing1.vml"/><Relationship Id="rId4" Type="http://schemas.openxmlformats.org/officeDocument/2006/relationships/image" Target="../media/image46.png"/><Relationship Id="rId9" Type="http://schemas.openxmlformats.org/officeDocument/2006/relationships/oleObject" Target="../embeddings/oleObject2.bin"/><Relationship Id="rId15" Type="http://schemas.openxmlformats.org/officeDocument/2006/relationships/oleObject" Target="../embeddings/oleObject4.bin"/><Relationship Id="rId14" Type="http://schemas.openxmlformats.org/officeDocument/2006/relationships/oleObject" Target="../embeddings/oleObject4.bin"/><Relationship Id="rId17" Type="http://schemas.openxmlformats.org/officeDocument/2006/relationships/oleObject" Target="../embeddings/oleObject5.bin"/><Relationship Id="rId16" Type="http://schemas.openxmlformats.org/officeDocument/2006/relationships/image" Target="../media/image38.png"/><Relationship Id="rId5" Type="http://schemas.openxmlformats.org/officeDocument/2006/relationships/oleObject" Target="../embeddings/oleObject1.bin"/><Relationship Id="rId19" Type="http://schemas.openxmlformats.org/officeDocument/2006/relationships/image" Target="../media/image43.png"/><Relationship Id="rId6" Type="http://schemas.openxmlformats.org/officeDocument/2006/relationships/oleObject" Target="../embeddings/oleObject1.bin"/><Relationship Id="rId18" Type="http://schemas.openxmlformats.org/officeDocument/2006/relationships/oleObject" Target="../embeddings/oleObject5.bin"/><Relationship Id="rId7" Type="http://schemas.openxmlformats.org/officeDocument/2006/relationships/image" Target="../media/image36.png"/><Relationship Id="rId8"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0" Type="http://schemas.openxmlformats.org/officeDocument/2006/relationships/image" Target="../media/image43.png"/><Relationship Id="rId11" Type="http://schemas.openxmlformats.org/officeDocument/2006/relationships/image" Target="../media/image42.png"/><Relationship Id="rId10" Type="http://schemas.openxmlformats.org/officeDocument/2006/relationships/oleObject" Target="../embeddings/oleObject7.bin"/><Relationship Id="rId13" Type="http://schemas.openxmlformats.org/officeDocument/2006/relationships/oleObject" Target="../embeddings/oleObject8.bin"/><Relationship Id="rId12" Type="http://schemas.openxmlformats.org/officeDocument/2006/relationships/oleObject" Target="../embeddings/oleObject8.bin"/><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vmlDrawing" Target="../drawings/vmlDrawing2.vml"/><Relationship Id="rId4" Type="http://schemas.openxmlformats.org/officeDocument/2006/relationships/image" Target="../media/image46.png"/><Relationship Id="rId9" Type="http://schemas.openxmlformats.org/officeDocument/2006/relationships/oleObject" Target="../embeddings/oleObject7.bin"/><Relationship Id="rId15" Type="http://schemas.openxmlformats.org/officeDocument/2006/relationships/oleObject" Target="../embeddings/oleObject9.bin"/><Relationship Id="rId14" Type="http://schemas.openxmlformats.org/officeDocument/2006/relationships/image" Target="../media/image40.png"/><Relationship Id="rId17" Type="http://schemas.openxmlformats.org/officeDocument/2006/relationships/image" Target="../media/image38.png"/><Relationship Id="rId16" Type="http://schemas.openxmlformats.org/officeDocument/2006/relationships/oleObject" Target="../embeddings/oleObject9.bin"/><Relationship Id="rId5" Type="http://schemas.openxmlformats.org/officeDocument/2006/relationships/image" Target="../media/image41.png"/><Relationship Id="rId19" Type="http://schemas.openxmlformats.org/officeDocument/2006/relationships/oleObject" Target="../embeddings/oleObject10.bin"/><Relationship Id="rId6" Type="http://schemas.openxmlformats.org/officeDocument/2006/relationships/oleObject" Target="../embeddings/oleObject6.bin"/><Relationship Id="rId18" Type="http://schemas.openxmlformats.org/officeDocument/2006/relationships/oleObject" Target="../embeddings/oleObject10.bin"/><Relationship Id="rId7" Type="http://schemas.openxmlformats.org/officeDocument/2006/relationships/oleObject" Target="../embeddings/oleObject6.bin"/><Relationship Id="rId8"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5" name="Shape 325"/>
        <p:cNvGrpSpPr/>
        <p:nvPr/>
      </p:nvGrpSpPr>
      <p:grpSpPr>
        <a:xfrm>
          <a:off x="0" y="0"/>
          <a:ext cx="0" cy="0"/>
          <a:chOff x="0" y="0"/>
          <a:chExt cx="0" cy="0"/>
        </a:xfrm>
      </p:grpSpPr>
      <p:pic>
        <p:nvPicPr>
          <p:cNvPr id="326" name="Google Shape;326;p1"/>
          <p:cNvPicPr preferRelativeResize="0"/>
          <p:nvPr/>
        </p:nvPicPr>
        <p:blipFill rotWithShape="1">
          <a:blip r:embed="rId4">
            <a:alphaModFix/>
          </a:blip>
          <a:srcRect b="0" l="0" r="0" t="0"/>
          <a:stretch/>
        </p:blipFill>
        <p:spPr>
          <a:xfrm>
            <a:off x="5461842" y="1726270"/>
            <a:ext cx="6258677" cy="3623782"/>
          </a:xfrm>
          <a:prstGeom prst="rect">
            <a:avLst/>
          </a:prstGeom>
          <a:noFill/>
          <a:ln>
            <a:noFill/>
          </a:ln>
        </p:spPr>
      </p:pic>
      <p:sp>
        <p:nvSpPr>
          <p:cNvPr id="327" name="Google Shape;327;p1"/>
          <p:cNvSpPr txBox="1"/>
          <p:nvPr/>
        </p:nvSpPr>
        <p:spPr>
          <a:xfrm>
            <a:off x="471481" y="1742128"/>
            <a:ext cx="5942876" cy="1686872"/>
          </a:xfrm>
          <a:prstGeom prst="rect">
            <a:avLst/>
          </a:prstGeom>
          <a:noFill/>
          <a:ln>
            <a:noFill/>
          </a:ln>
        </p:spPr>
        <p:txBody>
          <a:bodyPr anchorCtr="0" anchor="t" bIns="45700" lIns="91425" spcFirstLastPara="1" rIns="91425" wrap="square" tIns="45700">
            <a:spAutoFit/>
          </a:bodyPr>
          <a:lstStyle/>
          <a:p>
            <a:pPr indent="0" lvl="0" marL="0" marR="0" rtl="0" algn="ctr">
              <a:lnSpc>
                <a:spcPct val="103333"/>
              </a:lnSpc>
              <a:spcBef>
                <a:spcPts val="0"/>
              </a:spcBef>
              <a:spcAft>
                <a:spcPts val="0"/>
              </a:spcAft>
              <a:buNone/>
            </a:pPr>
            <a:r>
              <a:rPr b="1" i="0" lang="en-US" sz="6000" u="none" cap="none" strike="noStrike">
                <a:solidFill>
                  <a:srgbClr val="006838"/>
                </a:solidFill>
                <a:latin typeface="Calibri"/>
                <a:ea typeface="Calibri"/>
                <a:cs typeface="Calibri"/>
                <a:sym typeface="Calibri"/>
              </a:rPr>
              <a:t>Side Chain Explorer </a:t>
            </a:r>
            <a:endParaRPr b="0" i="0" sz="6000" u="none" cap="none" strike="noStrike">
              <a:solidFill>
                <a:srgbClr val="000000"/>
              </a:solidFill>
              <a:latin typeface="Calibri"/>
              <a:ea typeface="Calibri"/>
              <a:cs typeface="Calibri"/>
              <a:sym typeface="Calibri"/>
            </a:endParaRPr>
          </a:p>
        </p:txBody>
      </p:sp>
      <p:sp>
        <p:nvSpPr>
          <p:cNvPr id="328" name="Google Shape;328;p1"/>
          <p:cNvSpPr txBox="1"/>
          <p:nvPr/>
        </p:nvSpPr>
        <p:spPr>
          <a:xfrm>
            <a:off x="171300" y="3547585"/>
            <a:ext cx="6188125" cy="8002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en-US" sz="2000" u="none" cap="none" strike="noStrike">
                <a:solidFill>
                  <a:srgbClr val="6D2C79"/>
                </a:solidFill>
                <a:latin typeface="Calibri"/>
                <a:ea typeface="Calibri"/>
                <a:cs typeface="Calibri"/>
                <a:sym typeface="Calibri"/>
              </a:rPr>
              <a:t>“One amino acid does not a protein make.”</a:t>
            </a:r>
            <a:endParaRPr b="0" i="1" sz="2000" u="none" cap="none" strike="noStrike">
              <a:solidFill>
                <a:srgbClr val="000000"/>
              </a:solidFill>
              <a:latin typeface="Calibri"/>
              <a:ea typeface="Calibri"/>
              <a:cs typeface="Calibri"/>
              <a:sym typeface="Calibri"/>
            </a:endParaRPr>
          </a:p>
          <a:p>
            <a:pPr indent="0" lvl="0" marL="0" marR="0" rtl="0" algn="ctr">
              <a:spcBef>
                <a:spcPts val="1200"/>
              </a:spcBef>
              <a:spcAft>
                <a:spcPts val="0"/>
              </a:spcAft>
              <a:buNone/>
            </a:pPr>
            <a:r>
              <a:rPr b="0" i="1" lang="en-US" sz="1600" u="none" cap="none" strike="noStrike">
                <a:solidFill>
                  <a:srgbClr val="6D2C79"/>
                </a:solidFill>
                <a:latin typeface="Calibri"/>
                <a:ea typeface="Calibri"/>
                <a:cs typeface="Calibri"/>
                <a:sym typeface="Calibri"/>
              </a:rPr>
              <a:t> – Preston Cloud Jr.</a:t>
            </a:r>
            <a:endParaRPr b="1" i="0" sz="1050" u="none" cap="none" strike="noStrike">
              <a:solidFill>
                <a:srgbClr val="0000AA"/>
              </a:solidFill>
              <a:latin typeface="Calibri"/>
              <a:ea typeface="Calibri"/>
              <a:cs typeface="Calibri"/>
              <a:sym typeface="Calibri"/>
            </a:endParaRPr>
          </a:p>
        </p:txBody>
      </p:sp>
      <p:pic>
        <p:nvPicPr>
          <p:cNvPr descr="Logo&#10;&#10;Description automatically generated" id="329" name="Google Shape;329;p1"/>
          <p:cNvPicPr preferRelativeResize="0"/>
          <p:nvPr/>
        </p:nvPicPr>
        <p:blipFill rotWithShape="1">
          <a:blip r:embed="rId5">
            <a:alphaModFix/>
          </a:blip>
          <a:srcRect b="0" l="0" r="0" t="0"/>
          <a:stretch/>
        </p:blipFill>
        <p:spPr>
          <a:xfrm>
            <a:off x="1688443" y="5368483"/>
            <a:ext cx="3508951" cy="1260754"/>
          </a:xfrm>
          <a:prstGeom prst="rect">
            <a:avLst/>
          </a:prstGeom>
          <a:noFill/>
          <a:ln>
            <a:noFill/>
          </a:ln>
        </p:spPr>
      </p:pic>
      <p:sp>
        <p:nvSpPr>
          <p:cNvPr id="330" name="Google Shape;330;p1"/>
          <p:cNvSpPr txBox="1"/>
          <p:nvPr/>
        </p:nvSpPr>
        <p:spPr>
          <a:xfrm>
            <a:off x="6440557" y="5605290"/>
            <a:ext cx="544806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Activity ID: </a:t>
            </a:r>
            <a:r>
              <a:rPr b="1" i="0" lang="en-US" sz="1800" u="none" cap="none" strike="noStrike">
                <a:solidFill>
                  <a:schemeClr val="accent1"/>
                </a:solidFill>
                <a:latin typeface="Calibri"/>
                <a:ea typeface="Calibri"/>
                <a:cs typeface="Calibri"/>
                <a:sym typeface="Calibri"/>
              </a:rPr>
              <a:t>AASK-AR1</a:t>
            </a:r>
            <a:endParaRPr sz="1800">
              <a:solidFill>
                <a:schemeClr val="accent1"/>
              </a:solidFill>
              <a:latin typeface="Calibri"/>
              <a:ea typeface="Calibri"/>
              <a:cs typeface="Calibri"/>
              <a:sym typeface="Calibri"/>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Required Models:</a:t>
            </a:r>
            <a:r>
              <a:rPr b="1" lang="en-US" sz="1800">
                <a:solidFill>
                  <a:schemeClr val="accent1"/>
                </a:solidFill>
                <a:latin typeface="Calibri"/>
                <a:ea typeface="Calibri"/>
                <a:cs typeface="Calibri"/>
                <a:sym typeface="Calibri"/>
              </a:rPr>
              <a:t> AASK Side Chain Chart</a:t>
            </a:r>
            <a:endParaRPr sz="1800">
              <a:solidFill>
                <a:schemeClr val="accent1"/>
              </a:solidFill>
              <a:latin typeface="Calibri"/>
              <a:ea typeface="Calibri"/>
              <a:cs typeface="Calibri"/>
              <a:sym typeface="Calibri"/>
            </a:endParaRPr>
          </a:p>
          <a:p>
            <a:pPr indent="0" lvl="0" marL="0" marR="0" rtl="0" algn="l">
              <a:spcBef>
                <a:spcPts val="0"/>
              </a:spcBef>
              <a:spcAft>
                <a:spcPts val="0"/>
              </a:spcAft>
              <a:buNone/>
            </a:pPr>
            <a:r>
              <a:rPr b="1" lang="en-US" sz="1800">
                <a:solidFill>
                  <a:schemeClr val="dk1"/>
                </a:solidFill>
                <a:latin typeface="Calibri"/>
                <a:ea typeface="Calibri"/>
                <a:cs typeface="Calibri"/>
                <a:sym typeface="Calibri"/>
              </a:rPr>
              <a:t>Required Media: </a:t>
            </a:r>
            <a:r>
              <a:rPr lang="en-US" sz="1800">
                <a:solidFill>
                  <a:schemeClr val="accent1"/>
                </a:solidFill>
                <a:latin typeface="Calibri"/>
                <a:ea typeface="Calibri"/>
                <a:cs typeface="Calibri"/>
                <a:sym typeface="Calibri"/>
              </a:rPr>
              <a:t>3DMD AR EDU App</a:t>
            </a:r>
            <a:endParaRPr sz="1800">
              <a:solidFill>
                <a:schemeClr val="accent1"/>
              </a:solidFill>
              <a:latin typeface="Calibri"/>
              <a:ea typeface="Calibri"/>
              <a:cs typeface="Calibri"/>
              <a:sym typeface="Calibri"/>
            </a:endParaRPr>
          </a:p>
        </p:txBody>
      </p:sp>
      <p:pic>
        <p:nvPicPr>
          <p:cNvPr descr="A blue red and white molecule&#10;&#10;Description automatically generated" id="331" name="Google Shape;331;p1"/>
          <p:cNvPicPr preferRelativeResize="0"/>
          <p:nvPr/>
        </p:nvPicPr>
        <p:blipFill rotWithShape="1">
          <a:blip r:embed="rId6">
            <a:alphaModFix/>
          </a:blip>
          <a:srcRect b="0" l="0" r="0" t="0"/>
          <a:stretch/>
        </p:blipFill>
        <p:spPr>
          <a:xfrm>
            <a:off x="9172955" y="1203158"/>
            <a:ext cx="2231763" cy="2097224"/>
          </a:xfrm>
          <a:prstGeom prst="rect">
            <a:avLst/>
          </a:prstGeom>
          <a:noFill/>
          <a:ln>
            <a:noFill/>
          </a:ln>
        </p:spPr>
      </p:pic>
      <p:sp>
        <p:nvSpPr>
          <p:cNvPr id="332" name="Google Shape;332;p1"/>
          <p:cNvSpPr/>
          <p:nvPr/>
        </p:nvSpPr>
        <p:spPr>
          <a:xfrm>
            <a:off x="9282070" y="1325068"/>
            <a:ext cx="1970049" cy="1951464"/>
          </a:xfrm>
          <a:prstGeom prst="ellipse">
            <a:avLst/>
          </a:prstGeom>
          <a:noFill/>
          <a:ln cap="flat" cmpd="sng" w="101600">
            <a:solidFill>
              <a:srgbClr val="FF00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sz="1800" u="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8" name="Shape 448"/>
        <p:cNvGrpSpPr/>
        <p:nvPr/>
      </p:nvGrpSpPr>
      <p:grpSpPr>
        <a:xfrm>
          <a:off x="0" y="0"/>
          <a:ext cx="0" cy="0"/>
          <a:chOff x="0" y="0"/>
          <a:chExt cx="0" cy="0"/>
        </a:xfrm>
      </p:grpSpPr>
      <p:pic>
        <p:nvPicPr>
          <p:cNvPr id="449" name="Google Shape;449;p10"/>
          <p:cNvPicPr preferRelativeResize="0"/>
          <p:nvPr/>
        </p:nvPicPr>
        <p:blipFill rotWithShape="1">
          <a:blip r:embed="rId4">
            <a:alphaModFix/>
          </a:blip>
          <a:srcRect b="0" l="0" r="0" t="0"/>
          <a:stretch/>
        </p:blipFill>
        <p:spPr>
          <a:xfrm>
            <a:off x="5286753" y="2597775"/>
            <a:ext cx="2091299" cy="3597992"/>
          </a:xfrm>
          <a:prstGeom prst="rect">
            <a:avLst/>
          </a:prstGeom>
          <a:noFill/>
          <a:ln>
            <a:noFill/>
          </a:ln>
        </p:spPr>
      </p:pic>
      <p:sp>
        <p:nvSpPr>
          <p:cNvPr id="450" name="Google Shape;450;p10"/>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Explore Side Chains with the 3DMD AR EDU App </a:t>
            </a:r>
            <a:endParaRPr sz="1600">
              <a:solidFill>
                <a:schemeClr val="lt1"/>
              </a:solidFill>
              <a:latin typeface="Calibri"/>
              <a:ea typeface="Calibri"/>
              <a:cs typeface="Calibri"/>
              <a:sym typeface="Calibri"/>
            </a:endParaRPr>
          </a:p>
        </p:txBody>
      </p:sp>
      <p:pic>
        <p:nvPicPr>
          <p:cNvPr descr="Icon&#10;&#10;Description automatically generated" id="451" name="Google Shape;451;p10"/>
          <p:cNvPicPr preferRelativeResize="0"/>
          <p:nvPr/>
        </p:nvPicPr>
        <p:blipFill rotWithShape="1">
          <a:blip r:embed="rId5">
            <a:alphaModFix/>
          </a:blip>
          <a:srcRect b="0" l="0" r="0" t="0"/>
          <a:stretch/>
        </p:blipFill>
        <p:spPr>
          <a:xfrm>
            <a:off x="10442163" y="127177"/>
            <a:ext cx="1200329" cy="1200329"/>
          </a:xfrm>
          <a:prstGeom prst="rect">
            <a:avLst/>
          </a:prstGeom>
          <a:noFill/>
          <a:ln>
            <a:noFill/>
          </a:ln>
        </p:spPr>
      </p:pic>
      <p:sp>
        <p:nvSpPr>
          <p:cNvPr id="452" name="Google Shape;452;p10"/>
          <p:cNvSpPr txBox="1"/>
          <p:nvPr/>
        </p:nvSpPr>
        <p:spPr>
          <a:xfrm>
            <a:off x="894196" y="2558375"/>
            <a:ext cx="3802931" cy="26314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There are </a:t>
            </a:r>
            <a:r>
              <a:rPr b="1" lang="en-US" sz="2000">
                <a:solidFill>
                  <a:schemeClr val="dk1"/>
                </a:solidFill>
                <a:latin typeface="Calibri"/>
                <a:ea typeface="Calibri"/>
                <a:cs typeface="Calibri"/>
                <a:sym typeface="Calibri"/>
              </a:rPr>
              <a:t>twenty types of amino acids</a:t>
            </a:r>
            <a:r>
              <a:rPr lang="en-US" sz="2000">
                <a:solidFill>
                  <a:schemeClr val="dk1"/>
                </a:solidFill>
                <a:latin typeface="Calibri"/>
                <a:ea typeface="Calibri"/>
                <a:cs typeface="Calibri"/>
                <a:sym typeface="Calibri"/>
              </a:rPr>
              <a:t> that can be part of a protein.</a:t>
            </a:r>
            <a:endParaRPr/>
          </a:p>
          <a:p>
            <a:pPr indent="0" lvl="0" marL="0" marR="0" rtl="0" algn="l">
              <a:spcBef>
                <a:spcPts val="1801"/>
              </a:spcBef>
              <a:spcAft>
                <a:spcPts val="0"/>
              </a:spcAft>
              <a:buNone/>
            </a:pPr>
            <a:r>
              <a:rPr lang="en-US" sz="2000">
                <a:solidFill>
                  <a:schemeClr val="dk1"/>
                </a:solidFill>
                <a:latin typeface="Calibri"/>
                <a:ea typeface="Calibri"/>
                <a:cs typeface="Calibri"/>
                <a:sym typeface="Calibri"/>
              </a:rPr>
              <a:t>Let's start by looking at just one. </a:t>
            </a:r>
            <a:endParaRPr/>
          </a:p>
          <a:p>
            <a:pPr indent="0" lvl="0" marL="0" marR="0" rtl="0" algn="l">
              <a:spcBef>
                <a:spcPts val="1801"/>
              </a:spcBef>
              <a:spcAft>
                <a:spcPts val="0"/>
              </a:spcAft>
              <a:buNone/>
            </a:pPr>
            <a:r>
              <a:rPr lang="en-US" sz="2000">
                <a:solidFill>
                  <a:schemeClr val="dk1"/>
                </a:solidFill>
                <a:latin typeface="Calibri"/>
                <a:ea typeface="Calibri"/>
                <a:cs typeface="Calibri"/>
                <a:sym typeface="Calibri"/>
              </a:rPr>
              <a:t>Select the </a:t>
            </a:r>
            <a:r>
              <a:rPr b="1" lang="en-US" sz="2000">
                <a:solidFill>
                  <a:schemeClr val="dk1"/>
                </a:solidFill>
                <a:latin typeface="Calibri"/>
                <a:ea typeface="Calibri"/>
                <a:cs typeface="Calibri"/>
                <a:sym typeface="Calibri"/>
              </a:rPr>
              <a:t>Methionine </a:t>
            </a:r>
            <a:r>
              <a:rPr lang="en-US" sz="2000">
                <a:solidFill>
                  <a:schemeClr val="dk1"/>
                </a:solidFill>
                <a:latin typeface="Calibri"/>
                <a:ea typeface="Calibri"/>
                <a:cs typeface="Calibri"/>
                <a:sym typeface="Calibri"/>
              </a:rPr>
              <a:t>amino acid, abbreviated </a:t>
            </a:r>
            <a:r>
              <a:rPr b="1" lang="en-US" sz="2000">
                <a:solidFill>
                  <a:schemeClr val="dk1"/>
                </a:solidFill>
                <a:latin typeface="Calibri"/>
                <a:ea typeface="Calibri"/>
                <a:cs typeface="Calibri"/>
                <a:sym typeface="Calibri"/>
              </a:rPr>
              <a:t>Met</a:t>
            </a:r>
            <a:r>
              <a:rPr lang="en-US" sz="2000">
                <a:solidFill>
                  <a:schemeClr val="dk1"/>
                </a:solidFill>
                <a:latin typeface="Calibri"/>
                <a:ea typeface="Calibri"/>
                <a:cs typeface="Calibri"/>
                <a:sym typeface="Calibri"/>
              </a:rPr>
              <a:t>.</a:t>
            </a:r>
            <a:endParaRPr/>
          </a:p>
          <a:p>
            <a:pPr indent="0" lvl="0" marL="0" marR="0" rtl="0" algn="l">
              <a:spcBef>
                <a:spcPts val="1801"/>
              </a:spcBef>
              <a:spcAft>
                <a:spcPts val="0"/>
              </a:spcAft>
              <a:buNone/>
            </a:pPr>
            <a:r>
              <a:t/>
            </a:r>
            <a:endParaRPr sz="2000">
              <a:solidFill>
                <a:schemeClr val="dk1"/>
              </a:solidFill>
              <a:latin typeface="Calibri"/>
              <a:ea typeface="Calibri"/>
              <a:cs typeface="Calibri"/>
              <a:sym typeface="Calibri"/>
            </a:endParaRPr>
          </a:p>
        </p:txBody>
      </p:sp>
      <p:pic>
        <p:nvPicPr>
          <p:cNvPr id="453" name="Google Shape;453;p10"/>
          <p:cNvPicPr preferRelativeResize="0"/>
          <p:nvPr/>
        </p:nvPicPr>
        <p:blipFill rotWithShape="1">
          <a:blip r:embed="rId6">
            <a:alphaModFix/>
          </a:blip>
          <a:srcRect b="0" l="0" r="0" t="0"/>
          <a:stretch/>
        </p:blipFill>
        <p:spPr>
          <a:xfrm>
            <a:off x="8496934" y="2597775"/>
            <a:ext cx="2091299" cy="3597992"/>
          </a:xfrm>
          <a:prstGeom prst="rect">
            <a:avLst/>
          </a:prstGeom>
          <a:noFill/>
          <a:ln>
            <a:noFill/>
          </a:ln>
        </p:spPr>
      </p:pic>
      <p:sp>
        <p:nvSpPr>
          <p:cNvPr id="454" name="Google Shape;454;p10"/>
          <p:cNvSpPr txBox="1"/>
          <p:nvPr/>
        </p:nvSpPr>
        <p:spPr>
          <a:xfrm>
            <a:off x="5286752" y="1745085"/>
            <a:ext cx="2091300" cy="707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Select </a:t>
            </a:r>
            <a:r>
              <a:rPr b="1" lang="en-US" sz="2000">
                <a:solidFill>
                  <a:srgbClr val="D200B9"/>
                </a:solidFill>
                <a:latin typeface="Calibri"/>
                <a:ea typeface="Calibri"/>
                <a:cs typeface="Calibri"/>
                <a:sym typeface="Calibri"/>
              </a:rPr>
              <a:t>Met </a:t>
            </a:r>
            <a:r>
              <a:rPr lang="en-US" sz="2000">
                <a:solidFill>
                  <a:schemeClr val="dk1"/>
                </a:solidFill>
                <a:latin typeface="Calibri"/>
                <a:ea typeface="Calibri"/>
                <a:cs typeface="Calibri"/>
                <a:sym typeface="Calibri"/>
              </a:rPr>
              <a:t>from the scene menu</a:t>
            </a:r>
            <a:endParaRPr/>
          </a:p>
        </p:txBody>
      </p:sp>
      <p:sp>
        <p:nvSpPr>
          <p:cNvPr id="455" name="Google Shape;455;p10"/>
          <p:cNvSpPr txBox="1"/>
          <p:nvPr/>
        </p:nvSpPr>
        <p:spPr>
          <a:xfrm>
            <a:off x="8352621" y="1677883"/>
            <a:ext cx="2383524" cy="707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Scan the </a:t>
            </a:r>
            <a:r>
              <a:rPr b="1" lang="en-US" sz="2000">
                <a:solidFill>
                  <a:schemeClr val="dk1"/>
                </a:solidFill>
                <a:latin typeface="Calibri"/>
                <a:ea typeface="Calibri"/>
                <a:cs typeface="Calibri"/>
                <a:sym typeface="Calibri"/>
              </a:rPr>
              <a:t>Amino Acid Side Chain Chart</a:t>
            </a:r>
            <a:r>
              <a:rPr baseline="30000" lang="en-US" sz="1400">
                <a:solidFill>
                  <a:schemeClr val="dk1"/>
                </a:solidFill>
                <a:latin typeface="Calibri"/>
                <a:ea typeface="Calibri"/>
                <a:cs typeface="Calibri"/>
                <a:sym typeface="Calibri"/>
              </a:rPr>
              <a:t>©</a:t>
            </a:r>
            <a:endParaRPr baseline="30000" sz="1401">
              <a:solidFill>
                <a:schemeClr val="dk1"/>
              </a:solidFill>
              <a:latin typeface="Calibri"/>
              <a:ea typeface="Calibri"/>
              <a:cs typeface="Calibri"/>
              <a:sym typeface="Calibri"/>
            </a:endParaRPr>
          </a:p>
        </p:txBody>
      </p:sp>
      <p:sp>
        <p:nvSpPr>
          <p:cNvPr id="456" name="Google Shape;456;p10"/>
          <p:cNvSpPr/>
          <p:nvPr/>
        </p:nvSpPr>
        <p:spPr>
          <a:xfrm>
            <a:off x="6216615" y="4178912"/>
            <a:ext cx="633958" cy="573996"/>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1" name="Shape 461"/>
        <p:cNvGrpSpPr/>
        <p:nvPr/>
      </p:nvGrpSpPr>
      <p:grpSpPr>
        <a:xfrm>
          <a:off x="0" y="0"/>
          <a:ext cx="0" cy="0"/>
          <a:chOff x="0" y="0"/>
          <a:chExt cx="0" cy="0"/>
        </a:xfrm>
      </p:grpSpPr>
      <p:pic>
        <p:nvPicPr>
          <p:cNvPr id="462" name="Google Shape;462;p11"/>
          <p:cNvPicPr preferRelativeResize="0"/>
          <p:nvPr/>
        </p:nvPicPr>
        <p:blipFill rotWithShape="1">
          <a:blip r:embed="rId4">
            <a:alphaModFix/>
          </a:blip>
          <a:srcRect b="0" l="0" r="0" t="0"/>
          <a:stretch/>
        </p:blipFill>
        <p:spPr>
          <a:xfrm>
            <a:off x="3935076" y="1884614"/>
            <a:ext cx="6971926" cy="3152454"/>
          </a:xfrm>
          <a:prstGeom prst="rect">
            <a:avLst/>
          </a:prstGeom>
          <a:noFill/>
          <a:ln>
            <a:noFill/>
          </a:ln>
        </p:spPr>
      </p:pic>
      <p:sp>
        <p:nvSpPr>
          <p:cNvPr id="463" name="Google Shape;463;p11"/>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Multiple Representations of Amino Acids</a:t>
            </a:r>
            <a:endParaRPr sz="1800">
              <a:solidFill>
                <a:schemeClr val="lt1"/>
              </a:solidFill>
              <a:latin typeface="Calibri"/>
              <a:ea typeface="Calibri"/>
              <a:cs typeface="Calibri"/>
              <a:sym typeface="Calibri"/>
            </a:endParaRPr>
          </a:p>
        </p:txBody>
      </p:sp>
      <p:pic>
        <p:nvPicPr>
          <p:cNvPr descr="Icon&#10;&#10;Description automatically generated" id="464" name="Google Shape;464;p11"/>
          <p:cNvPicPr preferRelativeResize="0"/>
          <p:nvPr/>
        </p:nvPicPr>
        <p:blipFill rotWithShape="1">
          <a:blip r:embed="rId5">
            <a:alphaModFix/>
          </a:blip>
          <a:srcRect b="0" l="0" r="0" t="0"/>
          <a:stretch/>
        </p:blipFill>
        <p:spPr>
          <a:xfrm>
            <a:off x="10442163" y="127177"/>
            <a:ext cx="1200329" cy="1200329"/>
          </a:xfrm>
          <a:prstGeom prst="rect">
            <a:avLst/>
          </a:prstGeom>
          <a:noFill/>
          <a:ln>
            <a:noFill/>
          </a:ln>
        </p:spPr>
      </p:pic>
      <p:sp>
        <p:nvSpPr>
          <p:cNvPr id="465" name="Google Shape;465;p11"/>
          <p:cNvSpPr txBox="1"/>
          <p:nvPr/>
        </p:nvSpPr>
        <p:spPr>
          <a:xfrm>
            <a:off x="894196" y="1884614"/>
            <a:ext cx="2339892"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1CA64A"/>
                </a:solidFill>
                <a:latin typeface="Calibri"/>
                <a:ea typeface="Calibri"/>
                <a:cs typeface="Calibri"/>
                <a:sym typeface="Calibri"/>
              </a:rPr>
              <a:t>How many representations of the methionine amino acid do you see?</a:t>
            </a:r>
            <a:endParaRPr b="1" sz="2000">
              <a:solidFill>
                <a:srgbClr val="1CA64A"/>
              </a:solidFill>
              <a:latin typeface="Calibri"/>
              <a:ea typeface="Calibri"/>
              <a:cs typeface="Calibri"/>
              <a:sym typeface="Calibri"/>
            </a:endParaRPr>
          </a:p>
          <a:p>
            <a:pPr indent="0" lvl="0" marL="0" marR="0" rtl="0" algn="l">
              <a:spcBef>
                <a:spcPts val="2400"/>
              </a:spcBef>
              <a:spcAft>
                <a:spcPts val="0"/>
              </a:spcAft>
              <a:buNone/>
            </a:pPr>
            <a:r>
              <a:rPr b="1" lang="en-US" sz="2000">
                <a:solidFill>
                  <a:srgbClr val="1CA64A"/>
                </a:solidFill>
                <a:latin typeface="Calibri"/>
                <a:ea typeface="Calibri"/>
                <a:cs typeface="Calibri"/>
                <a:sym typeface="Calibri"/>
              </a:rPr>
              <a:t>Why might we want more than one representation of a single amino acid?</a:t>
            </a:r>
            <a:endParaRPr b="1" sz="2000">
              <a:solidFill>
                <a:srgbClr val="1CA64A"/>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0" name="Shape 470"/>
        <p:cNvGrpSpPr/>
        <p:nvPr/>
      </p:nvGrpSpPr>
      <p:grpSpPr>
        <a:xfrm>
          <a:off x="0" y="0"/>
          <a:ext cx="0" cy="0"/>
          <a:chOff x="0" y="0"/>
          <a:chExt cx="0" cy="0"/>
        </a:xfrm>
      </p:grpSpPr>
      <p:pic>
        <p:nvPicPr>
          <p:cNvPr descr="Icon&#10;&#10;Description automatically generated" id="471" name="Google Shape;471;p12"/>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472" name="Google Shape;472;p12"/>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200">
                <a:solidFill>
                  <a:schemeClr val="lt1"/>
                </a:solidFill>
                <a:latin typeface="Calibri"/>
                <a:ea typeface="Calibri"/>
                <a:cs typeface="Calibri"/>
                <a:sym typeface="Calibri"/>
              </a:rPr>
              <a:t>Each Representation Highlights Different Features</a:t>
            </a:r>
            <a:endParaRPr sz="1400">
              <a:solidFill>
                <a:schemeClr val="lt1"/>
              </a:solidFill>
              <a:latin typeface="Calibri"/>
              <a:ea typeface="Calibri"/>
              <a:cs typeface="Calibri"/>
              <a:sym typeface="Calibri"/>
            </a:endParaRPr>
          </a:p>
        </p:txBody>
      </p:sp>
      <p:sp>
        <p:nvSpPr>
          <p:cNvPr id="473" name="Google Shape;473;p12"/>
          <p:cNvSpPr txBox="1"/>
          <p:nvPr/>
        </p:nvSpPr>
        <p:spPr>
          <a:xfrm>
            <a:off x="894196" y="1884614"/>
            <a:ext cx="2397643" cy="39395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Each representation highlights different features of the amino acid.</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Comparing and contrasting multiple representations can help us recognize features of their structure.</a:t>
            </a:r>
            <a:endParaRPr sz="2000">
              <a:solidFill>
                <a:schemeClr val="dk1"/>
              </a:solidFill>
              <a:latin typeface="Calibri"/>
              <a:ea typeface="Calibri"/>
              <a:cs typeface="Calibri"/>
              <a:sym typeface="Calibri"/>
            </a:endParaRPr>
          </a:p>
          <a:p>
            <a:pPr indent="0" lvl="0" marL="0" marR="0" rtl="0" algn="l">
              <a:spcBef>
                <a:spcPts val="1800"/>
              </a:spcBef>
              <a:spcAft>
                <a:spcPts val="0"/>
              </a:spcAft>
              <a:buNone/>
            </a:pPr>
            <a:r>
              <a:t/>
            </a:r>
            <a:endParaRPr sz="2000">
              <a:solidFill>
                <a:schemeClr val="dk1"/>
              </a:solidFill>
              <a:latin typeface="Calibri"/>
              <a:ea typeface="Calibri"/>
              <a:cs typeface="Calibri"/>
              <a:sym typeface="Calibri"/>
            </a:endParaRPr>
          </a:p>
        </p:txBody>
      </p:sp>
      <p:sp>
        <p:nvSpPr>
          <p:cNvPr id="474" name="Google Shape;474;p12"/>
          <p:cNvSpPr txBox="1"/>
          <p:nvPr/>
        </p:nvSpPr>
        <p:spPr>
          <a:xfrm>
            <a:off x="3811604" y="5037068"/>
            <a:ext cx="2213811" cy="14003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Chemical Structure</a:t>
            </a:r>
            <a:endParaRPr/>
          </a:p>
          <a:p>
            <a:pPr indent="0" lvl="0" marL="0" marR="0" rtl="0" algn="ctr">
              <a:spcBef>
                <a:spcPts val="600"/>
              </a:spcBef>
              <a:spcAft>
                <a:spcPts val="0"/>
              </a:spcAft>
              <a:buNone/>
            </a:pPr>
            <a:r>
              <a:rPr lang="en-US" sz="2000">
                <a:solidFill>
                  <a:schemeClr val="dk1"/>
                </a:solidFill>
                <a:latin typeface="Calibri"/>
                <a:ea typeface="Calibri"/>
                <a:cs typeface="Calibri"/>
                <a:sym typeface="Calibri"/>
              </a:rPr>
              <a:t>Shows every </a:t>
            </a:r>
            <a:endParaRPr/>
          </a:p>
          <a:p>
            <a:pPr indent="0" lvl="0" marL="0" marR="0" rtl="0" algn="ctr">
              <a:spcBef>
                <a:spcPts val="0"/>
              </a:spcBef>
              <a:spcAft>
                <a:spcPts val="0"/>
              </a:spcAft>
              <a:buNone/>
            </a:pPr>
            <a:r>
              <a:rPr lang="en-US" sz="2000">
                <a:solidFill>
                  <a:schemeClr val="dk1"/>
                </a:solidFill>
                <a:latin typeface="Calibri"/>
                <a:ea typeface="Calibri"/>
                <a:cs typeface="Calibri"/>
                <a:sym typeface="Calibri"/>
              </a:rPr>
              <a:t>atom and how</a:t>
            </a:r>
            <a:endParaRPr/>
          </a:p>
          <a:p>
            <a:pPr indent="0" lvl="0" marL="0" marR="0" rtl="0" algn="ctr">
              <a:spcBef>
                <a:spcPts val="0"/>
              </a:spcBef>
              <a:spcAft>
                <a:spcPts val="0"/>
              </a:spcAft>
              <a:buNone/>
            </a:pPr>
            <a:r>
              <a:rPr lang="en-US" sz="2000">
                <a:solidFill>
                  <a:schemeClr val="dk1"/>
                </a:solidFill>
                <a:latin typeface="Calibri"/>
                <a:ea typeface="Calibri"/>
                <a:cs typeface="Calibri"/>
                <a:sym typeface="Calibri"/>
              </a:rPr>
              <a:t>they connect.</a:t>
            </a:r>
            <a:endParaRPr sz="2000">
              <a:solidFill>
                <a:schemeClr val="dk1"/>
              </a:solidFill>
              <a:latin typeface="Calibri"/>
              <a:ea typeface="Calibri"/>
              <a:cs typeface="Calibri"/>
              <a:sym typeface="Calibri"/>
            </a:endParaRPr>
          </a:p>
        </p:txBody>
      </p:sp>
      <p:sp>
        <p:nvSpPr>
          <p:cNvPr id="475" name="Google Shape;475;p12"/>
          <p:cNvSpPr txBox="1"/>
          <p:nvPr/>
        </p:nvSpPr>
        <p:spPr>
          <a:xfrm>
            <a:off x="6352261" y="5037068"/>
            <a:ext cx="2654131" cy="14003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Mini-toober</a:t>
            </a:r>
            <a:endParaRPr b="1" sz="2000">
              <a:solidFill>
                <a:schemeClr val="dk1"/>
              </a:solidFill>
              <a:latin typeface="Calibri"/>
              <a:ea typeface="Calibri"/>
              <a:cs typeface="Calibri"/>
              <a:sym typeface="Calibri"/>
            </a:endParaRPr>
          </a:p>
          <a:p>
            <a:pPr indent="0" lvl="0" marL="0" marR="0" rtl="0" algn="ctr">
              <a:spcBef>
                <a:spcPts val="600"/>
              </a:spcBef>
              <a:spcAft>
                <a:spcPts val="0"/>
              </a:spcAft>
              <a:buNone/>
            </a:pPr>
            <a:r>
              <a:rPr lang="en-US" sz="2000">
                <a:solidFill>
                  <a:schemeClr val="dk1"/>
                </a:solidFill>
                <a:latin typeface="Calibri"/>
                <a:ea typeface="Calibri"/>
                <a:cs typeface="Calibri"/>
                <a:sym typeface="Calibri"/>
              </a:rPr>
              <a:t>Shows how amino acids are represented in the physical modeling kit. </a:t>
            </a:r>
            <a:endParaRPr sz="2000">
              <a:solidFill>
                <a:schemeClr val="dk1"/>
              </a:solidFill>
              <a:latin typeface="Calibri"/>
              <a:ea typeface="Calibri"/>
              <a:cs typeface="Calibri"/>
              <a:sym typeface="Calibri"/>
            </a:endParaRPr>
          </a:p>
        </p:txBody>
      </p:sp>
      <p:sp>
        <p:nvSpPr>
          <p:cNvPr id="476" name="Google Shape;476;p12"/>
          <p:cNvSpPr txBox="1"/>
          <p:nvPr/>
        </p:nvSpPr>
        <p:spPr>
          <a:xfrm>
            <a:off x="9238785" y="5037068"/>
            <a:ext cx="1778713" cy="14003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Calibri"/>
                <a:ea typeface="Calibri"/>
                <a:cs typeface="Calibri"/>
                <a:sym typeface="Calibri"/>
              </a:rPr>
              <a:t>Ball-and-Stick</a:t>
            </a:r>
            <a:endParaRPr/>
          </a:p>
          <a:p>
            <a:pPr indent="0" lvl="0" marL="0" marR="0" rtl="0" algn="ctr">
              <a:spcBef>
                <a:spcPts val="600"/>
              </a:spcBef>
              <a:spcAft>
                <a:spcPts val="0"/>
              </a:spcAft>
              <a:buNone/>
            </a:pPr>
            <a:r>
              <a:rPr lang="en-US" sz="2000">
                <a:solidFill>
                  <a:schemeClr val="dk1"/>
                </a:solidFill>
                <a:latin typeface="Calibri"/>
                <a:ea typeface="Calibri"/>
                <a:cs typeface="Calibri"/>
                <a:sym typeface="Calibri"/>
              </a:rPr>
              <a:t>Shows the 3D shape of the amino acid.</a:t>
            </a:r>
            <a:endParaRPr sz="2000">
              <a:solidFill>
                <a:schemeClr val="dk1"/>
              </a:solidFill>
              <a:latin typeface="Calibri"/>
              <a:ea typeface="Calibri"/>
              <a:cs typeface="Calibri"/>
              <a:sym typeface="Calibri"/>
            </a:endParaRPr>
          </a:p>
        </p:txBody>
      </p:sp>
      <p:pic>
        <p:nvPicPr>
          <p:cNvPr id="477" name="Google Shape;477;p12"/>
          <p:cNvPicPr preferRelativeResize="0"/>
          <p:nvPr/>
        </p:nvPicPr>
        <p:blipFill rotWithShape="1">
          <a:blip r:embed="rId5">
            <a:alphaModFix/>
          </a:blip>
          <a:srcRect b="0" l="0" r="0" t="0"/>
          <a:stretch/>
        </p:blipFill>
        <p:spPr>
          <a:xfrm>
            <a:off x="3935076" y="1884614"/>
            <a:ext cx="6971926" cy="31524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82" name="Shape 482"/>
        <p:cNvGrpSpPr/>
        <p:nvPr/>
      </p:nvGrpSpPr>
      <p:grpSpPr>
        <a:xfrm>
          <a:off x="0" y="0"/>
          <a:ext cx="0" cy="0"/>
          <a:chOff x="0" y="0"/>
          <a:chExt cx="0" cy="0"/>
        </a:xfrm>
      </p:grpSpPr>
      <p:pic>
        <p:nvPicPr>
          <p:cNvPr id="483" name="Google Shape;483;p13"/>
          <p:cNvPicPr preferRelativeResize="0"/>
          <p:nvPr/>
        </p:nvPicPr>
        <p:blipFill rotWithShape="1">
          <a:blip r:embed="rId4">
            <a:alphaModFix/>
          </a:blip>
          <a:srcRect b="0" l="0" r="0" t="0"/>
          <a:stretch/>
        </p:blipFill>
        <p:spPr>
          <a:xfrm>
            <a:off x="4800471" y="2073753"/>
            <a:ext cx="2272933" cy="3883702"/>
          </a:xfrm>
          <a:prstGeom prst="rect">
            <a:avLst/>
          </a:prstGeom>
          <a:noFill/>
          <a:ln>
            <a:noFill/>
          </a:ln>
        </p:spPr>
      </p:pic>
      <p:pic>
        <p:nvPicPr>
          <p:cNvPr id="484" name="Google Shape;484;p13"/>
          <p:cNvPicPr preferRelativeResize="0"/>
          <p:nvPr/>
        </p:nvPicPr>
        <p:blipFill rotWithShape="1">
          <a:blip r:embed="rId5">
            <a:alphaModFix/>
          </a:blip>
          <a:srcRect b="0" l="0" r="0" t="0"/>
          <a:stretch/>
        </p:blipFill>
        <p:spPr>
          <a:xfrm>
            <a:off x="8122922" y="2073753"/>
            <a:ext cx="2291533" cy="3883702"/>
          </a:xfrm>
          <a:prstGeom prst="rect">
            <a:avLst/>
          </a:prstGeom>
          <a:noFill/>
          <a:ln>
            <a:noFill/>
          </a:ln>
        </p:spPr>
      </p:pic>
      <p:sp>
        <p:nvSpPr>
          <p:cNvPr id="485" name="Google Shape;485;p13"/>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Explore Side Chains with the 3DMD AR EDU App </a:t>
            </a:r>
            <a:endParaRPr sz="1600">
              <a:solidFill>
                <a:schemeClr val="lt1"/>
              </a:solidFill>
              <a:latin typeface="Calibri"/>
              <a:ea typeface="Calibri"/>
              <a:cs typeface="Calibri"/>
              <a:sym typeface="Calibri"/>
            </a:endParaRPr>
          </a:p>
        </p:txBody>
      </p:sp>
      <p:pic>
        <p:nvPicPr>
          <p:cNvPr descr="Icon&#10;&#10;Description automatically generated" id="486" name="Google Shape;486;p13"/>
          <p:cNvPicPr preferRelativeResize="0"/>
          <p:nvPr/>
        </p:nvPicPr>
        <p:blipFill rotWithShape="1">
          <a:blip r:embed="rId6">
            <a:alphaModFix/>
          </a:blip>
          <a:srcRect b="0" l="0" r="0" t="0"/>
          <a:stretch/>
        </p:blipFill>
        <p:spPr>
          <a:xfrm>
            <a:off x="10442163" y="127177"/>
            <a:ext cx="1200329" cy="1200329"/>
          </a:xfrm>
          <a:prstGeom prst="rect">
            <a:avLst/>
          </a:prstGeom>
          <a:noFill/>
          <a:ln>
            <a:noFill/>
          </a:ln>
        </p:spPr>
      </p:pic>
      <p:sp>
        <p:nvSpPr>
          <p:cNvPr id="487" name="Google Shape;487;p13"/>
          <p:cNvSpPr txBox="1"/>
          <p:nvPr/>
        </p:nvSpPr>
        <p:spPr>
          <a:xfrm>
            <a:off x="894197" y="2073753"/>
            <a:ext cx="3148414"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Next, explore the </a:t>
            </a:r>
            <a:r>
              <a:rPr b="1" lang="en-US" sz="2000">
                <a:solidFill>
                  <a:srgbClr val="D200B9"/>
                </a:solidFill>
                <a:latin typeface="Calibri"/>
                <a:ea typeface="Calibri"/>
                <a:cs typeface="Calibri"/>
                <a:sym typeface="Calibri"/>
              </a:rPr>
              <a:t>two bottom left buttons</a:t>
            </a:r>
            <a:r>
              <a:rPr lang="en-US" sz="2000">
                <a:solidFill>
                  <a:schemeClr val="dk1"/>
                </a:solidFill>
                <a:latin typeface="Calibri"/>
                <a:ea typeface="Calibri"/>
                <a:cs typeface="Calibri"/>
                <a:sym typeface="Calibri"/>
              </a:rPr>
              <a:t>.</a:t>
            </a:r>
            <a:endParaRPr/>
          </a:p>
          <a:p>
            <a:pPr indent="0" lvl="0" marL="0" marR="0" rtl="0" algn="l">
              <a:spcBef>
                <a:spcPts val="1800"/>
              </a:spcBef>
              <a:spcAft>
                <a:spcPts val="0"/>
              </a:spcAft>
              <a:buNone/>
            </a:pPr>
            <a:r>
              <a:t/>
            </a:r>
            <a:endParaRPr b="1" sz="2000">
              <a:solidFill>
                <a:srgbClr val="1CA64A"/>
              </a:solidFill>
              <a:latin typeface="Calibri"/>
              <a:ea typeface="Calibri"/>
              <a:cs typeface="Calibri"/>
              <a:sym typeface="Calibri"/>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What atoms make up the side chain of Methionine?</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What atoms make up the backbone of Methionine?</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What else do you notice?</a:t>
            </a:r>
            <a:endParaRPr/>
          </a:p>
        </p:txBody>
      </p:sp>
      <p:sp>
        <p:nvSpPr>
          <p:cNvPr id="488" name="Google Shape;488;p13"/>
          <p:cNvSpPr/>
          <p:nvPr/>
        </p:nvSpPr>
        <p:spPr>
          <a:xfrm>
            <a:off x="5022488" y="4739327"/>
            <a:ext cx="731343" cy="662170"/>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sp>
        <p:nvSpPr>
          <p:cNvPr id="489" name="Google Shape;489;p13"/>
          <p:cNvSpPr/>
          <p:nvPr/>
        </p:nvSpPr>
        <p:spPr>
          <a:xfrm>
            <a:off x="8736236" y="4729702"/>
            <a:ext cx="731343" cy="662170"/>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94" name="Shape 494"/>
        <p:cNvGrpSpPr/>
        <p:nvPr/>
      </p:nvGrpSpPr>
      <p:grpSpPr>
        <a:xfrm>
          <a:off x="0" y="0"/>
          <a:ext cx="0" cy="0"/>
          <a:chOff x="0" y="0"/>
          <a:chExt cx="0" cy="0"/>
        </a:xfrm>
      </p:grpSpPr>
      <p:pic>
        <p:nvPicPr>
          <p:cNvPr descr="Icon&#10;&#10;Description automatically generated" id="495" name="Google Shape;495;p14"/>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496" name="Google Shape;496;p14"/>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Methionine Has a Backbone and a Side Chain</a:t>
            </a:r>
            <a:endParaRPr/>
          </a:p>
        </p:txBody>
      </p:sp>
      <p:sp>
        <p:nvSpPr>
          <p:cNvPr id="497" name="Google Shape;497;p14"/>
          <p:cNvSpPr txBox="1"/>
          <p:nvPr/>
        </p:nvSpPr>
        <p:spPr>
          <a:xfrm>
            <a:off x="894196" y="2073753"/>
            <a:ext cx="3600801"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A methionine amino acid is comprised of two main regions, the </a:t>
            </a:r>
            <a:r>
              <a:rPr b="1" lang="en-US" sz="2000">
                <a:solidFill>
                  <a:srgbClr val="7F7F7F"/>
                </a:solidFill>
                <a:latin typeface="Calibri"/>
                <a:ea typeface="Calibri"/>
                <a:cs typeface="Calibri"/>
                <a:sym typeface="Calibri"/>
              </a:rPr>
              <a:t>side chain</a:t>
            </a:r>
            <a:r>
              <a:rPr lang="en-US" sz="2000">
                <a:solidFill>
                  <a:schemeClr val="dk1"/>
                </a:solidFill>
                <a:latin typeface="Calibri"/>
                <a:ea typeface="Calibri"/>
                <a:cs typeface="Calibri"/>
                <a:sym typeface="Calibri"/>
              </a:rPr>
              <a:t> and the </a:t>
            </a:r>
            <a:r>
              <a:rPr b="1" lang="en-US" sz="2000">
                <a:solidFill>
                  <a:srgbClr val="7F7F7F"/>
                </a:solidFill>
                <a:latin typeface="Calibri"/>
                <a:ea typeface="Calibri"/>
                <a:cs typeface="Calibri"/>
                <a:sym typeface="Calibri"/>
              </a:rPr>
              <a:t>backbone</a:t>
            </a:r>
            <a:r>
              <a:rPr lang="en-US" sz="2000">
                <a:solidFill>
                  <a:schemeClr val="dk1"/>
                </a:solidFill>
                <a:latin typeface="Calibri"/>
                <a:ea typeface="Calibri"/>
                <a:cs typeface="Calibri"/>
                <a:sym typeface="Calibri"/>
              </a:rPr>
              <a:t>.</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 backbone is further divided into three regions, the </a:t>
            </a:r>
            <a:r>
              <a:rPr b="1" lang="en-US" sz="2000">
                <a:solidFill>
                  <a:srgbClr val="0070C0"/>
                </a:solidFill>
                <a:latin typeface="Calibri"/>
                <a:ea typeface="Calibri"/>
                <a:cs typeface="Calibri"/>
                <a:sym typeface="Calibri"/>
              </a:rPr>
              <a:t>amino group</a:t>
            </a:r>
            <a:r>
              <a:rPr lang="en-US" sz="2000">
                <a:solidFill>
                  <a:schemeClr val="dk1"/>
                </a:solidFill>
                <a:latin typeface="Calibri"/>
                <a:ea typeface="Calibri"/>
                <a:cs typeface="Calibri"/>
                <a:sym typeface="Calibri"/>
              </a:rPr>
              <a:t>, the </a:t>
            </a:r>
            <a:r>
              <a:rPr b="1" lang="en-US" sz="2000">
                <a:solidFill>
                  <a:schemeClr val="dk1"/>
                </a:solidFill>
                <a:latin typeface="Calibri"/>
                <a:ea typeface="Calibri"/>
                <a:cs typeface="Calibri"/>
                <a:sym typeface="Calibri"/>
              </a:rPr>
              <a:t>alpha carbon</a:t>
            </a:r>
            <a:r>
              <a:rPr lang="en-US" sz="2000">
                <a:solidFill>
                  <a:schemeClr val="dk1"/>
                </a:solidFill>
                <a:latin typeface="Calibri"/>
                <a:ea typeface="Calibri"/>
                <a:cs typeface="Calibri"/>
                <a:sym typeface="Calibri"/>
              </a:rPr>
              <a:t>, and the </a:t>
            </a:r>
            <a:r>
              <a:rPr b="1" lang="en-US" sz="2000">
                <a:solidFill>
                  <a:srgbClr val="C00000"/>
                </a:solidFill>
                <a:latin typeface="Calibri"/>
                <a:ea typeface="Calibri"/>
                <a:cs typeface="Calibri"/>
                <a:sym typeface="Calibri"/>
              </a:rPr>
              <a:t>carboxylic acid group</a:t>
            </a:r>
            <a:r>
              <a:rPr lang="en-US" sz="2000">
                <a:solidFill>
                  <a:schemeClr val="dk1"/>
                </a:solidFill>
                <a:latin typeface="Calibri"/>
                <a:ea typeface="Calibri"/>
                <a:cs typeface="Calibri"/>
                <a:sym typeface="Calibri"/>
              </a:rPr>
              <a:t>. </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 backbone gives the amino acid </a:t>
            </a:r>
            <a:r>
              <a:rPr b="1" lang="en-US" sz="2000">
                <a:solidFill>
                  <a:schemeClr val="dk1"/>
                </a:solidFill>
                <a:latin typeface="Calibri"/>
                <a:ea typeface="Calibri"/>
                <a:cs typeface="Calibri"/>
                <a:sym typeface="Calibri"/>
              </a:rPr>
              <a:t>directionality</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p:txBody>
      </p:sp>
      <p:pic>
        <p:nvPicPr>
          <p:cNvPr id="498" name="Google Shape;498;p14"/>
          <p:cNvPicPr preferRelativeResize="0"/>
          <p:nvPr/>
        </p:nvPicPr>
        <p:blipFill rotWithShape="1">
          <a:blip r:embed="rId5">
            <a:alphaModFix/>
          </a:blip>
          <a:srcRect b="0" l="0" r="0" t="0"/>
          <a:stretch/>
        </p:blipFill>
        <p:spPr>
          <a:xfrm>
            <a:off x="4979443" y="1934578"/>
            <a:ext cx="5875113" cy="376229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3" name="Shape 503"/>
        <p:cNvGrpSpPr/>
        <p:nvPr/>
      </p:nvGrpSpPr>
      <p:grpSpPr>
        <a:xfrm>
          <a:off x="0" y="0"/>
          <a:ext cx="0" cy="0"/>
          <a:chOff x="0" y="0"/>
          <a:chExt cx="0" cy="0"/>
        </a:xfrm>
      </p:grpSpPr>
      <p:pic>
        <p:nvPicPr>
          <p:cNvPr id="504" name="Google Shape;504;p15"/>
          <p:cNvPicPr preferRelativeResize="0"/>
          <p:nvPr/>
        </p:nvPicPr>
        <p:blipFill rotWithShape="1">
          <a:blip r:embed="rId4">
            <a:alphaModFix/>
          </a:blip>
          <a:srcRect b="0" l="0" r="0" t="0"/>
          <a:stretch/>
        </p:blipFill>
        <p:spPr>
          <a:xfrm>
            <a:off x="5286753" y="2597775"/>
            <a:ext cx="2091299" cy="3597992"/>
          </a:xfrm>
          <a:prstGeom prst="rect">
            <a:avLst/>
          </a:prstGeom>
          <a:noFill/>
          <a:ln>
            <a:noFill/>
          </a:ln>
        </p:spPr>
      </p:pic>
      <p:sp>
        <p:nvSpPr>
          <p:cNvPr id="505" name="Google Shape;505;p15"/>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Explore Side chains with the 3DMD AR EDU App </a:t>
            </a:r>
            <a:endParaRPr sz="1600">
              <a:solidFill>
                <a:schemeClr val="lt1"/>
              </a:solidFill>
              <a:latin typeface="Calibri"/>
              <a:ea typeface="Calibri"/>
              <a:cs typeface="Calibri"/>
              <a:sym typeface="Calibri"/>
            </a:endParaRPr>
          </a:p>
        </p:txBody>
      </p:sp>
      <p:pic>
        <p:nvPicPr>
          <p:cNvPr descr="Icon&#10;&#10;Description automatically generated" id="506" name="Google Shape;506;p15"/>
          <p:cNvPicPr preferRelativeResize="0"/>
          <p:nvPr/>
        </p:nvPicPr>
        <p:blipFill rotWithShape="1">
          <a:blip r:embed="rId5">
            <a:alphaModFix/>
          </a:blip>
          <a:srcRect b="0" l="0" r="0" t="0"/>
          <a:stretch/>
        </p:blipFill>
        <p:spPr>
          <a:xfrm>
            <a:off x="10442163" y="127177"/>
            <a:ext cx="1200329" cy="1200329"/>
          </a:xfrm>
          <a:prstGeom prst="rect">
            <a:avLst/>
          </a:prstGeom>
          <a:noFill/>
          <a:ln>
            <a:noFill/>
          </a:ln>
        </p:spPr>
      </p:pic>
      <p:sp>
        <p:nvSpPr>
          <p:cNvPr id="507" name="Google Shape;507;p15"/>
          <p:cNvSpPr txBox="1"/>
          <p:nvPr/>
        </p:nvSpPr>
        <p:spPr>
          <a:xfrm>
            <a:off x="894196" y="2070325"/>
            <a:ext cx="3697055" cy="37087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Let's explore more amino acids. </a:t>
            </a:r>
            <a:endParaRPr sz="2000">
              <a:solidFill>
                <a:schemeClr val="dk1"/>
              </a:solidFill>
              <a:latin typeface="Calibri"/>
              <a:ea typeface="Calibri"/>
              <a:cs typeface="Calibri"/>
              <a:sym typeface="Calibri"/>
            </a:endParaRPr>
          </a:p>
          <a:p>
            <a:pPr indent="0" lvl="0" marL="0" marR="0" rtl="0" algn="l">
              <a:spcBef>
                <a:spcPts val="1801"/>
              </a:spcBef>
              <a:spcAft>
                <a:spcPts val="0"/>
              </a:spcAft>
              <a:buNone/>
            </a:pPr>
            <a:r>
              <a:rPr lang="en-US" sz="2000">
                <a:solidFill>
                  <a:schemeClr val="dk1"/>
                </a:solidFill>
                <a:latin typeface="Calibri"/>
                <a:ea typeface="Calibri"/>
                <a:cs typeface="Calibri"/>
                <a:sym typeface="Calibri"/>
              </a:rPr>
              <a:t>Select at least </a:t>
            </a:r>
            <a:r>
              <a:rPr b="1" lang="en-US" sz="2000">
                <a:solidFill>
                  <a:schemeClr val="dk1"/>
                </a:solidFill>
                <a:latin typeface="Calibri"/>
                <a:ea typeface="Calibri"/>
                <a:cs typeface="Calibri"/>
                <a:sym typeface="Calibri"/>
              </a:rPr>
              <a:t>two more amino acids </a:t>
            </a:r>
            <a:r>
              <a:rPr lang="en-US" sz="2000">
                <a:solidFill>
                  <a:schemeClr val="dk1"/>
                </a:solidFill>
                <a:latin typeface="Calibri"/>
                <a:ea typeface="Calibri"/>
                <a:cs typeface="Calibri"/>
                <a:sym typeface="Calibri"/>
              </a:rPr>
              <a:t>from the scene menu.</a:t>
            </a:r>
            <a:endParaRPr/>
          </a:p>
          <a:p>
            <a:pPr indent="0" lvl="0" marL="0" marR="0" rtl="0" algn="l">
              <a:spcBef>
                <a:spcPts val="1801"/>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1801"/>
              </a:spcBef>
              <a:spcAft>
                <a:spcPts val="0"/>
              </a:spcAft>
              <a:buNone/>
            </a:pPr>
            <a:r>
              <a:rPr b="1" lang="en-US" sz="2000">
                <a:solidFill>
                  <a:srgbClr val="1CA64A"/>
                </a:solidFill>
                <a:latin typeface="Calibri"/>
                <a:ea typeface="Calibri"/>
                <a:cs typeface="Calibri"/>
                <a:sym typeface="Calibri"/>
              </a:rPr>
              <a:t>Do they all have a side chain?</a:t>
            </a:r>
            <a:endParaRPr/>
          </a:p>
          <a:p>
            <a:pPr indent="0" lvl="0" marL="0" marR="0" rtl="0" algn="l">
              <a:spcBef>
                <a:spcPts val="1801"/>
              </a:spcBef>
              <a:spcAft>
                <a:spcPts val="0"/>
              </a:spcAft>
              <a:buNone/>
            </a:pPr>
            <a:r>
              <a:rPr b="1" lang="en-US" sz="2000">
                <a:solidFill>
                  <a:srgbClr val="1CA64A"/>
                </a:solidFill>
                <a:latin typeface="Calibri"/>
                <a:ea typeface="Calibri"/>
                <a:cs typeface="Calibri"/>
                <a:sym typeface="Calibri"/>
              </a:rPr>
              <a:t>Do they all have a backbone?</a:t>
            </a:r>
            <a:endParaRPr/>
          </a:p>
          <a:p>
            <a:pPr indent="0" lvl="0" marL="0" marR="0" rtl="0" algn="l">
              <a:spcBef>
                <a:spcPts val="1801"/>
              </a:spcBef>
              <a:spcAft>
                <a:spcPts val="0"/>
              </a:spcAft>
              <a:buNone/>
            </a:pPr>
            <a:r>
              <a:rPr b="1" lang="en-US" sz="2000">
                <a:solidFill>
                  <a:srgbClr val="1CA64A"/>
                </a:solidFill>
                <a:latin typeface="Calibri"/>
                <a:ea typeface="Calibri"/>
                <a:cs typeface="Calibri"/>
                <a:sym typeface="Calibri"/>
              </a:rPr>
              <a:t>How are they similar and how are they different? </a:t>
            </a:r>
            <a:endParaRPr/>
          </a:p>
        </p:txBody>
      </p:sp>
      <p:pic>
        <p:nvPicPr>
          <p:cNvPr id="508" name="Google Shape;508;p15"/>
          <p:cNvPicPr preferRelativeResize="0"/>
          <p:nvPr/>
        </p:nvPicPr>
        <p:blipFill rotWithShape="1">
          <a:blip r:embed="rId6">
            <a:alphaModFix/>
          </a:blip>
          <a:srcRect b="0" l="0" r="0" t="0"/>
          <a:stretch/>
        </p:blipFill>
        <p:spPr>
          <a:xfrm>
            <a:off x="8496934" y="2597775"/>
            <a:ext cx="2091299" cy="3597992"/>
          </a:xfrm>
          <a:prstGeom prst="rect">
            <a:avLst/>
          </a:prstGeom>
          <a:noFill/>
          <a:ln>
            <a:noFill/>
          </a:ln>
        </p:spPr>
      </p:pic>
      <p:sp>
        <p:nvSpPr>
          <p:cNvPr id="509" name="Google Shape;509;p15"/>
          <p:cNvSpPr txBox="1"/>
          <p:nvPr/>
        </p:nvSpPr>
        <p:spPr>
          <a:xfrm>
            <a:off x="5286754" y="1745085"/>
            <a:ext cx="2091298" cy="707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Select </a:t>
            </a:r>
            <a:r>
              <a:rPr b="1" lang="en-US" sz="2000">
                <a:solidFill>
                  <a:srgbClr val="D200B9"/>
                </a:solidFill>
                <a:latin typeface="Calibri"/>
                <a:ea typeface="Calibri"/>
                <a:cs typeface="Calibri"/>
                <a:sym typeface="Calibri"/>
              </a:rPr>
              <a:t>any two amino acids</a:t>
            </a:r>
            <a:endParaRPr sz="2000">
              <a:solidFill>
                <a:schemeClr val="dk1"/>
              </a:solidFill>
              <a:latin typeface="Calibri"/>
              <a:ea typeface="Calibri"/>
              <a:cs typeface="Calibri"/>
              <a:sym typeface="Calibri"/>
            </a:endParaRPr>
          </a:p>
        </p:txBody>
      </p:sp>
      <p:sp>
        <p:nvSpPr>
          <p:cNvPr id="510" name="Google Shape;510;p15"/>
          <p:cNvSpPr txBox="1"/>
          <p:nvPr/>
        </p:nvSpPr>
        <p:spPr>
          <a:xfrm>
            <a:off x="8352621" y="1677883"/>
            <a:ext cx="2383524" cy="707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Scan the </a:t>
            </a:r>
            <a:r>
              <a:rPr b="1" lang="en-US" sz="2000">
                <a:solidFill>
                  <a:schemeClr val="dk1"/>
                </a:solidFill>
                <a:latin typeface="Calibri"/>
                <a:ea typeface="Calibri"/>
                <a:cs typeface="Calibri"/>
                <a:sym typeface="Calibri"/>
              </a:rPr>
              <a:t>Amino Acid Side Chain Chart</a:t>
            </a:r>
            <a:r>
              <a:rPr baseline="30000" lang="en-US" sz="1400">
                <a:solidFill>
                  <a:schemeClr val="dk1"/>
                </a:solidFill>
                <a:latin typeface="Calibri"/>
                <a:ea typeface="Calibri"/>
                <a:cs typeface="Calibri"/>
                <a:sym typeface="Calibri"/>
              </a:rPr>
              <a:t>©</a:t>
            </a:r>
            <a:endParaRPr baseline="30000" sz="1401">
              <a:solidFill>
                <a:schemeClr val="dk1"/>
              </a:solidFill>
              <a:latin typeface="Calibri"/>
              <a:ea typeface="Calibri"/>
              <a:cs typeface="Calibri"/>
              <a:sym typeface="Calibri"/>
            </a:endParaRPr>
          </a:p>
        </p:txBody>
      </p:sp>
      <p:sp>
        <p:nvSpPr>
          <p:cNvPr id="511" name="Google Shape;511;p15"/>
          <p:cNvSpPr/>
          <p:nvPr/>
        </p:nvSpPr>
        <p:spPr>
          <a:xfrm>
            <a:off x="5563402" y="3429000"/>
            <a:ext cx="1530417" cy="2038149"/>
          </a:xfrm>
          <a:prstGeom prst="rect">
            <a:avLst/>
          </a:prstGeom>
          <a:noFill/>
          <a:ln cap="flat" cmpd="sng" w="88900">
            <a:solidFill>
              <a:srgbClr val="D200B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6" name="Shape 516"/>
        <p:cNvGrpSpPr/>
        <p:nvPr/>
      </p:nvGrpSpPr>
      <p:grpSpPr>
        <a:xfrm>
          <a:off x="0" y="0"/>
          <a:ext cx="0" cy="0"/>
          <a:chOff x="0" y="0"/>
          <a:chExt cx="0" cy="0"/>
        </a:xfrm>
      </p:grpSpPr>
      <p:pic>
        <p:nvPicPr>
          <p:cNvPr descr="A purple pencil in a white circle&#10;&#10;Description automatically generated" id="517" name="Google Shape;517;p16"/>
          <p:cNvPicPr preferRelativeResize="0"/>
          <p:nvPr/>
        </p:nvPicPr>
        <p:blipFill rotWithShape="1">
          <a:blip r:embed="rId4">
            <a:alphaModFix/>
          </a:blip>
          <a:srcRect b="0" l="0" r="0" t="0"/>
          <a:stretch/>
        </p:blipFill>
        <p:spPr>
          <a:xfrm>
            <a:off x="10435457" y="127174"/>
            <a:ext cx="1207035" cy="1200329"/>
          </a:xfrm>
          <a:prstGeom prst="rect">
            <a:avLst/>
          </a:prstGeom>
          <a:noFill/>
          <a:ln>
            <a:noFill/>
          </a:ln>
        </p:spPr>
      </p:pic>
      <p:sp>
        <p:nvSpPr>
          <p:cNvPr id="518" name="Google Shape;518;p16"/>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400">
                <a:solidFill>
                  <a:schemeClr val="lt1"/>
                </a:solidFill>
                <a:latin typeface="Calibri"/>
                <a:ea typeface="Calibri"/>
                <a:cs typeface="Calibri"/>
                <a:sym typeface="Calibri"/>
              </a:rPr>
              <a:t>Backbones are Identical and Sidechains are Unique</a:t>
            </a:r>
            <a:endParaRPr sz="3400">
              <a:solidFill>
                <a:schemeClr val="lt1"/>
              </a:solidFill>
              <a:latin typeface="Calibri"/>
              <a:ea typeface="Calibri"/>
              <a:cs typeface="Calibri"/>
              <a:sym typeface="Calibri"/>
            </a:endParaRPr>
          </a:p>
        </p:txBody>
      </p:sp>
      <p:sp>
        <p:nvSpPr>
          <p:cNvPr id="519" name="Google Shape;519;p16"/>
          <p:cNvSpPr txBox="1"/>
          <p:nvPr/>
        </p:nvSpPr>
        <p:spPr>
          <a:xfrm>
            <a:off x="894196" y="2073753"/>
            <a:ext cx="2522771" cy="33239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Every amino acid has a side chain  and a backbone.</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 </a:t>
            </a:r>
            <a:r>
              <a:rPr b="1" lang="en-US" sz="2000">
                <a:solidFill>
                  <a:schemeClr val="dk1"/>
                </a:solidFill>
                <a:latin typeface="Calibri"/>
                <a:ea typeface="Calibri"/>
                <a:cs typeface="Calibri"/>
                <a:sym typeface="Calibri"/>
              </a:rPr>
              <a:t>backbone</a:t>
            </a:r>
            <a:r>
              <a:rPr lang="en-US" sz="2000">
                <a:solidFill>
                  <a:schemeClr val="dk1"/>
                </a:solidFill>
                <a:latin typeface="Calibri"/>
                <a:ea typeface="Calibri"/>
                <a:cs typeface="Calibri"/>
                <a:sym typeface="Calibri"/>
              </a:rPr>
              <a:t> of every type of amino acid is identical.</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 </a:t>
            </a:r>
            <a:r>
              <a:rPr b="1" lang="en-US" sz="2000">
                <a:solidFill>
                  <a:schemeClr val="dk1"/>
                </a:solidFill>
                <a:latin typeface="Calibri"/>
                <a:ea typeface="Calibri"/>
                <a:cs typeface="Calibri"/>
                <a:sym typeface="Calibri"/>
              </a:rPr>
              <a:t>side chain</a:t>
            </a:r>
            <a:r>
              <a:rPr lang="en-US" sz="2000">
                <a:solidFill>
                  <a:schemeClr val="dk1"/>
                </a:solidFill>
                <a:latin typeface="Calibri"/>
                <a:ea typeface="Calibri"/>
                <a:cs typeface="Calibri"/>
                <a:sym typeface="Calibri"/>
              </a:rPr>
              <a:t> of each different type of amino acid is unique.</a:t>
            </a:r>
            <a:endParaRPr/>
          </a:p>
        </p:txBody>
      </p:sp>
      <p:sp>
        <p:nvSpPr>
          <p:cNvPr id="520" name="Google Shape;520;p16"/>
          <p:cNvSpPr txBox="1"/>
          <p:nvPr/>
        </p:nvSpPr>
        <p:spPr>
          <a:xfrm>
            <a:off x="4576447" y="5041422"/>
            <a:ext cx="6446981"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Pick your favorite amino acid and draw it in your notebook or take a screenshot in the app using the </a:t>
            </a:r>
            <a:r>
              <a:rPr b="1" lang="en-US" sz="2000">
                <a:solidFill>
                  <a:srgbClr val="D200B9"/>
                </a:solidFill>
                <a:latin typeface="Calibri"/>
                <a:ea typeface="Calibri"/>
                <a:cs typeface="Calibri"/>
                <a:sym typeface="Calibri"/>
              </a:rPr>
              <a:t>pencil</a:t>
            </a:r>
            <a:r>
              <a:rPr b="1" lang="en-US" sz="2000">
                <a:solidFill>
                  <a:schemeClr val="dk1"/>
                </a:solidFill>
                <a:latin typeface="Calibri"/>
                <a:ea typeface="Calibri"/>
                <a:cs typeface="Calibri"/>
                <a:sym typeface="Calibri"/>
              </a:rPr>
              <a:t>.  Label the parts in your drawing.</a:t>
            </a:r>
            <a:r>
              <a:rPr b="0" i="0" lang="en-US" sz="2000" u="none" strike="noStrike">
                <a:solidFill>
                  <a:srgbClr val="000000"/>
                </a:solidFill>
                <a:latin typeface="Calibri"/>
                <a:ea typeface="Calibri"/>
                <a:cs typeface="Calibri"/>
                <a:sym typeface="Calibri"/>
              </a:rPr>
              <a:t> </a:t>
            </a:r>
            <a:endParaRPr b="1" sz="2000">
              <a:solidFill>
                <a:schemeClr val="dk1"/>
              </a:solidFill>
              <a:latin typeface="Calibri"/>
              <a:ea typeface="Calibri"/>
              <a:cs typeface="Calibri"/>
              <a:sym typeface="Calibri"/>
            </a:endParaRPr>
          </a:p>
        </p:txBody>
      </p:sp>
      <p:pic>
        <p:nvPicPr>
          <p:cNvPr id="521" name="Google Shape;521;p16"/>
          <p:cNvPicPr preferRelativeResize="0"/>
          <p:nvPr/>
        </p:nvPicPr>
        <p:blipFill rotWithShape="1">
          <a:blip r:embed="rId5">
            <a:alphaModFix/>
          </a:blip>
          <a:srcRect b="0" l="0" r="0" t="0"/>
          <a:stretch/>
        </p:blipFill>
        <p:spPr>
          <a:xfrm>
            <a:off x="4659444" y="1595337"/>
            <a:ext cx="5908274" cy="319759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526" name="Shape 526"/>
        <p:cNvGrpSpPr/>
        <p:nvPr/>
      </p:nvGrpSpPr>
      <p:grpSpPr>
        <a:xfrm>
          <a:off x="0" y="0"/>
          <a:ext cx="0" cy="0"/>
          <a:chOff x="0" y="0"/>
          <a:chExt cx="0" cy="0"/>
        </a:xfrm>
      </p:grpSpPr>
      <p:pic>
        <p:nvPicPr>
          <p:cNvPr id="527" name="Google Shape;527;p17"/>
          <p:cNvPicPr preferRelativeResize="0"/>
          <p:nvPr/>
        </p:nvPicPr>
        <p:blipFill rotWithShape="1">
          <a:blip r:embed="rId4">
            <a:alphaModFix/>
          </a:blip>
          <a:srcRect b="0" l="0" r="0" t="0"/>
          <a:stretch/>
        </p:blipFill>
        <p:spPr>
          <a:xfrm>
            <a:off x="958886" y="1156960"/>
            <a:ext cx="1399859" cy="1521586"/>
          </a:xfrm>
          <a:prstGeom prst="rect">
            <a:avLst/>
          </a:prstGeom>
          <a:noFill/>
          <a:ln>
            <a:noFill/>
          </a:ln>
        </p:spPr>
      </p:pic>
      <p:sp>
        <p:nvSpPr>
          <p:cNvPr id="528" name="Google Shape;52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rgbClr val="E0BBE7"/>
                </a:solidFill>
                <a:latin typeface="Calibri"/>
                <a:ea typeface="Calibri"/>
                <a:cs typeface="Calibri"/>
                <a:sym typeface="Calibri"/>
              </a:rPr>
              <a:t>© 2023 3D Molecular Designs. All Rights Reserved. </a:t>
            </a:r>
            <a:endParaRPr/>
          </a:p>
        </p:txBody>
      </p:sp>
      <p:sp>
        <p:nvSpPr>
          <p:cNvPr id="529" name="Google Shape;529;p17"/>
          <p:cNvSpPr txBox="1"/>
          <p:nvPr/>
        </p:nvSpPr>
        <p:spPr>
          <a:xfrm>
            <a:off x="2464068" y="995015"/>
            <a:ext cx="3235507" cy="4145109"/>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lang="en-US" sz="1800">
                <a:solidFill>
                  <a:srgbClr val="000000"/>
                </a:solidFill>
                <a:latin typeface="Calibri"/>
                <a:ea typeface="Calibri"/>
                <a:cs typeface="Calibri"/>
                <a:sym typeface="Calibri"/>
              </a:rPr>
              <a:t>Overlay 3: Water Interactions</a:t>
            </a:r>
            <a:endParaRPr sz="1800">
              <a:solidFill>
                <a:schemeClr val="dk1"/>
              </a:solidFill>
              <a:latin typeface="Calibri"/>
              <a:ea typeface="Calibri"/>
              <a:cs typeface="Calibri"/>
              <a:sym typeface="Calibri"/>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Students will use the third overlay button to see how individual amino acids interact with water molecules. </a:t>
            </a:r>
            <a:endParaRPr/>
          </a:p>
          <a:p>
            <a:pPr indent="0" lvl="0" marL="0" marR="0" rtl="0" algn="l">
              <a:spcBef>
                <a:spcPts val="1200"/>
              </a:spcBef>
              <a:spcAft>
                <a:spcPts val="0"/>
              </a:spcAft>
              <a:buNone/>
            </a:pPr>
            <a:r>
              <a:rPr lang="en-US" sz="1600">
                <a:solidFill>
                  <a:srgbClr val="000000"/>
                </a:solidFill>
                <a:latin typeface="Calibri"/>
                <a:ea typeface="Calibri"/>
                <a:cs typeface="Calibri"/>
                <a:sym typeface="Calibri"/>
              </a:rPr>
              <a:t>Students will need to look at a minimum of five amino acids, one from each group: </a:t>
            </a:r>
            <a:r>
              <a:rPr b="1" lang="en-US" sz="1600">
                <a:solidFill>
                  <a:srgbClr val="FF0000"/>
                </a:solidFill>
                <a:latin typeface="Calibri"/>
                <a:ea typeface="Calibri"/>
                <a:cs typeface="Calibri"/>
                <a:sym typeface="Calibri"/>
              </a:rPr>
              <a:t>Acidic</a:t>
            </a:r>
            <a:r>
              <a:rPr lang="en-US" sz="1600">
                <a:solidFill>
                  <a:srgbClr val="000000"/>
                </a:solidFill>
                <a:latin typeface="Calibri"/>
                <a:ea typeface="Calibri"/>
                <a:cs typeface="Calibri"/>
                <a:sym typeface="Calibri"/>
              </a:rPr>
              <a:t>, </a:t>
            </a:r>
            <a:r>
              <a:rPr b="1" lang="en-US" sz="1600">
                <a:solidFill>
                  <a:srgbClr val="0070C0"/>
                </a:solidFill>
                <a:latin typeface="Calibri"/>
                <a:ea typeface="Calibri"/>
                <a:cs typeface="Calibri"/>
                <a:sym typeface="Calibri"/>
              </a:rPr>
              <a:t>Basic</a:t>
            </a:r>
            <a:r>
              <a:rPr lang="en-US" sz="1600">
                <a:solidFill>
                  <a:srgbClr val="000000"/>
                </a:solidFill>
                <a:latin typeface="Calibri"/>
                <a:ea typeface="Calibri"/>
                <a:cs typeface="Calibri"/>
                <a:sym typeface="Calibri"/>
              </a:rPr>
              <a:t>, </a:t>
            </a:r>
            <a:r>
              <a:rPr b="1" lang="en-US" sz="1600">
                <a:solidFill>
                  <a:srgbClr val="1CA64A"/>
                </a:solidFill>
                <a:latin typeface="Calibri"/>
                <a:ea typeface="Calibri"/>
                <a:cs typeface="Calibri"/>
                <a:sym typeface="Calibri"/>
              </a:rPr>
              <a:t>Cysteine</a:t>
            </a:r>
            <a:r>
              <a:rPr lang="en-US" sz="1600">
                <a:solidFill>
                  <a:srgbClr val="000000"/>
                </a:solidFill>
                <a:latin typeface="Calibri"/>
                <a:ea typeface="Calibri"/>
                <a:cs typeface="Calibri"/>
                <a:sym typeface="Calibri"/>
              </a:rPr>
              <a:t>, </a:t>
            </a:r>
            <a:r>
              <a:rPr b="1" lang="en-US" sz="1600">
                <a:solidFill>
                  <a:srgbClr val="7F7F7F"/>
                </a:solidFill>
                <a:latin typeface="Calibri"/>
                <a:ea typeface="Calibri"/>
                <a:cs typeface="Calibri"/>
                <a:sym typeface="Calibri"/>
              </a:rPr>
              <a:t>Hydrophilic</a:t>
            </a:r>
            <a:r>
              <a:rPr lang="en-US" sz="1600">
                <a:solidFill>
                  <a:srgbClr val="000000"/>
                </a:solidFill>
                <a:latin typeface="Calibri"/>
                <a:ea typeface="Calibri"/>
                <a:cs typeface="Calibri"/>
                <a:sym typeface="Calibri"/>
              </a:rPr>
              <a:t>, and </a:t>
            </a:r>
            <a:r>
              <a:rPr b="1" lang="en-US" sz="1600">
                <a:solidFill>
                  <a:srgbClr val="BF9000"/>
                </a:solidFill>
                <a:latin typeface="Calibri"/>
                <a:ea typeface="Calibri"/>
                <a:cs typeface="Calibri"/>
                <a:sym typeface="Calibri"/>
              </a:rPr>
              <a:t>Hydrophobic</a:t>
            </a:r>
            <a:r>
              <a:rPr lang="en-US" sz="1600">
                <a:solidFill>
                  <a:srgbClr val="000000"/>
                </a:solidFill>
                <a:latin typeface="Calibri"/>
                <a:ea typeface="Calibri"/>
                <a:cs typeface="Calibri"/>
                <a:sym typeface="Calibri"/>
              </a:rPr>
              <a:t>. </a:t>
            </a:r>
            <a:endParaRPr/>
          </a:p>
          <a:p>
            <a:pPr indent="0" lvl="0" marL="0" marR="0" rtl="0" algn="l">
              <a:spcBef>
                <a:spcPts val="1200"/>
              </a:spcBef>
              <a:spcAft>
                <a:spcPts val="0"/>
              </a:spcAft>
              <a:buNone/>
            </a:pPr>
            <a:r>
              <a:rPr lang="en-US" sz="1600">
                <a:solidFill>
                  <a:srgbClr val="000000"/>
                </a:solidFill>
                <a:latin typeface="Calibri"/>
                <a:ea typeface="Calibri"/>
                <a:cs typeface="Calibri"/>
                <a:sym typeface="Calibri"/>
              </a:rPr>
              <a:t>Students will create a table to document how water interacts with each group of amino acids.</a:t>
            </a:r>
            <a:endParaRPr sz="1800">
              <a:solidFill>
                <a:srgbClr val="000000"/>
              </a:solidFill>
              <a:latin typeface="Calibri"/>
              <a:ea typeface="Calibri"/>
              <a:cs typeface="Calibri"/>
              <a:sym typeface="Calibri"/>
            </a:endParaRPr>
          </a:p>
          <a:p>
            <a:pPr indent="0" lvl="0" marL="0" marR="0" rtl="0" algn="l">
              <a:lnSpc>
                <a:spcPct val="107000"/>
              </a:lnSpc>
              <a:spcBef>
                <a:spcPts val="1200"/>
              </a:spcBef>
              <a:spcAft>
                <a:spcPts val="0"/>
              </a:spcAft>
              <a:buNone/>
            </a:pPr>
            <a:r>
              <a:t/>
            </a:r>
            <a:endParaRPr b="1" sz="1600">
              <a:solidFill>
                <a:srgbClr val="000000"/>
              </a:solidFill>
              <a:latin typeface="Calibri"/>
              <a:ea typeface="Calibri"/>
              <a:cs typeface="Calibri"/>
              <a:sym typeface="Calibri"/>
            </a:endParaRPr>
          </a:p>
        </p:txBody>
      </p:sp>
      <p:sp>
        <p:nvSpPr>
          <p:cNvPr id="530" name="Google Shape;530;p17"/>
          <p:cNvSpPr txBox="1"/>
          <p:nvPr/>
        </p:nvSpPr>
        <p:spPr>
          <a:xfrm>
            <a:off x="671332" y="91475"/>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Overlay 3</a:t>
            </a:r>
            <a:endParaRPr sz="4000">
              <a:solidFill>
                <a:schemeClr val="lt1"/>
              </a:solidFill>
              <a:latin typeface="Calibri"/>
              <a:ea typeface="Calibri"/>
              <a:cs typeface="Calibri"/>
              <a:sym typeface="Calibri"/>
            </a:endParaRPr>
          </a:p>
        </p:txBody>
      </p:sp>
      <p:sp>
        <p:nvSpPr>
          <p:cNvPr id="531" name="Google Shape;531;p17"/>
          <p:cNvSpPr txBox="1"/>
          <p:nvPr/>
        </p:nvSpPr>
        <p:spPr>
          <a:xfrm>
            <a:off x="1087710" y="2712979"/>
            <a:ext cx="114220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00"/>
                </a:solidFill>
                <a:latin typeface="Calibri"/>
                <a:ea typeface="Calibri"/>
                <a:cs typeface="Calibri"/>
                <a:sym typeface="Calibri"/>
              </a:rPr>
              <a:t>Overlay 3 Button</a:t>
            </a:r>
            <a:endParaRPr sz="1800">
              <a:solidFill>
                <a:srgbClr val="000000"/>
              </a:solidFill>
              <a:latin typeface="Calibri"/>
              <a:ea typeface="Calibri"/>
              <a:cs typeface="Calibri"/>
              <a:sym typeface="Calibri"/>
            </a:endParaRPr>
          </a:p>
        </p:txBody>
      </p:sp>
      <p:pic>
        <p:nvPicPr>
          <p:cNvPr id="532" name="Google Shape;532;p17"/>
          <p:cNvPicPr preferRelativeResize="0"/>
          <p:nvPr/>
        </p:nvPicPr>
        <p:blipFill rotWithShape="1">
          <a:blip r:embed="rId5">
            <a:alphaModFix/>
          </a:blip>
          <a:srcRect b="0" l="0" r="0" t="0"/>
          <a:stretch/>
        </p:blipFill>
        <p:spPr>
          <a:xfrm>
            <a:off x="5933724" y="1064978"/>
            <a:ext cx="5725613" cy="2512877"/>
          </a:xfrm>
          <a:prstGeom prst="rect">
            <a:avLst/>
          </a:prstGeom>
          <a:noFill/>
          <a:ln>
            <a:noFill/>
          </a:ln>
        </p:spPr>
      </p:pic>
      <p:pic>
        <p:nvPicPr>
          <p:cNvPr id="533" name="Google Shape;533;p17"/>
          <p:cNvPicPr preferRelativeResize="0"/>
          <p:nvPr/>
        </p:nvPicPr>
        <p:blipFill rotWithShape="1">
          <a:blip r:embed="rId6">
            <a:alphaModFix/>
          </a:blip>
          <a:srcRect b="0" l="0" r="0" t="0"/>
          <a:stretch/>
        </p:blipFill>
        <p:spPr>
          <a:xfrm>
            <a:off x="5981048" y="3793916"/>
            <a:ext cx="5725613" cy="251287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8" name="Shape 538"/>
        <p:cNvGrpSpPr/>
        <p:nvPr/>
      </p:nvGrpSpPr>
      <p:grpSpPr>
        <a:xfrm>
          <a:off x="0" y="0"/>
          <a:ext cx="0" cy="0"/>
          <a:chOff x="0" y="0"/>
          <a:chExt cx="0" cy="0"/>
        </a:xfrm>
      </p:grpSpPr>
      <p:pic>
        <p:nvPicPr>
          <p:cNvPr descr="Icon&#10;&#10;Description automatically generated" id="539" name="Google Shape;539;p18"/>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540" name="Google Shape;540;p18"/>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Exploring Side Chain Properties</a:t>
            </a:r>
            <a:endParaRPr b="1" sz="4000">
              <a:solidFill>
                <a:schemeClr val="lt1"/>
              </a:solidFill>
              <a:latin typeface="Calibri"/>
              <a:ea typeface="Calibri"/>
              <a:cs typeface="Calibri"/>
              <a:sym typeface="Calibri"/>
            </a:endParaRPr>
          </a:p>
        </p:txBody>
      </p:sp>
      <p:sp>
        <p:nvSpPr>
          <p:cNvPr id="541" name="Google Shape;541;p18"/>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42" name="Google Shape;542;p18"/>
          <p:cNvSpPr txBox="1"/>
          <p:nvPr/>
        </p:nvSpPr>
        <p:spPr>
          <a:xfrm>
            <a:off x="928682" y="1885242"/>
            <a:ext cx="2892548"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Calibri"/>
                <a:ea typeface="Calibri"/>
                <a:cs typeface="Calibri"/>
                <a:sym typeface="Calibri"/>
              </a:rPr>
              <a:t>The twenty amino acids are often sorted into </a:t>
            </a:r>
            <a:r>
              <a:rPr b="1" lang="en-US" sz="2000">
                <a:solidFill>
                  <a:srgbClr val="000000"/>
                </a:solidFill>
                <a:latin typeface="Calibri"/>
                <a:ea typeface="Calibri"/>
                <a:cs typeface="Calibri"/>
                <a:sym typeface="Calibri"/>
              </a:rPr>
              <a:t>five groups</a:t>
            </a:r>
            <a:r>
              <a:rPr lang="en-US" sz="2000">
                <a:solidFill>
                  <a:srgbClr val="000000"/>
                </a:solidFill>
                <a:latin typeface="Calibri"/>
                <a:ea typeface="Calibri"/>
                <a:cs typeface="Calibri"/>
                <a:sym typeface="Calibri"/>
              </a:rPr>
              <a:t> based on their side chain shape and chemical properties.</a:t>
            </a:r>
            <a:endParaRPr/>
          </a:p>
          <a:p>
            <a:pPr indent="0" lvl="0" marL="0" marR="0" rtl="0" algn="l">
              <a:spcBef>
                <a:spcPts val="0"/>
              </a:spcBef>
              <a:spcAft>
                <a:spcPts val="0"/>
              </a:spcAft>
              <a:buNone/>
            </a:pPr>
            <a:r>
              <a:t/>
            </a:r>
            <a:endParaRPr sz="2000">
              <a:solidFill>
                <a:srgbClr val="000000"/>
              </a:solidFill>
              <a:latin typeface="Calibri"/>
              <a:ea typeface="Calibri"/>
              <a:cs typeface="Calibri"/>
              <a:sym typeface="Calibri"/>
            </a:endParaRPr>
          </a:p>
          <a:p>
            <a:pPr indent="0" lvl="0" marL="166370" marR="0" rtl="0" algn="l">
              <a:spcBef>
                <a:spcPts val="0"/>
              </a:spcBef>
              <a:spcAft>
                <a:spcPts val="0"/>
              </a:spcAft>
              <a:buNone/>
            </a:pPr>
            <a:r>
              <a:rPr b="1" lang="en-US" sz="2000">
                <a:solidFill>
                  <a:srgbClr val="FF0000"/>
                </a:solidFill>
                <a:latin typeface="Calibri"/>
                <a:ea typeface="Calibri"/>
                <a:cs typeface="Calibri"/>
                <a:sym typeface="Calibri"/>
              </a:rPr>
              <a:t>Acidic</a:t>
            </a:r>
            <a:endParaRPr b="1" sz="2000">
              <a:solidFill>
                <a:srgbClr val="000000"/>
              </a:solidFill>
              <a:latin typeface="Calibri"/>
              <a:ea typeface="Calibri"/>
              <a:cs typeface="Calibri"/>
              <a:sym typeface="Calibri"/>
            </a:endParaRPr>
          </a:p>
          <a:p>
            <a:pPr indent="0" lvl="0" marL="166370" marR="0" rtl="0" algn="l">
              <a:spcBef>
                <a:spcPts val="600"/>
              </a:spcBef>
              <a:spcAft>
                <a:spcPts val="0"/>
              </a:spcAft>
              <a:buNone/>
            </a:pPr>
            <a:r>
              <a:rPr b="1" lang="en-US" sz="2000">
                <a:solidFill>
                  <a:schemeClr val="accent1"/>
                </a:solidFill>
                <a:latin typeface="Calibri"/>
                <a:ea typeface="Calibri"/>
                <a:cs typeface="Calibri"/>
                <a:sym typeface="Calibri"/>
              </a:rPr>
              <a:t>Basic</a:t>
            </a:r>
            <a:endParaRPr/>
          </a:p>
          <a:p>
            <a:pPr indent="0" lvl="0" marL="166370" marR="0" rtl="0" algn="l">
              <a:spcBef>
                <a:spcPts val="600"/>
              </a:spcBef>
              <a:spcAft>
                <a:spcPts val="0"/>
              </a:spcAft>
              <a:buNone/>
            </a:pPr>
            <a:r>
              <a:rPr b="1" lang="en-US" sz="2000">
                <a:solidFill>
                  <a:srgbClr val="BF9000"/>
                </a:solidFill>
                <a:latin typeface="Calibri"/>
                <a:ea typeface="Calibri"/>
                <a:cs typeface="Calibri"/>
                <a:sym typeface="Calibri"/>
              </a:rPr>
              <a:t>Hydrophobic</a:t>
            </a:r>
            <a:endParaRPr/>
          </a:p>
          <a:p>
            <a:pPr indent="0" lvl="0" marL="166370" marR="0" rtl="0" algn="l">
              <a:spcBef>
                <a:spcPts val="600"/>
              </a:spcBef>
              <a:spcAft>
                <a:spcPts val="0"/>
              </a:spcAft>
              <a:buNone/>
            </a:pPr>
            <a:r>
              <a:rPr b="1" lang="en-US" sz="2000">
                <a:solidFill>
                  <a:schemeClr val="dk1"/>
                </a:solidFill>
                <a:latin typeface="Calibri"/>
                <a:ea typeface="Calibri"/>
                <a:cs typeface="Calibri"/>
                <a:sym typeface="Calibri"/>
              </a:rPr>
              <a:t>Hydrophilic</a:t>
            </a:r>
            <a:endParaRPr/>
          </a:p>
          <a:p>
            <a:pPr indent="0" lvl="0" marL="166370" marR="0" rtl="0" algn="l">
              <a:spcBef>
                <a:spcPts val="600"/>
              </a:spcBef>
              <a:spcAft>
                <a:spcPts val="0"/>
              </a:spcAft>
              <a:buNone/>
            </a:pPr>
            <a:r>
              <a:rPr b="1" lang="en-US" sz="2000">
                <a:solidFill>
                  <a:srgbClr val="1CA64A"/>
                </a:solidFill>
                <a:latin typeface="Calibri"/>
                <a:ea typeface="Calibri"/>
                <a:cs typeface="Calibri"/>
                <a:sym typeface="Calibri"/>
              </a:rPr>
              <a:t>Cysteine</a:t>
            </a:r>
            <a:endParaRPr/>
          </a:p>
        </p:txBody>
      </p:sp>
      <p:pic>
        <p:nvPicPr>
          <p:cNvPr id="543" name="Google Shape;543;p18"/>
          <p:cNvPicPr preferRelativeResize="0"/>
          <p:nvPr/>
        </p:nvPicPr>
        <p:blipFill rotWithShape="1">
          <a:blip r:embed="rId5">
            <a:alphaModFix/>
          </a:blip>
          <a:srcRect b="0" l="0" r="0" t="0"/>
          <a:stretch/>
        </p:blipFill>
        <p:spPr>
          <a:xfrm>
            <a:off x="4136431" y="1946517"/>
            <a:ext cx="7024629" cy="408798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8" name="Shape 548"/>
        <p:cNvGrpSpPr/>
        <p:nvPr/>
      </p:nvGrpSpPr>
      <p:grpSpPr>
        <a:xfrm>
          <a:off x="0" y="0"/>
          <a:ext cx="0" cy="0"/>
          <a:chOff x="0" y="0"/>
          <a:chExt cx="0" cy="0"/>
        </a:xfrm>
      </p:grpSpPr>
      <p:pic>
        <p:nvPicPr>
          <p:cNvPr descr="A purple pencil in a white circle&#10;&#10;Description automatically generated" id="549" name="Google Shape;549;p19"/>
          <p:cNvPicPr preferRelativeResize="0"/>
          <p:nvPr/>
        </p:nvPicPr>
        <p:blipFill rotWithShape="1">
          <a:blip r:embed="rId4">
            <a:alphaModFix/>
          </a:blip>
          <a:srcRect b="0" l="0" r="0" t="0"/>
          <a:stretch/>
        </p:blipFill>
        <p:spPr>
          <a:xfrm>
            <a:off x="10435457" y="127174"/>
            <a:ext cx="1207035" cy="1200329"/>
          </a:xfrm>
          <a:prstGeom prst="rect">
            <a:avLst/>
          </a:prstGeom>
          <a:noFill/>
          <a:ln>
            <a:noFill/>
          </a:ln>
        </p:spPr>
      </p:pic>
      <p:sp>
        <p:nvSpPr>
          <p:cNvPr id="550" name="Google Shape;550;p19"/>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Record Your Observations on Side Chain Atoms</a:t>
            </a:r>
            <a:endParaRPr sz="3600">
              <a:solidFill>
                <a:schemeClr val="lt1"/>
              </a:solidFill>
              <a:latin typeface="Calibri"/>
              <a:ea typeface="Calibri"/>
              <a:cs typeface="Calibri"/>
              <a:sym typeface="Calibri"/>
            </a:endParaRPr>
          </a:p>
        </p:txBody>
      </p:sp>
      <p:sp>
        <p:nvSpPr>
          <p:cNvPr id="551" name="Google Shape;551;p19"/>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52" name="Google Shape;552;p19"/>
          <p:cNvSpPr txBox="1"/>
          <p:nvPr/>
        </p:nvSpPr>
        <p:spPr>
          <a:xfrm>
            <a:off x="928682" y="2290595"/>
            <a:ext cx="2810100" cy="3940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Calibri"/>
                <a:ea typeface="Calibri"/>
                <a:cs typeface="Calibri"/>
                <a:sym typeface="Calibri"/>
              </a:rPr>
              <a:t>Create a table in your notebook like the one shown to the right.</a:t>
            </a:r>
            <a:endParaRPr/>
          </a:p>
          <a:p>
            <a:pPr indent="0" lvl="0" marL="0" marR="0" rtl="0" algn="l">
              <a:spcBef>
                <a:spcPts val="1800"/>
              </a:spcBef>
              <a:spcAft>
                <a:spcPts val="0"/>
              </a:spcAft>
              <a:buNone/>
            </a:pPr>
            <a:r>
              <a:rPr b="0" lang="en-US" sz="2000">
                <a:solidFill>
                  <a:schemeClr val="dk1"/>
                </a:solidFill>
                <a:latin typeface="Calibri"/>
                <a:ea typeface="Calibri"/>
                <a:cs typeface="Calibri"/>
                <a:sym typeface="Calibri"/>
              </a:rPr>
              <a:t>Explore at least one amino acid from each group.</a:t>
            </a:r>
            <a:endParaRPr/>
          </a:p>
          <a:p>
            <a:pPr indent="0" lvl="0" marL="0" marR="0" rtl="0" algn="l">
              <a:spcBef>
                <a:spcPts val="1800"/>
              </a:spcBef>
              <a:spcAft>
                <a:spcPts val="0"/>
              </a:spcAft>
              <a:buNone/>
            </a:pPr>
            <a:r>
              <a:rPr b="0" lang="en-US" sz="2000">
                <a:solidFill>
                  <a:schemeClr val="dk1"/>
                </a:solidFill>
                <a:latin typeface="Calibri"/>
                <a:ea typeface="Calibri"/>
                <a:cs typeface="Calibri"/>
                <a:sym typeface="Calibri"/>
              </a:rPr>
              <a:t>In the first column, record what atoms generally make up the side chains in each group.</a:t>
            </a:r>
            <a:endParaRPr sz="2000">
              <a:solidFill>
                <a:srgbClr val="000000"/>
              </a:solidFill>
              <a:latin typeface="Calibri"/>
              <a:ea typeface="Calibri"/>
              <a:cs typeface="Calibri"/>
              <a:sym typeface="Calibri"/>
            </a:endParaRPr>
          </a:p>
        </p:txBody>
      </p:sp>
      <p:graphicFrame>
        <p:nvGraphicFramePr>
          <p:cNvPr id="553" name="Google Shape;553;p19"/>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a:t>
                      </a:r>
                      <a:endParaRPr sz="1800" u="none" cap="none" strike="noStrike"/>
                    </a:p>
                    <a:p>
                      <a:pPr indent="0" lvl="0" marL="0" marR="0" rtl="0" algn="ctr">
                        <a:spcBef>
                          <a:spcPts val="0"/>
                        </a:spcBef>
                        <a:spcAft>
                          <a:spcPts val="0"/>
                        </a:spcAft>
                        <a:buClr>
                          <a:schemeClr val="dk1"/>
                        </a:buClr>
                        <a:buSzPts val="1600"/>
                        <a:buFont typeface="Calibri"/>
                        <a:buNone/>
                      </a:pPr>
                      <a:r>
                        <a:rPr lang="en-US" sz="1600" u="none" cap="none" strike="noStrike">
                          <a:solidFill>
                            <a:schemeClr val="dk1"/>
                          </a:solidFill>
                        </a:rPr>
                        <a:t> Side 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t/>
                      </a:r>
                      <a:endParaRPr sz="1800" u="none" cap="none" strike="noStrike"/>
                    </a:p>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337" name="Shape 337"/>
        <p:cNvGrpSpPr/>
        <p:nvPr/>
      </p:nvGrpSpPr>
      <p:grpSpPr>
        <a:xfrm>
          <a:off x="0" y="0"/>
          <a:ext cx="0" cy="0"/>
          <a:chOff x="0" y="0"/>
          <a:chExt cx="0" cy="0"/>
        </a:xfrm>
      </p:grpSpPr>
      <p:pic>
        <p:nvPicPr>
          <p:cNvPr id="338" name="Google Shape;338;p2"/>
          <p:cNvPicPr preferRelativeResize="0"/>
          <p:nvPr/>
        </p:nvPicPr>
        <p:blipFill rotWithShape="1">
          <a:blip r:embed="rId4">
            <a:alphaModFix/>
          </a:blip>
          <a:srcRect b="0" l="0" r="0" t="0"/>
          <a:stretch/>
        </p:blipFill>
        <p:spPr>
          <a:xfrm>
            <a:off x="3793112" y="3458138"/>
            <a:ext cx="6979556" cy="2535808"/>
          </a:xfrm>
          <a:prstGeom prst="rect">
            <a:avLst/>
          </a:prstGeom>
          <a:noFill/>
          <a:ln>
            <a:noFill/>
          </a:ln>
        </p:spPr>
      </p:pic>
      <p:sp>
        <p:nvSpPr>
          <p:cNvPr id="339" name="Google Shape;339;p2"/>
          <p:cNvSpPr txBox="1"/>
          <p:nvPr/>
        </p:nvSpPr>
        <p:spPr>
          <a:xfrm>
            <a:off x="963937" y="967307"/>
            <a:ext cx="10856025" cy="260622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1800">
                <a:solidFill>
                  <a:srgbClr val="000000"/>
                </a:solidFill>
                <a:latin typeface="Calibri"/>
                <a:ea typeface="Calibri"/>
                <a:cs typeface="Calibri"/>
                <a:sym typeface="Calibri"/>
              </a:rPr>
              <a:t>Activity Summary</a:t>
            </a:r>
            <a:endParaRPr sz="1800">
              <a:solidFill>
                <a:schemeClr val="dk1"/>
              </a:solidFill>
              <a:latin typeface="Calibri"/>
              <a:ea typeface="Calibri"/>
              <a:cs typeface="Calibri"/>
              <a:sym typeface="Calibri"/>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This AR activity explores </a:t>
            </a:r>
            <a:r>
              <a:rPr lang="en-US" sz="1600">
                <a:solidFill>
                  <a:schemeClr val="dk1"/>
                </a:solidFill>
                <a:latin typeface="Calibri"/>
                <a:ea typeface="Calibri"/>
                <a:cs typeface="Calibri"/>
                <a:sym typeface="Calibri"/>
              </a:rPr>
              <a:t>the structure of amino acids and how interactions with water and other amino acids drive protein folding. Students will label parts, learn amino acid properties, look for patterns, and discover the rules of protein folding.  This activity will not explore the effects of environment, like pH or temperature on protein structure.</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rgbClr val="000000"/>
                </a:solidFill>
                <a:latin typeface="Calibri"/>
                <a:ea typeface="Calibri"/>
                <a:cs typeface="Calibri"/>
                <a:sym typeface="Calibri"/>
              </a:rPr>
              <a:t>This activity requires the </a:t>
            </a:r>
            <a:r>
              <a:rPr b="1" lang="en-US" sz="1600">
                <a:solidFill>
                  <a:srgbClr val="000000"/>
                </a:solidFill>
                <a:latin typeface="Calibri"/>
                <a:ea typeface="Calibri"/>
                <a:cs typeface="Calibri"/>
                <a:sym typeface="Calibri"/>
              </a:rPr>
              <a:t>3DMD AR EDU application</a:t>
            </a:r>
            <a:r>
              <a:rPr lang="en-US" sz="1600">
                <a:solidFill>
                  <a:srgbClr val="000000"/>
                </a:solidFill>
                <a:latin typeface="Calibri"/>
                <a:ea typeface="Calibri"/>
                <a:cs typeface="Calibri"/>
                <a:sym typeface="Calibri"/>
              </a:rPr>
              <a:t>, available for download from the Google Play and Apple App stores. Each of the</a:t>
            </a:r>
            <a:r>
              <a:rPr b="1" lang="en-US" sz="1600">
                <a:solidFill>
                  <a:srgbClr val="000000"/>
                </a:solidFill>
                <a:latin typeface="Calibri"/>
                <a:ea typeface="Calibri"/>
                <a:cs typeface="Calibri"/>
                <a:sym typeface="Calibri"/>
              </a:rPr>
              <a:t> twenty amino acids</a:t>
            </a:r>
            <a:r>
              <a:rPr lang="en-US" sz="1600">
                <a:solidFill>
                  <a:srgbClr val="000000"/>
                </a:solidFill>
                <a:latin typeface="Calibri"/>
                <a:ea typeface="Calibri"/>
                <a:cs typeface="Calibri"/>
                <a:sym typeface="Calibri"/>
              </a:rPr>
              <a:t> will be shown in three formats: a chemical structure, a side chain clipped to a mini-toober, and a ball-and-stick rendering. Below the amino acid</a:t>
            </a:r>
            <a:r>
              <a:rPr b="1" lang="en-US" sz="1600">
                <a:solidFill>
                  <a:srgbClr val="000000"/>
                </a:solidFill>
                <a:latin typeface="Calibri"/>
                <a:ea typeface="Calibri"/>
                <a:cs typeface="Calibri"/>
                <a:sym typeface="Calibri"/>
              </a:rPr>
              <a:t> arginine </a:t>
            </a:r>
            <a:r>
              <a:rPr lang="en-US" sz="1600">
                <a:solidFill>
                  <a:srgbClr val="000000"/>
                </a:solidFill>
                <a:latin typeface="Calibri"/>
                <a:ea typeface="Calibri"/>
                <a:cs typeface="Calibri"/>
                <a:sym typeface="Calibri"/>
              </a:rPr>
              <a:t>is shown as an example.</a:t>
            </a:r>
            <a:endParaRPr sz="1800">
              <a:solidFill>
                <a:srgbClr val="000000"/>
              </a:solidFill>
              <a:latin typeface="Calibri"/>
              <a:ea typeface="Calibri"/>
              <a:cs typeface="Calibri"/>
              <a:sym typeface="Calibri"/>
            </a:endParaRPr>
          </a:p>
          <a:p>
            <a:pPr indent="0" lvl="0" marL="0" marR="0" rtl="0" algn="l">
              <a:lnSpc>
                <a:spcPct val="107000"/>
              </a:lnSpc>
              <a:spcBef>
                <a:spcPts val="0"/>
              </a:spcBef>
              <a:spcAft>
                <a:spcPts val="0"/>
              </a:spcAft>
              <a:buNone/>
            </a:pPr>
            <a:r>
              <a:t/>
            </a:r>
            <a:endParaRPr b="1" sz="1600">
              <a:solidFill>
                <a:srgbClr val="000000"/>
              </a:solidFill>
              <a:latin typeface="Calibri"/>
              <a:ea typeface="Calibri"/>
              <a:cs typeface="Calibri"/>
              <a:sym typeface="Calibri"/>
            </a:endParaRPr>
          </a:p>
        </p:txBody>
      </p:sp>
      <p:sp>
        <p:nvSpPr>
          <p:cNvPr id="340" name="Google Shape;340;p2"/>
          <p:cNvSpPr txBox="1"/>
          <p:nvPr/>
        </p:nvSpPr>
        <p:spPr>
          <a:xfrm>
            <a:off x="671332" y="96432"/>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Summary</a:t>
            </a:r>
            <a:endParaRPr sz="4000">
              <a:solidFill>
                <a:schemeClr val="lt1"/>
              </a:solidFill>
              <a:latin typeface="Calibri"/>
              <a:ea typeface="Calibri"/>
              <a:cs typeface="Calibri"/>
              <a:sym typeface="Calibri"/>
            </a:endParaRPr>
          </a:p>
        </p:txBody>
      </p:sp>
      <p:sp>
        <p:nvSpPr>
          <p:cNvPr id="341" name="Google Shape;341;p2"/>
          <p:cNvSpPr txBox="1"/>
          <p:nvPr/>
        </p:nvSpPr>
        <p:spPr>
          <a:xfrm>
            <a:off x="4094234" y="5955193"/>
            <a:ext cx="138293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Chemical</a:t>
            </a:r>
            <a:endParaRPr/>
          </a:p>
          <a:p>
            <a:pPr indent="0" lvl="0" marL="0" marR="0" rtl="0" algn="ctr">
              <a:spcBef>
                <a:spcPts val="0"/>
              </a:spcBef>
              <a:spcAft>
                <a:spcPts val="0"/>
              </a:spcAft>
              <a:buNone/>
            </a:pPr>
            <a:r>
              <a:rPr b="1" lang="en-US" sz="1600">
                <a:solidFill>
                  <a:schemeClr val="dk1"/>
                </a:solidFill>
                <a:latin typeface="Calibri"/>
                <a:ea typeface="Calibri"/>
                <a:cs typeface="Calibri"/>
                <a:sym typeface="Calibri"/>
              </a:rPr>
              <a:t>structure</a:t>
            </a:r>
            <a:endParaRPr sz="1600">
              <a:solidFill>
                <a:schemeClr val="dk1"/>
              </a:solidFill>
              <a:latin typeface="Calibri"/>
              <a:ea typeface="Calibri"/>
              <a:cs typeface="Calibri"/>
              <a:sym typeface="Calibri"/>
            </a:endParaRPr>
          </a:p>
        </p:txBody>
      </p:sp>
      <p:pic>
        <p:nvPicPr>
          <p:cNvPr id="342" name="Google Shape;342;p2"/>
          <p:cNvPicPr preferRelativeResize="0"/>
          <p:nvPr/>
        </p:nvPicPr>
        <p:blipFill rotWithShape="1">
          <a:blip r:embed="rId5">
            <a:alphaModFix/>
          </a:blip>
          <a:srcRect b="0" l="0" r="0" t="0"/>
          <a:stretch/>
        </p:blipFill>
        <p:spPr>
          <a:xfrm>
            <a:off x="1040707" y="3573533"/>
            <a:ext cx="1705111" cy="2933570"/>
          </a:xfrm>
          <a:prstGeom prst="rect">
            <a:avLst/>
          </a:prstGeom>
          <a:noFill/>
          <a:ln>
            <a:noFill/>
          </a:ln>
        </p:spPr>
      </p:pic>
      <p:sp>
        <p:nvSpPr>
          <p:cNvPr id="343" name="Google Shape;343;p2"/>
          <p:cNvSpPr/>
          <p:nvPr/>
        </p:nvSpPr>
        <p:spPr>
          <a:xfrm>
            <a:off x="1111717" y="4475558"/>
            <a:ext cx="633958" cy="573996"/>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sp>
        <p:nvSpPr>
          <p:cNvPr id="344" name="Google Shape;344;p2"/>
          <p:cNvSpPr txBox="1"/>
          <p:nvPr/>
        </p:nvSpPr>
        <p:spPr>
          <a:xfrm>
            <a:off x="6478049" y="5962620"/>
            <a:ext cx="1856507"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Sidechain clipped to a mini-toober</a:t>
            </a:r>
            <a:endParaRPr sz="1600">
              <a:solidFill>
                <a:schemeClr val="dk1"/>
              </a:solidFill>
              <a:latin typeface="Calibri"/>
              <a:ea typeface="Calibri"/>
              <a:cs typeface="Calibri"/>
              <a:sym typeface="Calibri"/>
            </a:endParaRPr>
          </a:p>
        </p:txBody>
      </p:sp>
      <p:sp>
        <p:nvSpPr>
          <p:cNvPr id="345" name="Google Shape;345;p2"/>
          <p:cNvSpPr txBox="1"/>
          <p:nvPr/>
        </p:nvSpPr>
        <p:spPr>
          <a:xfrm>
            <a:off x="9389738" y="5962619"/>
            <a:ext cx="138293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Ball-and-stick</a:t>
            </a:r>
            <a:endParaRPr/>
          </a:p>
          <a:p>
            <a:pPr indent="0" lvl="0" marL="0" marR="0" rtl="0" algn="ctr">
              <a:spcBef>
                <a:spcPts val="0"/>
              </a:spcBef>
              <a:spcAft>
                <a:spcPts val="0"/>
              </a:spcAft>
              <a:buNone/>
            </a:pPr>
            <a:r>
              <a:rPr b="1" lang="en-US" sz="1600">
                <a:solidFill>
                  <a:schemeClr val="dk1"/>
                </a:solidFill>
                <a:latin typeface="Calibri"/>
                <a:ea typeface="Calibri"/>
                <a:cs typeface="Calibri"/>
                <a:sym typeface="Calibri"/>
              </a:rPr>
              <a:t>rendering</a:t>
            </a:r>
            <a:endParaRPr sz="16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8" name="Shape 558"/>
        <p:cNvGrpSpPr/>
        <p:nvPr/>
      </p:nvGrpSpPr>
      <p:grpSpPr>
        <a:xfrm>
          <a:off x="0" y="0"/>
          <a:ext cx="0" cy="0"/>
          <a:chOff x="0" y="0"/>
          <a:chExt cx="0" cy="0"/>
        </a:xfrm>
      </p:grpSpPr>
      <p:pic>
        <p:nvPicPr>
          <p:cNvPr descr="Icon&#10;&#10;Description automatically generated" id="559" name="Google Shape;559;p20"/>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560" name="Google Shape;560;p20"/>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Atoms that Make Up Each Side Chain</a:t>
            </a:r>
            <a:endParaRPr sz="1800">
              <a:solidFill>
                <a:schemeClr val="lt1"/>
              </a:solidFill>
              <a:latin typeface="Calibri"/>
              <a:ea typeface="Calibri"/>
              <a:cs typeface="Calibri"/>
              <a:sym typeface="Calibri"/>
            </a:endParaRPr>
          </a:p>
        </p:txBody>
      </p:sp>
      <p:sp>
        <p:nvSpPr>
          <p:cNvPr id="561" name="Google Shape;561;p20"/>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62" name="Google Shape;562;p20"/>
          <p:cNvSpPr txBox="1"/>
          <p:nvPr/>
        </p:nvSpPr>
        <p:spPr>
          <a:xfrm>
            <a:off x="928682" y="2290595"/>
            <a:ext cx="2474394"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F0000"/>
                </a:solidFill>
                <a:latin typeface="Calibri"/>
                <a:ea typeface="Calibri"/>
                <a:cs typeface="Calibri"/>
                <a:sym typeface="Calibri"/>
              </a:rPr>
              <a:t>Acidic</a:t>
            </a:r>
            <a:r>
              <a:rPr lang="en-US" sz="2000">
                <a:solidFill>
                  <a:srgbClr val="000000"/>
                </a:solidFill>
                <a:latin typeface="Calibri"/>
                <a:ea typeface="Calibri"/>
                <a:cs typeface="Calibri"/>
                <a:sym typeface="Calibri"/>
              </a:rPr>
              <a:t> have oxygen</a:t>
            </a:r>
            <a:endParaRPr/>
          </a:p>
          <a:p>
            <a:pPr indent="0" lvl="0" marL="0" marR="0" rtl="0" algn="l">
              <a:spcBef>
                <a:spcPts val="2400"/>
              </a:spcBef>
              <a:spcAft>
                <a:spcPts val="0"/>
              </a:spcAft>
              <a:buNone/>
            </a:pPr>
            <a:r>
              <a:rPr b="1" lang="en-US" sz="2000">
                <a:solidFill>
                  <a:schemeClr val="accent1"/>
                </a:solidFill>
                <a:latin typeface="Calibri"/>
                <a:ea typeface="Calibri"/>
                <a:cs typeface="Calibri"/>
                <a:sym typeface="Calibri"/>
              </a:rPr>
              <a:t>Basic</a:t>
            </a:r>
            <a:r>
              <a:rPr b="0" lang="en-US" sz="2000">
                <a:solidFill>
                  <a:srgbClr val="000000"/>
                </a:solidFill>
                <a:latin typeface="Calibri"/>
                <a:ea typeface="Calibri"/>
                <a:cs typeface="Calibri"/>
                <a:sym typeface="Calibri"/>
              </a:rPr>
              <a:t> </a:t>
            </a:r>
            <a:r>
              <a:rPr lang="en-US" sz="2000">
                <a:solidFill>
                  <a:srgbClr val="000000"/>
                </a:solidFill>
                <a:latin typeface="Calibri"/>
                <a:ea typeface="Calibri"/>
                <a:cs typeface="Calibri"/>
                <a:sym typeface="Calibri"/>
              </a:rPr>
              <a:t>have nitrogen</a:t>
            </a:r>
            <a:endParaRPr/>
          </a:p>
          <a:p>
            <a:pPr indent="0" lvl="0" marL="0" marR="0" rtl="0" algn="l">
              <a:spcBef>
                <a:spcPts val="2400"/>
              </a:spcBef>
              <a:spcAft>
                <a:spcPts val="0"/>
              </a:spcAft>
              <a:buNone/>
            </a:pPr>
            <a:r>
              <a:rPr b="1" lang="en-US" sz="2000">
                <a:solidFill>
                  <a:srgbClr val="BF9000"/>
                </a:solidFill>
                <a:latin typeface="Calibri"/>
                <a:ea typeface="Calibri"/>
                <a:cs typeface="Calibri"/>
                <a:sym typeface="Calibri"/>
              </a:rPr>
              <a:t>Hydrophobic</a:t>
            </a:r>
            <a:r>
              <a:rPr b="0" lang="en-US" sz="2000">
                <a:solidFill>
                  <a:srgbClr val="000000"/>
                </a:solidFill>
                <a:latin typeface="Calibri"/>
                <a:ea typeface="Calibri"/>
                <a:cs typeface="Calibri"/>
                <a:sym typeface="Calibri"/>
              </a:rPr>
              <a:t> have mostly carbon</a:t>
            </a:r>
            <a:endParaRPr/>
          </a:p>
          <a:p>
            <a:pPr indent="0" lvl="0" marL="0" marR="0" rtl="0" algn="l">
              <a:spcBef>
                <a:spcPts val="2400"/>
              </a:spcBef>
              <a:spcAft>
                <a:spcPts val="0"/>
              </a:spcAft>
              <a:buNone/>
            </a:pPr>
            <a:r>
              <a:rPr b="1" lang="en-US" sz="2000">
                <a:solidFill>
                  <a:schemeClr val="dk1"/>
                </a:solidFill>
                <a:latin typeface="Calibri"/>
                <a:ea typeface="Calibri"/>
                <a:cs typeface="Calibri"/>
                <a:sym typeface="Calibri"/>
              </a:rPr>
              <a:t>Hydrophilic</a:t>
            </a:r>
            <a:r>
              <a:rPr lang="en-US" sz="2000">
                <a:solidFill>
                  <a:srgbClr val="000000"/>
                </a:solidFill>
                <a:latin typeface="Calibri"/>
                <a:ea typeface="Calibri"/>
                <a:cs typeface="Calibri"/>
                <a:sym typeface="Calibri"/>
              </a:rPr>
              <a:t> have oxygen and nitrogen</a:t>
            </a:r>
            <a:r>
              <a:rPr b="0" lang="en-US" sz="2000">
                <a:solidFill>
                  <a:schemeClr val="dk1"/>
                </a:solidFill>
                <a:latin typeface="Calibri"/>
                <a:ea typeface="Calibri"/>
                <a:cs typeface="Calibri"/>
                <a:sym typeface="Calibri"/>
              </a:rPr>
              <a:t>.</a:t>
            </a:r>
            <a:endParaRPr/>
          </a:p>
          <a:p>
            <a:pPr indent="0" lvl="0" marL="0" marR="0" rtl="0" algn="l">
              <a:spcBef>
                <a:spcPts val="2400"/>
              </a:spcBef>
              <a:spcAft>
                <a:spcPts val="0"/>
              </a:spcAft>
              <a:buNone/>
            </a:pPr>
            <a:r>
              <a:rPr b="1" lang="en-US" sz="2000">
                <a:solidFill>
                  <a:srgbClr val="1CA64A"/>
                </a:solidFill>
                <a:latin typeface="Calibri"/>
                <a:ea typeface="Calibri"/>
                <a:cs typeface="Calibri"/>
                <a:sym typeface="Calibri"/>
              </a:rPr>
              <a:t>Cysteine</a:t>
            </a:r>
            <a:r>
              <a:rPr lang="en-US" sz="2000">
                <a:solidFill>
                  <a:schemeClr val="dk1"/>
                </a:solidFill>
                <a:latin typeface="Calibri"/>
                <a:ea typeface="Calibri"/>
                <a:cs typeface="Calibri"/>
                <a:sym typeface="Calibri"/>
              </a:rPr>
              <a:t> has sulfur</a:t>
            </a:r>
            <a:endParaRPr sz="2000">
              <a:solidFill>
                <a:srgbClr val="000000"/>
              </a:solidFill>
              <a:latin typeface="Calibri"/>
              <a:ea typeface="Calibri"/>
              <a:cs typeface="Calibri"/>
              <a:sym typeface="Calibri"/>
            </a:endParaRPr>
          </a:p>
        </p:txBody>
      </p:sp>
      <p:graphicFrame>
        <p:nvGraphicFramePr>
          <p:cNvPr id="563" name="Google Shape;563;p20"/>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 </a:t>
                      </a:r>
                      <a:endParaRPr sz="1800" u="none" cap="none" strike="noStrike"/>
                    </a:p>
                    <a:p>
                      <a:pPr indent="0" lvl="0" marL="0" marR="0" rtl="0" algn="ctr">
                        <a:spcBef>
                          <a:spcPts val="0"/>
                        </a:spcBef>
                        <a:spcAft>
                          <a:spcPts val="0"/>
                        </a:spcAft>
                        <a:buClr>
                          <a:schemeClr val="dk1"/>
                        </a:buClr>
                        <a:buSzPts val="1600"/>
                        <a:buFont typeface="Calibri"/>
                        <a:buNone/>
                      </a:pPr>
                      <a:r>
                        <a:rPr lang="en-US" sz="1600" u="none" cap="none" strike="noStrike">
                          <a:solidFill>
                            <a:schemeClr val="dk1"/>
                          </a:solidFill>
                        </a:rPr>
                        <a:t>Side 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8" name="Shape 568"/>
        <p:cNvGrpSpPr/>
        <p:nvPr/>
      </p:nvGrpSpPr>
      <p:grpSpPr>
        <a:xfrm>
          <a:off x="0" y="0"/>
          <a:ext cx="0" cy="0"/>
          <a:chOff x="0" y="0"/>
          <a:chExt cx="0" cy="0"/>
        </a:xfrm>
      </p:grpSpPr>
      <p:pic>
        <p:nvPicPr>
          <p:cNvPr id="569" name="Google Shape;569;p21"/>
          <p:cNvPicPr preferRelativeResize="0"/>
          <p:nvPr/>
        </p:nvPicPr>
        <p:blipFill rotWithShape="1">
          <a:blip r:embed="rId4">
            <a:alphaModFix/>
          </a:blip>
          <a:srcRect b="0" l="0" r="0" t="0"/>
          <a:stretch/>
        </p:blipFill>
        <p:spPr>
          <a:xfrm>
            <a:off x="6654601" y="2073753"/>
            <a:ext cx="2306413" cy="3883702"/>
          </a:xfrm>
          <a:prstGeom prst="rect">
            <a:avLst/>
          </a:prstGeom>
          <a:noFill/>
          <a:ln>
            <a:noFill/>
          </a:ln>
        </p:spPr>
      </p:pic>
      <p:sp>
        <p:nvSpPr>
          <p:cNvPr id="570" name="Google Shape;570;p21"/>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200">
                <a:solidFill>
                  <a:schemeClr val="lt1"/>
                </a:solidFill>
                <a:latin typeface="Calibri"/>
                <a:ea typeface="Calibri"/>
                <a:cs typeface="Calibri"/>
                <a:sym typeface="Calibri"/>
              </a:rPr>
              <a:t>Explore Water Interactions with the 3DMD AR EDU App </a:t>
            </a:r>
            <a:endParaRPr sz="3200">
              <a:solidFill>
                <a:schemeClr val="lt1"/>
              </a:solidFill>
              <a:latin typeface="Calibri"/>
              <a:ea typeface="Calibri"/>
              <a:cs typeface="Calibri"/>
              <a:sym typeface="Calibri"/>
            </a:endParaRPr>
          </a:p>
        </p:txBody>
      </p:sp>
      <p:sp>
        <p:nvSpPr>
          <p:cNvPr id="571" name="Google Shape;571;p21"/>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72" name="Google Shape;572;p21"/>
          <p:cNvSpPr txBox="1"/>
          <p:nvPr/>
        </p:nvSpPr>
        <p:spPr>
          <a:xfrm>
            <a:off x="928679" y="2033248"/>
            <a:ext cx="5070660" cy="398570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Calibri"/>
                <a:ea typeface="Calibri"/>
                <a:cs typeface="Calibri"/>
                <a:sym typeface="Calibri"/>
              </a:rPr>
              <a:t>The atoms in a side chain determine how it interacts with other molecules, such as </a:t>
            </a:r>
            <a:r>
              <a:rPr b="1" lang="en-US" sz="2000">
                <a:solidFill>
                  <a:srgbClr val="000000"/>
                </a:solidFill>
                <a:latin typeface="Calibri"/>
                <a:ea typeface="Calibri"/>
                <a:cs typeface="Calibri"/>
                <a:sym typeface="Calibri"/>
              </a:rPr>
              <a:t>water</a:t>
            </a:r>
            <a:r>
              <a:rPr lang="en-US" sz="2000">
                <a:solidFill>
                  <a:srgbClr val="000000"/>
                </a:solidFill>
                <a:latin typeface="Calibri"/>
                <a:ea typeface="Calibri"/>
                <a:cs typeface="Calibri"/>
                <a:sym typeface="Calibri"/>
              </a:rPr>
              <a:t>, which makes up most of our cells.</a:t>
            </a:r>
            <a:endParaRPr/>
          </a:p>
          <a:p>
            <a:pPr indent="0" lvl="0" marL="0" marR="0" rtl="0" algn="l">
              <a:spcBef>
                <a:spcPts val="1800"/>
              </a:spcBef>
              <a:spcAft>
                <a:spcPts val="0"/>
              </a:spcAft>
              <a:buNone/>
            </a:pPr>
            <a:r>
              <a:rPr lang="en-US" sz="2000">
                <a:solidFill>
                  <a:srgbClr val="000000"/>
                </a:solidFill>
                <a:latin typeface="Calibri"/>
                <a:ea typeface="Calibri"/>
                <a:cs typeface="Calibri"/>
                <a:sym typeface="Calibri"/>
              </a:rPr>
              <a:t>Using the app, explore at least one amino acid from each of the five groups. Select the </a:t>
            </a:r>
            <a:r>
              <a:rPr b="1" lang="en-US" sz="2000">
                <a:solidFill>
                  <a:srgbClr val="D200B9"/>
                </a:solidFill>
                <a:latin typeface="Calibri"/>
                <a:ea typeface="Calibri"/>
                <a:cs typeface="Calibri"/>
                <a:sym typeface="Calibri"/>
              </a:rPr>
              <a:t>third button </a:t>
            </a:r>
            <a:r>
              <a:rPr lang="en-US" sz="2000">
                <a:solidFill>
                  <a:srgbClr val="000000"/>
                </a:solidFill>
                <a:latin typeface="Calibri"/>
                <a:ea typeface="Calibri"/>
                <a:cs typeface="Calibri"/>
                <a:sym typeface="Calibri"/>
              </a:rPr>
              <a:t>to show water molecules.</a:t>
            </a:r>
            <a:endParaRPr b="1" sz="2000">
              <a:solidFill>
                <a:srgbClr val="1CA64A"/>
              </a:solidFill>
              <a:latin typeface="Calibri"/>
              <a:ea typeface="Calibri"/>
              <a:cs typeface="Calibri"/>
              <a:sym typeface="Calibri"/>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   </a:t>
            </a:r>
            <a:endParaRPr/>
          </a:p>
          <a:p>
            <a:pPr indent="0" lvl="0" marL="0" marR="0" rtl="0" algn="l">
              <a:spcBef>
                <a:spcPts val="0"/>
              </a:spcBef>
              <a:spcAft>
                <a:spcPts val="0"/>
              </a:spcAft>
              <a:buNone/>
            </a:pPr>
            <a:r>
              <a:rPr b="1" lang="en-US" sz="2000">
                <a:solidFill>
                  <a:srgbClr val="1CA64A"/>
                </a:solidFill>
                <a:latin typeface="Calibri"/>
                <a:ea typeface="Calibri"/>
                <a:cs typeface="Calibri"/>
                <a:sym typeface="Calibri"/>
              </a:rPr>
              <a:t>Are the water molecules attracted to the side chain?  Are they repelled?</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How are the water molecules oriented?</a:t>
            </a:r>
            <a:endParaRPr/>
          </a:p>
        </p:txBody>
      </p:sp>
      <p:pic>
        <p:nvPicPr>
          <p:cNvPr descr="Icon&#10;&#10;Description automatically generated" id="573" name="Google Shape;573;p21"/>
          <p:cNvPicPr preferRelativeResize="0"/>
          <p:nvPr/>
        </p:nvPicPr>
        <p:blipFill rotWithShape="1">
          <a:blip r:embed="rId5">
            <a:alphaModFix/>
          </a:blip>
          <a:srcRect b="0" l="0" r="0" t="0"/>
          <a:stretch/>
        </p:blipFill>
        <p:spPr>
          <a:xfrm>
            <a:off x="10442163" y="127177"/>
            <a:ext cx="1200329" cy="1200329"/>
          </a:xfrm>
          <a:prstGeom prst="rect">
            <a:avLst/>
          </a:prstGeom>
          <a:noFill/>
          <a:ln>
            <a:noFill/>
          </a:ln>
        </p:spPr>
      </p:pic>
      <p:sp>
        <p:nvSpPr>
          <p:cNvPr id="574" name="Google Shape;574;p21"/>
          <p:cNvSpPr/>
          <p:nvPr/>
        </p:nvSpPr>
        <p:spPr>
          <a:xfrm>
            <a:off x="7661151" y="4741682"/>
            <a:ext cx="666053" cy="603055"/>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pic>
        <p:nvPicPr>
          <p:cNvPr id="575" name="Google Shape;575;p21"/>
          <p:cNvPicPr preferRelativeResize="0"/>
          <p:nvPr/>
        </p:nvPicPr>
        <p:blipFill rotWithShape="1">
          <a:blip r:embed="rId6">
            <a:alphaModFix/>
          </a:blip>
          <a:srcRect b="0" l="0" r="0" t="0"/>
          <a:stretch/>
        </p:blipFill>
        <p:spPr>
          <a:xfrm>
            <a:off x="9427131" y="2705541"/>
            <a:ext cx="2030063" cy="203614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80" name="Shape 580"/>
        <p:cNvGrpSpPr/>
        <p:nvPr/>
      </p:nvGrpSpPr>
      <p:grpSpPr>
        <a:xfrm>
          <a:off x="0" y="0"/>
          <a:ext cx="0" cy="0"/>
          <a:chOff x="0" y="0"/>
          <a:chExt cx="0" cy="0"/>
        </a:xfrm>
      </p:grpSpPr>
      <p:graphicFrame>
        <p:nvGraphicFramePr>
          <p:cNvPr id="581" name="Google Shape;581;p22"/>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 Sidechains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pic>
        <p:nvPicPr>
          <p:cNvPr descr="A purple pencil in a white circle&#10;&#10;Description automatically generated" id="582" name="Google Shape;582;p22"/>
          <p:cNvPicPr preferRelativeResize="0"/>
          <p:nvPr/>
        </p:nvPicPr>
        <p:blipFill rotWithShape="1">
          <a:blip r:embed="rId4">
            <a:alphaModFix/>
          </a:blip>
          <a:srcRect b="0" l="0" r="0" t="0"/>
          <a:stretch/>
        </p:blipFill>
        <p:spPr>
          <a:xfrm>
            <a:off x="10435457" y="127174"/>
            <a:ext cx="1207035" cy="1200329"/>
          </a:xfrm>
          <a:prstGeom prst="rect">
            <a:avLst/>
          </a:prstGeom>
          <a:noFill/>
          <a:ln>
            <a:noFill/>
          </a:ln>
        </p:spPr>
      </p:pic>
      <p:sp>
        <p:nvSpPr>
          <p:cNvPr id="583" name="Google Shape;583;p22"/>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Record Your Observations of Water Interactions</a:t>
            </a:r>
            <a:endParaRPr b="1" sz="3600">
              <a:solidFill>
                <a:schemeClr val="lt1"/>
              </a:solidFill>
              <a:latin typeface="Calibri"/>
              <a:ea typeface="Calibri"/>
              <a:cs typeface="Calibri"/>
              <a:sym typeface="Calibri"/>
            </a:endParaRPr>
          </a:p>
        </p:txBody>
      </p:sp>
      <p:sp>
        <p:nvSpPr>
          <p:cNvPr id="584" name="Google Shape;584;p22"/>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85" name="Google Shape;585;p22"/>
          <p:cNvSpPr txBox="1"/>
          <p:nvPr/>
        </p:nvSpPr>
        <p:spPr>
          <a:xfrm>
            <a:off x="936872" y="2203429"/>
            <a:ext cx="2475631"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2000">
                <a:solidFill>
                  <a:schemeClr val="dk1"/>
                </a:solidFill>
                <a:latin typeface="Calibri"/>
                <a:ea typeface="Calibri"/>
                <a:cs typeface="Calibri"/>
                <a:sym typeface="Calibri"/>
              </a:rPr>
              <a:t>In the second column, record how water molecules interact with the </a:t>
            </a:r>
            <a:r>
              <a:rPr lang="en-US" sz="2000">
                <a:solidFill>
                  <a:schemeClr val="dk1"/>
                </a:solidFill>
                <a:latin typeface="Calibri"/>
                <a:ea typeface="Calibri"/>
                <a:cs typeface="Calibri"/>
                <a:sym typeface="Calibri"/>
              </a:rPr>
              <a:t>side chains</a:t>
            </a:r>
            <a:r>
              <a:rPr b="0" lang="en-US" sz="2000">
                <a:solidFill>
                  <a:schemeClr val="dk1"/>
                </a:solidFill>
                <a:latin typeface="Calibri"/>
                <a:ea typeface="Calibri"/>
                <a:cs typeface="Calibri"/>
                <a:sym typeface="Calibri"/>
              </a:rPr>
              <a:t> in each group.</a:t>
            </a:r>
            <a:endParaRPr sz="20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0" name="Shape 590"/>
        <p:cNvGrpSpPr/>
        <p:nvPr/>
      </p:nvGrpSpPr>
      <p:grpSpPr>
        <a:xfrm>
          <a:off x="0" y="0"/>
          <a:ext cx="0" cy="0"/>
          <a:chOff x="0" y="0"/>
          <a:chExt cx="0" cy="0"/>
        </a:xfrm>
      </p:grpSpPr>
      <p:pic>
        <p:nvPicPr>
          <p:cNvPr descr="Icon&#10;&#10;Description automatically generated" id="591" name="Google Shape;591;p23"/>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592" name="Google Shape;592;p23"/>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Water Interactions with Each Sidechain</a:t>
            </a:r>
            <a:endParaRPr sz="1800">
              <a:solidFill>
                <a:schemeClr val="lt1"/>
              </a:solidFill>
              <a:latin typeface="Calibri"/>
              <a:ea typeface="Calibri"/>
              <a:cs typeface="Calibri"/>
              <a:sym typeface="Calibri"/>
            </a:endParaRPr>
          </a:p>
        </p:txBody>
      </p:sp>
      <p:sp>
        <p:nvSpPr>
          <p:cNvPr id="593" name="Google Shape;593;p23"/>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594" name="Google Shape;594;p23"/>
          <p:cNvSpPr txBox="1"/>
          <p:nvPr/>
        </p:nvSpPr>
        <p:spPr>
          <a:xfrm>
            <a:off x="928681" y="2290595"/>
            <a:ext cx="2879747"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F0000"/>
                </a:solidFill>
                <a:latin typeface="Calibri"/>
                <a:ea typeface="Calibri"/>
                <a:cs typeface="Calibri"/>
                <a:sym typeface="Calibri"/>
              </a:rPr>
              <a:t>Acidic</a:t>
            </a:r>
            <a:r>
              <a:rPr lang="en-US" sz="2000">
                <a:solidFill>
                  <a:srgbClr val="000000"/>
                </a:solidFill>
                <a:latin typeface="Calibri"/>
                <a:ea typeface="Calibri"/>
                <a:cs typeface="Calibri"/>
                <a:sym typeface="Calibri"/>
              </a:rPr>
              <a:t> attract the hydrogen in water.</a:t>
            </a:r>
            <a:endParaRPr/>
          </a:p>
          <a:p>
            <a:pPr indent="0" lvl="0" marL="0" marR="0" rtl="0" algn="l">
              <a:spcBef>
                <a:spcPts val="1800"/>
              </a:spcBef>
              <a:spcAft>
                <a:spcPts val="0"/>
              </a:spcAft>
              <a:buNone/>
            </a:pPr>
            <a:r>
              <a:rPr b="1" lang="en-US" sz="2000">
                <a:solidFill>
                  <a:schemeClr val="accent1"/>
                </a:solidFill>
                <a:latin typeface="Calibri"/>
                <a:ea typeface="Calibri"/>
                <a:cs typeface="Calibri"/>
                <a:sym typeface="Calibri"/>
              </a:rPr>
              <a:t>Basic</a:t>
            </a:r>
            <a:r>
              <a:rPr b="0" lang="en-US" sz="2000">
                <a:solidFill>
                  <a:srgbClr val="000000"/>
                </a:solidFill>
                <a:latin typeface="Calibri"/>
                <a:ea typeface="Calibri"/>
                <a:cs typeface="Calibri"/>
                <a:sym typeface="Calibri"/>
              </a:rPr>
              <a:t> </a:t>
            </a:r>
            <a:r>
              <a:rPr lang="en-US" sz="2000">
                <a:solidFill>
                  <a:srgbClr val="000000"/>
                </a:solidFill>
                <a:latin typeface="Calibri"/>
                <a:ea typeface="Calibri"/>
                <a:cs typeface="Calibri"/>
                <a:sym typeface="Calibri"/>
              </a:rPr>
              <a:t>attract the oxygen in water.</a:t>
            </a:r>
            <a:endParaRPr/>
          </a:p>
          <a:p>
            <a:pPr indent="0" lvl="0" marL="0" marR="0" rtl="0" algn="l">
              <a:spcBef>
                <a:spcPts val="1800"/>
              </a:spcBef>
              <a:spcAft>
                <a:spcPts val="0"/>
              </a:spcAft>
              <a:buNone/>
            </a:pPr>
            <a:r>
              <a:rPr b="1" lang="en-US" sz="2000">
                <a:solidFill>
                  <a:srgbClr val="BF9000"/>
                </a:solidFill>
                <a:latin typeface="Calibri"/>
                <a:ea typeface="Calibri"/>
                <a:cs typeface="Calibri"/>
                <a:sym typeface="Calibri"/>
              </a:rPr>
              <a:t>Hydrophobic</a:t>
            </a:r>
            <a:r>
              <a:rPr b="0" lang="en-US" sz="2000">
                <a:solidFill>
                  <a:srgbClr val="000000"/>
                </a:solidFill>
                <a:latin typeface="Calibri"/>
                <a:ea typeface="Calibri"/>
                <a:cs typeface="Calibri"/>
                <a:sym typeface="Calibri"/>
              </a:rPr>
              <a:t> repel water.</a:t>
            </a:r>
            <a:endParaRPr/>
          </a:p>
          <a:p>
            <a:pPr indent="0" lvl="0" marL="0" marR="0" rtl="0" algn="l">
              <a:spcBef>
                <a:spcPts val="1800"/>
              </a:spcBef>
              <a:spcAft>
                <a:spcPts val="0"/>
              </a:spcAft>
              <a:buNone/>
            </a:pPr>
            <a:r>
              <a:rPr b="1" lang="en-US" sz="2000">
                <a:solidFill>
                  <a:schemeClr val="dk1"/>
                </a:solidFill>
                <a:latin typeface="Calibri"/>
                <a:ea typeface="Calibri"/>
                <a:cs typeface="Calibri"/>
                <a:sym typeface="Calibri"/>
              </a:rPr>
              <a:t>Hydrophilic</a:t>
            </a:r>
            <a:r>
              <a:rPr lang="en-US" sz="2000">
                <a:solidFill>
                  <a:srgbClr val="000000"/>
                </a:solidFill>
                <a:latin typeface="Calibri"/>
                <a:ea typeface="Calibri"/>
                <a:cs typeface="Calibri"/>
                <a:sym typeface="Calibri"/>
              </a:rPr>
              <a:t> attract all atoms in water</a:t>
            </a:r>
            <a:r>
              <a:rPr b="0" lang="en-US" sz="2000">
                <a:solidFill>
                  <a:schemeClr val="dk1"/>
                </a:solidFill>
                <a:latin typeface="Calibri"/>
                <a:ea typeface="Calibri"/>
                <a:cs typeface="Calibri"/>
                <a:sym typeface="Calibri"/>
              </a:rPr>
              <a:t>.</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Cysteine</a:t>
            </a:r>
            <a:r>
              <a:rPr lang="en-US" sz="2000">
                <a:solidFill>
                  <a:schemeClr val="dk1"/>
                </a:solidFill>
                <a:latin typeface="Calibri"/>
                <a:ea typeface="Calibri"/>
                <a:cs typeface="Calibri"/>
                <a:sym typeface="Calibri"/>
              </a:rPr>
              <a:t> repels water</a:t>
            </a:r>
            <a:endParaRPr sz="2000">
              <a:solidFill>
                <a:srgbClr val="000000"/>
              </a:solidFill>
              <a:latin typeface="Calibri"/>
              <a:ea typeface="Calibri"/>
              <a:cs typeface="Calibri"/>
              <a:sym typeface="Calibri"/>
            </a:endParaRPr>
          </a:p>
        </p:txBody>
      </p:sp>
      <p:graphicFrame>
        <p:nvGraphicFramePr>
          <p:cNvPr id="595" name="Google Shape;595;p23"/>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 Sidechains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Water (hydrogen)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Water (oxygen)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Attract All</a:t>
                      </a:r>
                      <a:endParaRPr/>
                    </a:p>
                    <a:p>
                      <a:pPr indent="0" lvl="0" marL="0" marR="0" rtl="0" algn="ctr">
                        <a:spcBef>
                          <a:spcPts val="0"/>
                        </a:spcBef>
                        <a:spcAft>
                          <a:spcPts val="0"/>
                        </a:spcAft>
                        <a:buNone/>
                      </a:pPr>
                      <a:r>
                        <a:rPr lang="en-US" sz="1800" u="none" cap="none" strike="noStrike"/>
                        <a:t>Atoms in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0" name="Shape 600"/>
        <p:cNvGrpSpPr/>
        <p:nvPr/>
      </p:nvGrpSpPr>
      <p:grpSpPr>
        <a:xfrm>
          <a:off x="0" y="0"/>
          <a:ext cx="0" cy="0"/>
          <a:chOff x="0" y="0"/>
          <a:chExt cx="0" cy="0"/>
        </a:xfrm>
      </p:grpSpPr>
      <p:pic>
        <p:nvPicPr>
          <p:cNvPr descr="Icon&#10;&#10;Description automatically generated" id="601" name="Google Shape;601;p24"/>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602" name="Google Shape;602;p24"/>
          <p:cNvSpPr txBox="1"/>
          <p:nvPr/>
        </p:nvSpPr>
        <p:spPr>
          <a:xfrm>
            <a:off x="894196" y="-244"/>
            <a:ext cx="11298047" cy="1007596"/>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Hydrophobic and Hydrophilic Sidechains</a:t>
            </a:r>
            <a:endParaRPr b="1" sz="3600">
              <a:solidFill>
                <a:schemeClr val="lt1"/>
              </a:solidFill>
              <a:latin typeface="Calibri"/>
              <a:ea typeface="Calibri"/>
              <a:cs typeface="Calibri"/>
              <a:sym typeface="Calibri"/>
            </a:endParaRPr>
          </a:p>
        </p:txBody>
      </p:sp>
      <p:sp>
        <p:nvSpPr>
          <p:cNvPr id="603" name="Google Shape;603;p24"/>
          <p:cNvSpPr txBox="1"/>
          <p:nvPr/>
        </p:nvSpPr>
        <p:spPr>
          <a:xfrm>
            <a:off x="894196" y="2418442"/>
            <a:ext cx="3790926" cy="34932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Water is attracted to </a:t>
            </a:r>
            <a:r>
              <a:rPr b="1" lang="en-US" sz="2000">
                <a:solidFill>
                  <a:srgbClr val="7F7F7F"/>
                </a:solidFill>
                <a:latin typeface="Calibri"/>
                <a:ea typeface="Calibri"/>
                <a:cs typeface="Calibri"/>
                <a:sym typeface="Calibri"/>
              </a:rPr>
              <a:t>hydrophilic</a:t>
            </a:r>
            <a:r>
              <a:rPr lang="en-US" sz="2000">
                <a:solidFill>
                  <a:schemeClr val="dk1"/>
                </a:solidFill>
                <a:latin typeface="Calibri"/>
                <a:ea typeface="Calibri"/>
                <a:cs typeface="Calibri"/>
                <a:sym typeface="Calibri"/>
              </a:rPr>
              <a:t> side chains, including </a:t>
            </a:r>
            <a:r>
              <a:rPr b="1" lang="en-US" sz="2000">
                <a:solidFill>
                  <a:srgbClr val="FF0000"/>
                </a:solidFill>
                <a:latin typeface="Calibri"/>
                <a:ea typeface="Calibri"/>
                <a:cs typeface="Calibri"/>
                <a:sym typeface="Calibri"/>
              </a:rPr>
              <a:t>acidic</a:t>
            </a:r>
            <a:r>
              <a:rPr lang="en-US" sz="2000">
                <a:solidFill>
                  <a:schemeClr val="dk1"/>
                </a:solidFill>
                <a:latin typeface="Calibri"/>
                <a:ea typeface="Calibri"/>
                <a:cs typeface="Calibri"/>
                <a:sym typeface="Calibri"/>
              </a:rPr>
              <a:t> and </a:t>
            </a:r>
            <a:r>
              <a:rPr b="1" lang="en-US" sz="2000">
                <a:solidFill>
                  <a:srgbClr val="0070C0"/>
                </a:solidFill>
                <a:latin typeface="Calibri"/>
                <a:ea typeface="Calibri"/>
                <a:cs typeface="Calibri"/>
                <a:sym typeface="Calibri"/>
              </a:rPr>
              <a:t>basic</a:t>
            </a:r>
            <a:r>
              <a:rPr lang="en-US" sz="2000">
                <a:solidFill>
                  <a:schemeClr val="dk1"/>
                </a:solidFill>
                <a:latin typeface="Calibri"/>
                <a:ea typeface="Calibri"/>
                <a:cs typeface="Calibri"/>
                <a:sym typeface="Calibri"/>
              </a:rPr>
              <a:t> side chains.</a:t>
            </a:r>
            <a:endParaRPr/>
          </a:p>
          <a:p>
            <a:pPr indent="0" lvl="0" marL="0" marR="0" rtl="0" algn="l">
              <a:spcBef>
                <a:spcPts val="1800"/>
              </a:spcBef>
              <a:spcAft>
                <a:spcPts val="0"/>
              </a:spcAft>
              <a:buNone/>
            </a:pPr>
            <a:r>
              <a:rPr lang="en-US" sz="3600">
                <a:solidFill>
                  <a:schemeClr val="dk1"/>
                </a:solidFill>
                <a:latin typeface="Calibri"/>
                <a:ea typeface="Calibri"/>
                <a:cs typeface="Calibri"/>
                <a:sym typeface="Calibri"/>
              </a:rPr>
              <a:t>   </a:t>
            </a:r>
            <a:endParaRPr/>
          </a:p>
          <a:p>
            <a:pPr indent="0" lvl="0" marL="0" marR="0" rtl="0" algn="l">
              <a:spcBef>
                <a:spcPts val="180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Water is repelled by </a:t>
            </a:r>
            <a:r>
              <a:rPr b="1" lang="en-US" sz="2000">
                <a:solidFill>
                  <a:srgbClr val="BF9000"/>
                </a:solidFill>
                <a:latin typeface="Calibri"/>
                <a:ea typeface="Calibri"/>
                <a:cs typeface="Calibri"/>
                <a:sym typeface="Calibri"/>
              </a:rPr>
              <a:t>hydrophobic</a:t>
            </a:r>
            <a:r>
              <a:rPr lang="en-US" sz="2000">
                <a:solidFill>
                  <a:schemeClr val="dk1"/>
                </a:solidFill>
                <a:latin typeface="Calibri"/>
                <a:ea typeface="Calibri"/>
                <a:cs typeface="Calibri"/>
                <a:sym typeface="Calibri"/>
              </a:rPr>
              <a:t> side chains, including the </a:t>
            </a:r>
            <a:r>
              <a:rPr b="1" lang="en-US" sz="2000">
                <a:solidFill>
                  <a:srgbClr val="1CA64A"/>
                </a:solidFill>
                <a:latin typeface="Calibri"/>
                <a:ea typeface="Calibri"/>
                <a:cs typeface="Calibri"/>
                <a:sym typeface="Calibri"/>
              </a:rPr>
              <a:t>cysteine</a:t>
            </a:r>
            <a:r>
              <a:rPr lang="en-US" sz="2000">
                <a:solidFill>
                  <a:schemeClr val="dk1"/>
                </a:solidFill>
                <a:latin typeface="Calibri"/>
                <a:ea typeface="Calibri"/>
                <a:cs typeface="Calibri"/>
                <a:sym typeface="Calibri"/>
              </a:rPr>
              <a:t> side chain.</a:t>
            </a:r>
            <a:endParaRPr/>
          </a:p>
        </p:txBody>
      </p:sp>
      <p:pic>
        <p:nvPicPr>
          <p:cNvPr id="604" name="Google Shape;604;p24"/>
          <p:cNvPicPr preferRelativeResize="0"/>
          <p:nvPr/>
        </p:nvPicPr>
        <p:blipFill rotWithShape="1">
          <a:blip r:embed="rId5">
            <a:alphaModFix/>
          </a:blip>
          <a:srcRect b="52534" l="0" r="0" t="0"/>
          <a:stretch/>
        </p:blipFill>
        <p:spPr>
          <a:xfrm>
            <a:off x="4861585" y="1489100"/>
            <a:ext cx="5397889" cy="2096949"/>
          </a:xfrm>
          <a:prstGeom prst="rect">
            <a:avLst/>
          </a:prstGeom>
          <a:noFill/>
          <a:ln>
            <a:noFill/>
          </a:ln>
        </p:spPr>
      </p:pic>
      <p:pic>
        <p:nvPicPr>
          <p:cNvPr id="605" name="Google Shape;605;p24"/>
          <p:cNvPicPr preferRelativeResize="0"/>
          <p:nvPr/>
        </p:nvPicPr>
        <p:blipFill rotWithShape="1">
          <a:blip r:embed="rId5">
            <a:alphaModFix/>
          </a:blip>
          <a:srcRect b="0" l="0" r="0" t="49356"/>
          <a:stretch/>
        </p:blipFill>
        <p:spPr>
          <a:xfrm>
            <a:off x="4846847" y="4165074"/>
            <a:ext cx="5397890" cy="223736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4">
            <a:alphaModFix/>
          </a:blip>
          <a:stretch>
            <a:fillRect/>
          </a:stretch>
        </a:blipFill>
      </p:bgPr>
    </p:bg>
    <p:spTree>
      <p:nvGrpSpPr>
        <p:cNvPr id="610" name="Shape 610"/>
        <p:cNvGrpSpPr/>
        <p:nvPr/>
      </p:nvGrpSpPr>
      <p:grpSpPr>
        <a:xfrm>
          <a:off x="0" y="0"/>
          <a:ext cx="0" cy="0"/>
          <a:chOff x="0" y="0"/>
          <a:chExt cx="0" cy="0"/>
        </a:xfrm>
      </p:grpSpPr>
      <p:graphicFrame>
        <p:nvGraphicFramePr>
          <p:cNvPr id="611" name="Google Shape;611;p25"/>
          <p:cNvGraphicFramePr/>
          <p:nvPr/>
        </p:nvGraphicFramePr>
        <p:xfrm>
          <a:off x="884032" y="1174442"/>
          <a:ext cx="1421175" cy="1498896"/>
        </p:xfrm>
        <a:graphic>
          <a:graphicData uri="http://schemas.openxmlformats.org/presentationml/2006/ole">
            <mc:AlternateContent>
              <mc:Choice Requires="v">
                <p:oleObj r:id="rId5" imgH="1498896" imgW="1421175" progId="" spid="_x0000_s1">
                  <p:embed/>
                </p:oleObj>
              </mc:Choice>
              <mc:Fallback>
                <p:oleObj r:id="rId6" imgH="1498896" imgW="1421175" progId="">
                  <p:embed/>
                  <p:pic>
                    <p:nvPicPr>
                      <p:cNvPr id="611" name="Google Shape;611;p25"/>
                      <p:cNvPicPr preferRelativeResize="0"/>
                      <p:nvPr/>
                    </p:nvPicPr>
                    <p:blipFill rotWithShape="1">
                      <a:blip r:embed="rId7">
                        <a:alphaModFix/>
                      </a:blip>
                      <a:srcRect b="0" l="0" r="0" t="0"/>
                      <a:stretch/>
                    </p:blipFill>
                    <p:spPr>
                      <a:xfrm>
                        <a:off x="884032" y="1174442"/>
                        <a:ext cx="1421175" cy="1498896"/>
                      </a:xfrm>
                      <a:prstGeom prst="rect">
                        <a:avLst/>
                      </a:prstGeom>
                      <a:noFill/>
                      <a:ln>
                        <a:noFill/>
                      </a:ln>
                    </p:spPr>
                  </p:pic>
                </p:oleObj>
              </mc:Fallback>
            </mc:AlternateContent>
          </a:graphicData>
        </a:graphic>
      </p:graphicFrame>
      <p:sp>
        <p:nvSpPr>
          <p:cNvPr id="612" name="Google Shape;612;p25"/>
          <p:cNvSpPr txBox="1"/>
          <p:nvPr/>
        </p:nvSpPr>
        <p:spPr>
          <a:xfrm>
            <a:off x="2466109" y="995015"/>
            <a:ext cx="9252257" cy="2929392"/>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None/>
            </a:pPr>
            <a:r>
              <a:rPr b="1" lang="en-US" sz="1800">
                <a:solidFill>
                  <a:srgbClr val="000000"/>
                </a:solidFill>
                <a:latin typeface="Calibri"/>
                <a:ea typeface="Calibri"/>
                <a:cs typeface="Calibri"/>
                <a:sym typeface="Calibri"/>
              </a:rPr>
              <a:t>Overlay 4: Amino Acid Interactions and the Four Rules of Protein Folding</a:t>
            </a:r>
            <a:endParaRPr sz="1800">
              <a:solidFill>
                <a:schemeClr val="dk1"/>
              </a:solidFill>
              <a:latin typeface="Calibri"/>
              <a:ea typeface="Calibri"/>
              <a:cs typeface="Calibri"/>
              <a:sym typeface="Calibri"/>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Experienced teachers would now normally share the 4 rules of protein folding. This overlay has been designed for students to discover these rules independently. Clicking on an amino acid from the side chain chart will place it in the center of an 8 amino acid long mini-toober. </a:t>
            </a:r>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The surrounding amino acids will fold around the selected amino acid, showing how other amino acids might interact with it. Students can determine these rules by watching the protein fold and unfold. </a:t>
            </a:r>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At the conclusion of this activity, students should be ready to fold their own 15 amino acid long protein using the Amino Acid Start Kit</a:t>
            </a:r>
            <a:r>
              <a:rPr baseline="30000" lang="en-US" sz="1600">
                <a:solidFill>
                  <a:srgbClr val="000000"/>
                </a:solidFill>
                <a:latin typeface="Calibri"/>
                <a:ea typeface="Calibri"/>
                <a:cs typeface="Calibri"/>
                <a:sym typeface="Calibri"/>
              </a:rPr>
              <a:t>©</a:t>
            </a:r>
            <a:r>
              <a:rPr lang="en-US" sz="1600">
                <a:solidFill>
                  <a:srgbClr val="000000"/>
                </a:solidFill>
                <a:latin typeface="Calibri"/>
                <a:ea typeface="Calibri"/>
                <a:cs typeface="Calibri"/>
                <a:sym typeface="Calibri"/>
              </a:rPr>
              <a:t> mini-toober.</a:t>
            </a:r>
            <a:endParaRPr sz="1800">
              <a:solidFill>
                <a:schemeClr val="dk1"/>
              </a:solidFill>
              <a:latin typeface="Calibri"/>
              <a:ea typeface="Calibri"/>
              <a:cs typeface="Calibri"/>
              <a:sym typeface="Calibri"/>
            </a:endParaRPr>
          </a:p>
          <a:p>
            <a:pPr indent="0" lvl="0" marL="0" marR="0" rtl="0" algn="l">
              <a:lnSpc>
                <a:spcPct val="107000"/>
              </a:lnSpc>
              <a:spcBef>
                <a:spcPts val="600"/>
              </a:spcBef>
              <a:spcAft>
                <a:spcPts val="0"/>
              </a:spcAft>
              <a:buNone/>
            </a:pPr>
            <a:r>
              <a:t/>
            </a:r>
            <a:endParaRPr b="1" sz="1600">
              <a:solidFill>
                <a:srgbClr val="000000"/>
              </a:solidFill>
              <a:latin typeface="Calibri"/>
              <a:ea typeface="Calibri"/>
              <a:cs typeface="Calibri"/>
              <a:sym typeface="Calibri"/>
            </a:endParaRPr>
          </a:p>
        </p:txBody>
      </p:sp>
      <p:sp>
        <p:nvSpPr>
          <p:cNvPr id="613" name="Google Shape;613;p25"/>
          <p:cNvSpPr txBox="1"/>
          <p:nvPr/>
        </p:nvSpPr>
        <p:spPr>
          <a:xfrm>
            <a:off x="671332" y="91475"/>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Overlay 4</a:t>
            </a:r>
            <a:endParaRPr sz="4000">
              <a:solidFill>
                <a:schemeClr val="lt1"/>
              </a:solidFill>
              <a:latin typeface="Calibri"/>
              <a:ea typeface="Calibri"/>
              <a:cs typeface="Calibri"/>
              <a:sym typeface="Calibri"/>
            </a:endParaRPr>
          </a:p>
        </p:txBody>
      </p:sp>
      <p:sp>
        <p:nvSpPr>
          <p:cNvPr id="614" name="Google Shape;614;p25"/>
          <p:cNvSpPr txBox="1"/>
          <p:nvPr/>
        </p:nvSpPr>
        <p:spPr>
          <a:xfrm>
            <a:off x="1087710" y="2712979"/>
            <a:ext cx="114220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00"/>
                </a:solidFill>
                <a:latin typeface="Calibri"/>
                <a:ea typeface="Calibri"/>
                <a:cs typeface="Calibri"/>
                <a:sym typeface="Calibri"/>
              </a:rPr>
              <a:t>Overlay 4 Button</a:t>
            </a:r>
            <a:endParaRPr sz="1800">
              <a:solidFill>
                <a:srgbClr val="000000"/>
              </a:solidFill>
              <a:latin typeface="Calibri"/>
              <a:ea typeface="Calibri"/>
              <a:cs typeface="Calibri"/>
              <a:sym typeface="Calibri"/>
            </a:endParaRPr>
          </a:p>
        </p:txBody>
      </p:sp>
      <p:pic>
        <p:nvPicPr>
          <p:cNvPr id="615" name="Google Shape;615;p25"/>
          <p:cNvPicPr preferRelativeResize="0"/>
          <p:nvPr/>
        </p:nvPicPr>
        <p:blipFill rotWithShape="1">
          <a:blip r:embed="rId8">
            <a:alphaModFix/>
          </a:blip>
          <a:srcRect b="0" l="0" r="0" t="0"/>
          <a:stretch/>
        </p:blipFill>
        <p:spPr>
          <a:xfrm>
            <a:off x="3049696" y="3777802"/>
            <a:ext cx="5476590" cy="280923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0" name="Shape 620"/>
        <p:cNvGrpSpPr/>
        <p:nvPr/>
      </p:nvGrpSpPr>
      <p:grpSpPr>
        <a:xfrm>
          <a:off x="0" y="0"/>
          <a:ext cx="0" cy="0"/>
          <a:chOff x="0" y="0"/>
          <a:chExt cx="0" cy="0"/>
        </a:xfrm>
      </p:grpSpPr>
      <p:pic>
        <p:nvPicPr>
          <p:cNvPr descr="Icon&#10;&#10;Description automatically generated" id="621" name="Google Shape;621;p26"/>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622" name="Google Shape;622;p26"/>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Proteins Form Chains that Fold</a:t>
            </a:r>
            <a:endParaRPr sz="1800">
              <a:solidFill>
                <a:schemeClr val="lt1"/>
              </a:solidFill>
              <a:latin typeface="Calibri"/>
              <a:ea typeface="Calibri"/>
              <a:cs typeface="Calibri"/>
              <a:sym typeface="Calibri"/>
            </a:endParaRPr>
          </a:p>
        </p:txBody>
      </p:sp>
      <p:sp>
        <p:nvSpPr>
          <p:cNvPr id="623" name="Google Shape;623;p26"/>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24" name="Google Shape;624;p26"/>
          <p:cNvSpPr txBox="1"/>
          <p:nvPr/>
        </p:nvSpPr>
        <p:spPr>
          <a:xfrm>
            <a:off x="1107788" y="3716882"/>
            <a:ext cx="3511346"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Calibri"/>
                <a:ea typeface="Calibri"/>
                <a:cs typeface="Calibri"/>
                <a:sym typeface="Calibri"/>
              </a:rPr>
              <a:t>Amino acids link together to form protein chains, which then fold into 3-dimensional shapes.</a:t>
            </a:r>
            <a:endParaRPr/>
          </a:p>
          <a:p>
            <a:pPr indent="0" lvl="0" marL="0" marR="0" rtl="0" algn="l">
              <a:spcBef>
                <a:spcPts val="1800"/>
              </a:spcBef>
              <a:spcAft>
                <a:spcPts val="0"/>
              </a:spcAft>
              <a:buNone/>
            </a:pPr>
            <a:r>
              <a:rPr b="1" lang="en-US" sz="2000">
                <a:solidFill>
                  <a:srgbClr val="000000"/>
                </a:solidFill>
                <a:latin typeface="Calibri"/>
                <a:ea typeface="Calibri"/>
                <a:cs typeface="Calibri"/>
                <a:sym typeface="Calibri"/>
              </a:rPr>
              <a:t>The side chains in a protein chain determine how the protein folds.</a:t>
            </a:r>
            <a:endParaRPr b="1" sz="2000">
              <a:solidFill>
                <a:srgbClr val="1CA64A"/>
              </a:solidFill>
              <a:latin typeface="Calibri"/>
              <a:ea typeface="Calibri"/>
              <a:cs typeface="Calibri"/>
              <a:sym typeface="Calibri"/>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  </a:t>
            </a:r>
            <a:endParaRPr/>
          </a:p>
        </p:txBody>
      </p:sp>
      <p:pic>
        <p:nvPicPr>
          <p:cNvPr id="625" name="Google Shape;625;p26"/>
          <p:cNvPicPr preferRelativeResize="0"/>
          <p:nvPr/>
        </p:nvPicPr>
        <p:blipFill rotWithShape="1">
          <a:blip r:embed="rId5">
            <a:alphaModFix/>
          </a:blip>
          <a:srcRect b="0" l="0" r="0" t="832"/>
          <a:stretch/>
        </p:blipFill>
        <p:spPr>
          <a:xfrm>
            <a:off x="5022797" y="4184098"/>
            <a:ext cx="3977885" cy="2048421"/>
          </a:xfrm>
          <a:prstGeom prst="rect">
            <a:avLst/>
          </a:prstGeom>
          <a:noFill/>
          <a:ln>
            <a:noFill/>
          </a:ln>
        </p:spPr>
      </p:pic>
      <p:pic>
        <p:nvPicPr>
          <p:cNvPr id="626" name="Google Shape;626;p26"/>
          <p:cNvPicPr preferRelativeResize="0"/>
          <p:nvPr/>
        </p:nvPicPr>
        <p:blipFill rotWithShape="1">
          <a:blip r:embed="rId6">
            <a:alphaModFix/>
          </a:blip>
          <a:srcRect b="0" l="0" r="0" t="0"/>
          <a:stretch/>
        </p:blipFill>
        <p:spPr>
          <a:xfrm>
            <a:off x="1107788" y="1923292"/>
            <a:ext cx="10429652" cy="1129879"/>
          </a:xfrm>
          <a:prstGeom prst="rect">
            <a:avLst/>
          </a:prstGeom>
          <a:noFill/>
          <a:ln>
            <a:noFill/>
          </a:ln>
        </p:spPr>
      </p:pic>
      <p:sp>
        <p:nvSpPr>
          <p:cNvPr id="627" name="Google Shape;627;p26"/>
          <p:cNvSpPr/>
          <p:nvPr/>
        </p:nvSpPr>
        <p:spPr>
          <a:xfrm rot="10800000">
            <a:off x="6422436" y="3417216"/>
            <a:ext cx="1590348" cy="426927"/>
          </a:xfrm>
          <a:prstGeom prst="triangle">
            <a:avLst>
              <a:gd fmla="val 50497" name="adj"/>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2" name="Shape 632"/>
        <p:cNvGrpSpPr/>
        <p:nvPr/>
      </p:nvGrpSpPr>
      <p:grpSpPr>
        <a:xfrm>
          <a:off x="0" y="0"/>
          <a:ext cx="0" cy="0"/>
          <a:chOff x="0" y="0"/>
          <a:chExt cx="0" cy="0"/>
        </a:xfrm>
      </p:grpSpPr>
      <p:pic>
        <p:nvPicPr>
          <p:cNvPr id="633" name="Google Shape;633;p27"/>
          <p:cNvPicPr preferRelativeResize="0"/>
          <p:nvPr/>
        </p:nvPicPr>
        <p:blipFill rotWithShape="1">
          <a:blip r:embed="rId4">
            <a:alphaModFix/>
          </a:blip>
          <a:srcRect b="0" l="0" r="0" t="0"/>
          <a:stretch/>
        </p:blipFill>
        <p:spPr>
          <a:xfrm>
            <a:off x="6611031" y="2033248"/>
            <a:ext cx="2349983" cy="3924207"/>
          </a:xfrm>
          <a:prstGeom prst="rect">
            <a:avLst/>
          </a:prstGeom>
          <a:noFill/>
          <a:ln>
            <a:noFill/>
          </a:ln>
        </p:spPr>
      </p:pic>
      <p:sp>
        <p:nvSpPr>
          <p:cNvPr id="634" name="Google Shape;634;p27"/>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200">
                <a:solidFill>
                  <a:schemeClr val="lt1"/>
                </a:solidFill>
                <a:latin typeface="Calibri"/>
                <a:ea typeface="Calibri"/>
                <a:cs typeface="Calibri"/>
                <a:sym typeface="Calibri"/>
              </a:rPr>
              <a:t>Explore Protein Folding with the 3DMD AR EDU App </a:t>
            </a:r>
            <a:endParaRPr sz="3200">
              <a:solidFill>
                <a:schemeClr val="lt1"/>
              </a:solidFill>
              <a:latin typeface="Calibri"/>
              <a:ea typeface="Calibri"/>
              <a:cs typeface="Calibri"/>
              <a:sym typeface="Calibri"/>
            </a:endParaRPr>
          </a:p>
        </p:txBody>
      </p:sp>
      <p:sp>
        <p:nvSpPr>
          <p:cNvPr id="635" name="Google Shape;635;p27"/>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36" name="Google Shape;636;p27"/>
          <p:cNvSpPr txBox="1"/>
          <p:nvPr/>
        </p:nvSpPr>
        <p:spPr>
          <a:xfrm>
            <a:off x="928678" y="2033248"/>
            <a:ext cx="5070661"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Calibri"/>
                <a:ea typeface="Calibri"/>
                <a:cs typeface="Calibri"/>
                <a:sym typeface="Calibri"/>
              </a:rPr>
              <a:t>The atoms in a side chain also determine how it interacts with other amino acid side chains.</a:t>
            </a:r>
            <a:endParaRPr/>
          </a:p>
          <a:p>
            <a:pPr indent="0" lvl="0" marL="0" marR="0" rtl="0" algn="l">
              <a:spcBef>
                <a:spcPts val="1800"/>
              </a:spcBef>
              <a:spcAft>
                <a:spcPts val="0"/>
              </a:spcAft>
              <a:buNone/>
            </a:pPr>
            <a:r>
              <a:rPr lang="en-US" sz="2000">
                <a:solidFill>
                  <a:srgbClr val="000000"/>
                </a:solidFill>
                <a:latin typeface="Calibri"/>
                <a:ea typeface="Calibri"/>
                <a:cs typeface="Calibri"/>
                <a:sym typeface="Calibri"/>
              </a:rPr>
              <a:t>Using the app, explore at least one amino acid from each of the five groups. Select the </a:t>
            </a:r>
            <a:r>
              <a:rPr b="1" lang="en-US" sz="2000">
                <a:solidFill>
                  <a:srgbClr val="D200B9"/>
                </a:solidFill>
                <a:latin typeface="Calibri"/>
                <a:ea typeface="Calibri"/>
                <a:cs typeface="Calibri"/>
                <a:sym typeface="Calibri"/>
              </a:rPr>
              <a:t>fourth button </a:t>
            </a:r>
            <a:r>
              <a:rPr lang="en-US" sz="2000">
                <a:solidFill>
                  <a:srgbClr val="000000"/>
                </a:solidFill>
                <a:latin typeface="Calibri"/>
                <a:ea typeface="Calibri"/>
                <a:cs typeface="Calibri"/>
                <a:sym typeface="Calibri"/>
              </a:rPr>
              <a:t>to show a chain of amino acids fold.</a:t>
            </a:r>
            <a:endParaRPr b="1" sz="2000">
              <a:solidFill>
                <a:srgbClr val="1CA64A"/>
              </a:solidFill>
              <a:latin typeface="Calibri"/>
              <a:ea typeface="Calibri"/>
              <a:cs typeface="Calibri"/>
              <a:sym typeface="Calibri"/>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   </a:t>
            </a:r>
            <a:endParaRPr/>
          </a:p>
          <a:p>
            <a:pPr indent="0" lvl="0" marL="0" marR="0" rtl="0" algn="l">
              <a:spcBef>
                <a:spcPts val="0"/>
              </a:spcBef>
              <a:spcAft>
                <a:spcPts val="0"/>
              </a:spcAft>
              <a:buNone/>
            </a:pPr>
            <a:r>
              <a:rPr b="1" lang="en-US" sz="2000">
                <a:solidFill>
                  <a:srgbClr val="1CA64A"/>
                </a:solidFill>
                <a:latin typeface="Calibri"/>
                <a:ea typeface="Calibri"/>
                <a:cs typeface="Calibri"/>
                <a:sym typeface="Calibri"/>
              </a:rPr>
              <a:t>How do side chains in each group </a:t>
            </a:r>
            <a:endParaRPr/>
          </a:p>
          <a:p>
            <a:pPr indent="0" lvl="0" marL="0" marR="0" rtl="0" algn="l">
              <a:spcBef>
                <a:spcPts val="0"/>
              </a:spcBef>
              <a:spcAft>
                <a:spcPts val="0"/>
              </a:spcAft>
              <a:buNone/>
            </a:pPr>
            <a:r>
              <a:rPr b="1" lang="en-US" sz="2000">
                <a:solidFill>
                  <a:srgbClr val="1CA64A"/>
                </a:solidFill>
                <a:latin typeface="Calibri"/>
                <a:ea typeface="Calibri"/>
                <a:cs typeface="Calibri"/>
                <a:sym typeface="Calibri"/>
              </a:rPr>
              <a:t>interact with other side chains?</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Do they attract?  </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Do they repel? </a:t>
            </a:r>
            <a:endParaRPr/>
          </a:p>
        </p:txBody>
      </p:sp>
      <p:pic>
        <p:nvPicPr>
          <p:cNvPr descr="Icon&#10;&#10;Description automatically generated" id="637" name="Google Shape;637;p27"/>
          <p:cNvPicPr preferRelativeResize="0"/>
          <p:nvPr/>
        </p:nvPicPr>
        <p:blipFill rotWithShape="1">
          <a:blip r:embed="rId5">
            <a:alphaModFix/>
          </a:blip>
          <a:srcRect b="0" l="0" r="0" t="0"/>
          <a:stretch/>
        </p:blipFill>
        <p:spPr>
          <a:xfrm>
            <a:off x="10442163" y="127177"/>
            <a:ext cx="1200329" cy="1200329"/>
          </a:xfrm>
          <a:prstGeom prst="rect">
            <a:avLst/>
          </a:prstGeom>
          <a:noFill/>
          <a:ln>
            <a:noFill/>
          </a:ln>
        </p:spPr>
      </p:pic>
      <p:sp>
        <p:nvSpPr>
          <p:cNvPr id="638" name="Google Shape;638;p27"/>
          <p:cNvSpPr/>
          <p:nvPr/>
        </p:nvSpPr>
        <p:spPr>
          <a:xfrm>
            <a:off x="8050257" y="4741682"/>
            <a:ext cx="666053" cy="603055"/>
          </a:xfrm>
          <a:prstGeom prst="ellipse">
            <a:avLst/>
          </a:prstGeom>
          <a:noFill/>
          <a:ln cap="flat" cmpd="sng" w="88900">
            <a:solidFill>
              <a:srgbClr val="FE00E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1">
                <a:solidFill>
                  <a:schemeClr val="lt1"/>
                </a:solidFill>
                <a:latin typeface="Calibri"/>
                <a:ea typeface="Calibri"/>
                <a:cs typeface="Calibri"/>
                <a:sym typeface="Calibri"/>
              </a:rPr>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43" name="Shape 643"/>
        <p:cNvGrpSpPr/>
        <p:nvPr/>
      </p:nvGrpSpPr>
      <p:grpSpPr>
        <a:xfrm>
          <a:off x="0" y="0"/>
          <a:ext cx="0" cy="0"/>
          <a:chOff x="0" y="0"/>
          <a:chExt cx="0" cy="0"/>
        </a:xfrm>
      </p:grpSpPr>
      <p:graphicFrame>
        <p:nvGraphicFramePr>
          <p:cNvPr id="644" name="Google Shape;644;p28"/>
          <p:cNvGraphicFramePr/>
          <p:nvPr/>
        </p:nvGraphicFramePr>
        <p:xfrm>
          <a:off x="3917944" y="1761512"/>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a:t>
                      </a:r>
                      <a:endParaRPr sz="1800" u="none" cap="none" strike="noStrike"/>
                    </a:p>
                    <a:p>
                      <a:pPr indent="0" lvl="0" marL="0" marR="0" rtl="0" algn="ctr">
                        <a:spcBef>
                          <a:spcPts val="0"/>
                        </a:spcBef>
                        <a:spcAft>
                          <a:spcPts val="0"/>
                        </a:spcAft>
                        <a:buClr>
                          <a:schemeClr val="dk1"/>
                        </a:buClr>
                        <a:buSzPts val="1600"/>
                        <a:buFont typeface="Calibri"/>
                        <a:buNone/>
                      </a:pPr>
                      <a:r>
                        <a:rPr lang="en-US" sz="1600" u="none" cap="none" strike="noStrike">
                          <a:solidFill>
                            <a:schemeClr val="dk1"/>
                          </a:solidFill>
                        </a:rPr>
                        <a:t>Side 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Water (hydrogen)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Water (oxygen)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Repel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Attract All</a:t>
                      </a:r>
                      <a:endParaRPr/>
                    </a:p>
                    <a:p>
                      <a:pPr indent="0" lvl="0" marL="0" marR="0" rtl="0" algn="ctr">
                        <a:spcBef>
                          <a:spcPts val="0"/>
                        </a:spcBef>
                        <a:spcAft>
                          <a:spcPts val="0"/>
                        </a:spcAft>
                        <a:buNone/>
                      </a:pPr>
                      <a:r>
                        <a:rPr lang="en-US" sz="1800" u="none" cap="none" strike="noStrike"/>
                        <a:t>Atoms in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t/>
                      </a:r>
                      <a:endParaRPr sz="18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pic>
        <p:nvPicPr>
          <p:cNvPr descr="A purple pencil in a white circle&#10;&#10;Description automatically generated" id="645" name="Google Shape;645;p28"/>
          <p:cNvPicPr preferRelativeResize="0"/>
          <p:nvPr/>
        </p:nvPicPr>
        <p:blipFill rotWithShape="1">
          <a:blip r:embed="rId4">
            <a:alphaModFix/>
          </a:blip>
          <a:srcRect b="0" l="0" r="0" t="0"/>
          <a:stretch/>
        </p:blipFill>
        <p:spPr>
          <a:xfrm>
            <a:off x="10435457" y="127174"/>
            <a:ext cx="1207035" cy="1200329"/>
          </a:xfrm>
          <a:prstGeom prst="rect">
            <a:avLst/>
          </a:prstGeom>
          <a:noFill/>
          <a:ln>
            <a:noFill/>
          </a:ln>
        </p:spPr>
      </p:pic>
      <p:sp>
        <p:nvSpPr>
          <p:cNvPr id="646" name="Google Shape;646;p28"/>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200">
                <a:solidFill>
                  <a:schemeClr val="lt1"/>
                </a:solidFill>
                <a:latin typeface="Calibri"/>
                <a:ea typeface="Calibri"/>
                <a:cs typeface="Calibri"/>
                <a:sym typeface="Calibri"/>
              </a:rPr>
              <a:t>Record Your Observations of Amino Acid Interactions</a:t>
            </a:r>
            <a:endParaRPr sz="3200">
              <a:solidFill>
                <a:schemeClr val="lt1"/>
              </a:solidFill>
              <a:latin typeface="Calibri"/>
              <a:ea typeface="Calibri"/>
              <a:cs typeface="Calibri"/>
              <a:sym typeface="Calibri"/>
            </a:endParaRPr>
          </a:p>
        </p:txBody>
      </p:sp>
      <p:sp>
        <p:nvSpPr>
          <p:cNvPr id="647" name="Google Shape;647;p28"/>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48" name="Google Shape;648;p28"/>
          <p:cNvSpPr txBox="1"/>
          <p:nvPr/>
        </p:nvSpPr>
        <p:spPr>
          <a:xfrm>
            <a:off x="936872" y="2277320"/>
            <a:ext cx="247563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2000">
                <a:solidFill>
                  <a:schemeClr val="dk1"/>
                </a:solidFill>
                <a:latin typeface="Calibri"/>
                <a:ea typeface="Calibri"/>
                <a:cs typeface="Calibri"/>
                <a:sym typeface="Calibri"/>
              </a:rPr>
              <a:t>In the </a:t>
            </a:r>
            <a:r>
              <a:rPr lang="en-US" sz="2000">
                <a:solidFill>
                  <a:schemeClr val="dk1"/>
                </a:solidFill>
                <a:latin typeface="Calibri"/>
                <a:ea typeface="Calibri"/>
                <a:cs typeface="Calibri"/>
                <a:sym typeface="Calibri"/>
              </a:rPr>
              <a:t>third</a:t>
            </a:r>
            <a:r>
              <a:rPr b="0" lang="en-US" sz="2000">
                <a:solidFill>
                  <a:schemeClr val="dk1"/>
                </a:solidFill>
                <a:latin typeface="Calibri"/>
                <a:ea typeface="Calibri"/>
                <a:cs typeface="Calibri"/>
                <a:sym typeface="Calibri"/>
              </a:rPr>
              <a:t> column, record how other amino acid </a:t>
            </a:r>
            <a:r>
              <a:rPr lang="en-US" sz="2000">
                <a:solidFill>
                  <a:schemeClr val="dk1"/>
                </a:solidFill>
                <a:latin typeface="Calibri"/>
                <a:ea typeface="Calibri"/>
                <a:cs typeface="Calibri"/>
                <a:sym typeface="Calibri"/>
              </a:rPr>
              <a:t>side chains</a:t>
            </a:r>
            <a:r>
              <a:rPr b="0" lang="en-US" sz="2000">
                <a:solidFill>
                  <a:schemeClr val="dk1"/>
                </a:solidFill>
                <a:latin typeface="Calibri"/>
                <a:ea typeface="Calibri"/>
                <a:cs typeface="Calibri"/>
                <a:sym typeface="Calibri"/>
              </a:rPr>
              <a:t> interact with the </a:t>
            </a:r>
            <a:r>
              <a:rPr lang="en-US" sz="2000">
                <a:solidFill>
                  <a:schemeClr val="dk1"/>
                </a:solidFill>
                <a:latin typeface="Calibri"/>
                <a:ea typeface="Calibri"/>
                <a:cs typeface="Calibri"/>
                <a:sym typeface="Calibri"/>
              </a:rPr>
              <a:t>side chains</a:t>
            </a:r>
            <a:r>
              <a:rPr b="0" lang="en-US" sz="2000">
                <a:solidFill>
                  <a:schemeClr val="dk1"/>
                </a:solidFill>
                <a:latin typeface="Calibri"/>
                <a:ea typeface="Calibri"/>
                <a:cs typeface="Calibri"/>
                <a:sym typeface="Calibri"/>
              </a:rPr>
              <a:t> in each group.</a:t>
            </a:r>
            <a:endParaRPr sz="20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3" name="Shape 653"/>
        <p:cNvGrpSpPr/>
        <p:nvPr/>
      </p:nvGrpSpPr>
      <p:grpSpPr>
        <a:xfrm>
          <a:off x="0" y="0"/>
          <a:ext cx="0" cy="0"/>
          <a:chOff x="0" y="0"/>
          <a:chExt cx="0" cy="0"/>
        </a:xfrm>
      </p:grpSpPr>
      <p:pic>
        <p:nvPicPr>
          <p:cNvPr descr="Icon&#10;&#10;Description automatically generated" id="654" name="Google Shape;654;p29"/>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655" name="Google Shape;655;p29"/>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Amino Acid Interactions with Each Side Chain</a:t>
            </a:r>
            <a:endParaRPr sz="3600">
              <a:solidFill>
                <a:schemeClr val="lt1"/>
              </a:solidFill>
              <a:latin typeface="Calibri"/>
              <a:ea typeface="Calibri"/>
              <a:cs typeface="Calibri"/>
              <a:sym typeface="Calibri"/>
            </a:endParaRPr>
          </a:p>
        </p:txBody>
      </p:sp>
      <p:sp>
        <p:nvSpPr>
          <p:cNvPr id="656" name="Google Shape;656;p29"/>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57" name="Google Shape;657;p29"/>
          <p:cNvSpPr txBox="1"/>
          <p:nvPr/>
        </p:nvSpPr>
        <p:spPr>
          <a:xfrm>
            <a:off x="928681" y="2290595"/>
            <a:ext cx="298926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rgbClr val="000000"/>
              </a:solidFill>
              <a:latin typeface="Calibri"/>
              <a:ea typeface="Calibri"/>
              <a:cs typeface="Calibri"/>
              <a:sym typeface="Calibri"/>
            </a:endParaRPr>
          </a:p>
        </p:txBody>
      </p:sp>
      <p:graphicFrame>
        <p:nvGraphicFramePr>
          <p:cNvPr id="658" name="Google Shape;658;p29"/>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 </a:t>
                      </a:r>
                      <a:endParaRPr sz="1800" u="none" cap="none" strike="noStrike"/>
                    </a:p>
                    <a:p>
                      <a:pPr indent="0" lvl="0" marL="0" marR="0" rtl="0" algn="ctr">
                        <a:spcBef>
                          <a:spcPts val="0"/>
                        </a:spcBef>
                        <a:spcAft>
                          <a:spcPts val="0"/>
                        </a:spcAft>
                        <a:buClr>
                          <a:schemeClr val="dk1"/>
                        </a:buClr>
                        <a:buSzPts val="1600"/>
                        <a:buFont typeface="Calibri"/>
                        <a:buNone/>
                      </a:pPr>
                      <a:r>
                        <a:rPr lang="en-US" sz="1600" u="none" cap="none" strike="noStrike">
                          <a:solidFill>
                            <a:schemeClr val="dk1"/>
                          </a:solidFill>
                        </a:rPr>
                        <a:t>Side 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Water (hydrogen)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Water (oxygen)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Acidic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Hide in the Center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Attract All</a:t>
                      </a:r>
                      <a:endParaRPr/>
                    </a:p>
                    <a:p>
                      <a:pPr indent="0" lvl="0" marL="0" marR="0" rtl="0" algn="ctr">
                        <a:spcBef>
                          <a:spcPts val="0"/>
                        </a:spcBef>
                        <a:spcAft>
                          <a:spcPts val="0"/>
                        </a:spcAft>
                        <a:buNone/>
                      </a:pPr>
                      <a:r>
                        <a:rPr lang="en-US" sz="1800" u="none" cap="none" strike="noStrike"/>
                        <a:t>Atoms in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Face the Outside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Attract to 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350" name="Shape 350"/>
        <p:cNvGrpSpPr/>
        <p:nvPr/>
      </p:nvGrpSpPr>
      <p:grpSpPr>
        <a:xfrm>
          <a:off x="0" y="0"/>
          <a:ext cx="0" cy="0"/>
          <a:chOff x="0" y="0"/>
          <a:chExt cx="0" cy="0"/>
        </a:xfrm>
      </p:grpSpPr>
      <p:sp>
        <p:nvSpPr>
          <p:cNvPr id="351" name="Google Shape;351;p3"/>
          <p:cNvSpPr txBox="1"/>
          <p:nvPr/>
        </p:nvSpPr>
        <p:spPr>
          <a:xfrm>
            <a:off x="963937" y="967307"/>
            <a:ext cx="11015860" cy="108273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1800">
                <a:solidFill>
                  <a:srgbClr val="000000"/>
                </a:solidFill>
                <a:latin typeface="Calibri"/>
                <a:ea typeface="Calibri"/>
                <a:cs typeface="Calibri"/>
                <a:sym typeface="Calibri"/>
              </a:rPr>
              <a:t>Activity Summary (continued)</a:t>
            </a:r>
            <a:endParaRPr sz="1800">
              <a:solidFill>
                <a:schemeClr val="dk1"/>
              </a:solidFill>
              <a:latin typeface="Calibri"/>
              <a:ea typeface="Calibri"/>
              <a:cs typeface="Calibri"/>
              <a:sym typeface="Calibri"/>
            </a:endParaRPr>
          </a:p>
          <a:p>
            <a:pPr indent="0" lvl="0" marL="0" marR="0" rtl="0" algn="l">
              <a:spcBef>
                <a:spcPts val="600"/>
              </a:spcBef>
              <a:spcAft>
                <a:spcPts val="0"/>
              </a:spcAft>
              <a:buNone/>
            </a:pPr>
            <a:r>
              <a:rPr lang="en-US" sz="1600">
                <a:solidFill>
                  <a:srgbClr val="000000"/>
                </a:solidFill>
                <a:latin typeface="Calibri"/>
                <a:ea typeface="Calibri"/>
                <a:cs typeface="Calibri"/>
                <a:sym typeface="Calibri"/>
              </a:rPr>
              <a:t>Four overlays can be applied to each amino acid.  Below the amino acid</a:t>
            </a:r>
            <a:r>
              <a:rPr b="1" lang="en-US" sz="1600">
                <a:solidFill>
                  <a:srgbClr val="000000"/>
                </a:solidFill>
                <a:latin typeface="Calibri"/>
                <a:ea typeface="Calibri"/>
                <a:cs typeface="Calibri"/>
                <a:sym typeface="Calibri"/>
              </a:rPr>
              <a:t> arginine </a:t>
            </a:r>
            <a:r>
              <a:rPr lang="en-US" sz="1600">
                <a:solidFill>
                  <a:srgbClr val="000000"/>
                </a:solidFill>
                <a:latin typeface="Calibri"/>
                <a:ea typeface="Calibri"/>
                <a:cs typeface="Calibri"/>
                <a:sym typeface="Calibri"/>
              </a:rPr>
              <a:t>is shown as an example.</a:t>
            </a:r>
            <a:endParaRPr sz="1800">
              <a:solidFill>
                <a:srgbClr val="000000"/>
              </a:solidFill>
              <a:latin typeface="Calibri"/>
              <a:ea typeface="Calibri"/>
              <a:cs typeface="Calibri"/>
              <a:sym typeface="Calibri"/>
            </a:endParaRPr>
          </a:p>
          <a:p>
            <a:pPr indent="0" lvl="0" marL="0" marR="0" rtl="0" algn="l">
              <a:lnSpc>
                <a:spcPct val="107000"/>
              </a:lnSpc>
              <a:spcBef>
                <a:spcPts val="0"/>
              </a:spcBef>
              <a:spcAft>
                <a:spcPts val="0"/>
              </a:spcAft>
              <a:buNone/>
            </a:pPr>
            <a:r>
              <a:t/>
            </a:r>
            <a:endParaRPr b="1" sz="1600">
              <a:solidFill>
                <a:srgbClr val="000000"/>
              </a:solidFill>
              <a:latin typeface="Calibri"/>
              <a:ea typeface="Calibri"/>
              <a:cs typeface="Calibri"/>
              <a:sym typeface="Calibri"/>
            </a:endParaRPr>
          </a:p>
        </p:txBody>
      </p:sp>
      <p:sp>
        <p:nvSpPr>
          <p:cNvPr id="352" name="Google Shape;352;p3"/>
          <p:cNvSpPr txBox="1"/>
          <p:nvPr/>
        </p:nvSpPr>
        <p:spPr>
          <a:xfrm>
            <a:off x="671332" y="96432"/>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Summary (continued)</a:t>
            </a:r>
            <a:endParaRPr sz="4000">
              <a:solidFill>
                <a:schemeClr val="lt1"/>
              </a:solidFill>
              <a:latin typeface="Calibri"/>
              <a:ea typeface="Calibri"/>
              <a:cs typeface="Calibri"/>
              <a:sym typeface="Calibri"/>
            </a:endParaRPr>
          </a:p>
        </p:txBody>
      </p:sp>
      <p:pic>
        <p:nvPicPr>
          <p:cNvPr id="353" name="Google Shape;353;p3"/>
          <p:cNvPicPr preferRelativeResize="0"/>
          <p:nvPr/>
        </p:nvPicPr>
        <p:blipFill rotWithShape="1">
          <a:blip r:embed="rId4">
            <a:alphaModFix/>
          </a:blip>
          <a:srcRect b="0" l="0" r="0" t="0"/>
          <a:stretch/>
        </p:blipFill>
        <p:spPr>
          <a:xfrm>
            <a:off x="614492" y="2366427"/>
            <a:ext cx="3966744" cy="1475644"/>
          </a:xfrm>
          <a:prstGeom prst="rect">
            <a:avLst/>
          </a:prstGeom>
          <a:noFill/>
          <a:ln>
            <a:noFill/>
          </a:ln>
        </p:spPr>
      </p:pic>
      <p:pic>
        <p:nvPicPr>
          <p:cNvPr id="354" name="Google Shape;354;p3"/>
          <p:cNvPicPr preferRelativeResize="0"/>
          <p:nvPr/>
        </p:nvPicPr>
        <p:blipFill rotWithShape="1">
          <a:blip r:embed="rId5">
            <a:alphaModFix/>
          </a:blip>
          <a:srcRect b="0" l="0" r="0" t="0"/>
          <a:stretch/>
        </p:blipFill>
        <p:spPr>
          <a:xfrm>
            <a:off x="1335425" y="4807942"/>
            <a:ext cx="3249145" cy="1695736"/>
          </a:xfrm>
          <a:prstGeom prst="rect">
            <a:avLst/>
          </a:prstGeom>
          <a:noFill/>
          <a:ln>
            <a:noFill/>
          </a:ln>
        </p:spPr>
      </p:pic>
      <p:pic>
        <p:nvPicPr>
          <p:cNvPr id="355" name="Google Shape;355;p3"/>
          <p:cNvPicPr preferRelativeResize="0"/>
          <p:nvPr/>
        </p:nvPicPr>
        <p:blipFill rotWithShape="1">
          <a:blip r:embed="rId6">
            <a:alphaModFix/>
          </a:blip>
          <a:srcRect b="0" l="0" r="0" t="0"/>
          <a:stretch/>
        </p:blipFill>
        <p:spPr>
          <a:xfrm>
            <a:off x="6852774" y="2207526"/>
            <a:ext cx="3284335" cy="1791117"/>
          </a:xfrm>
          <a:prstGeom prst="rect">
            <a:avLst/>
          </a:prstGeom>
          <a:noFill/>
          <a:ln>
            <a:noFill/>
          </a:ln>
        </p:spPr>
      </p:pic>
      <p:sp>
        <p:nvSpPr>
          <p:cNvPr id="356" name="Google Shape;356;p3"/>
          <p:cNvSpPr txBox="1"/>
          <p:nvPr/>
        </p:nvSpPr>
        <p:spPr>
          <a:xfrm>
            <a:off x="4747625" y="2364421"/>
            <a:ext cx="153274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Overlay 1</a:t>
            </a:r>
            <a:endParaRPr/>
          </a:p>
          <a:p>
            <a:pPr indent="0" lvl="0" marL="0" marR="0" rtl="0" algn="l">
              <a:spcBef>
                <a:spcPts val="1200"/>
              </a:spcBef>
              <a:spcAft>
                <a:spcPts val="0"/>
              </a:spcAft>
              <a:buNone/>
            </a:pPr>
            <a:r>
              <a:rPr lang="en-US" sz="1600">
                <a:solidFill>
                  <a:schemeClr val="dk1"/>
                </a:solidFill>
                <a:latin typeface="Calibri"/>
                <a:ea typeface="Calibri"/>
                <a:cs typeface="Calibri"/>
                <a:sym typeface="Calibri"/>
              </a:rPr>
              <a:t>Highlights the side chain and backbone of the amino acid.</a:t>
            </a:r>
            <a:endParaRPr sz="1600">
              <a:solidFill>
                <a:schemeClr val="dk1"/>
              </a:solidFill>
              <a:latin typeface="Calibri"/>
              <a:ea typeface="Calibri"/>
              <a:cs typeface="Calibri"/>
              <a:sym typeface="Calibri"/>
            </a:endParaRPr>
          </a:p>
        </p:txBody>
      </p:sp>
      <p:sp>
        <p:nvSpPr>
          <p:cNvPr id="357" name="Google Shape;357;p3"/>
          <p:cNvSpPr txBox="1"/>
          <p:nvPr/>
        </p:nvSpPr>
        <p:spPr>
          <a:xfrm>
            <a:off x="10284602" y="2364421"/>
            <a:ext cx="169519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Overlay 2</a:t>
            </a:r>
            <a:endParaRPr/>
          </a:p>
          <a:p>
            <a:pPr indent="0" lvl="0" marL="0" marR="0" rtl="0" algn="l">
              <a:spcBef>
                <a:spcPts val="1200"/>
              </a:spcBef>
              <a:spcAft>
                <a:spcPts val="0"/>
              </a:spcAft>
              <a:buNone/>
            </a:pPr>
            <a:r>
              <a:rPr lang="en-US" sz="1600">
                <a:solidFill>
                  <a:schemeClr val="dk1"/>
                </a:solidFill>
                <a:latin typeface="Calibri"/>
                <a:ea typeface="Calibri"/>
                <a:cs typeface="Calibri"/>
                <a:sym typeface="Calibri"/>
              </a:rPr>
              <a:t>Highlights the backbone groups and directionality of the amino acid.</a:t>
            </a:r>
            <a:endParaRPr/>
          </a:p>
        </p:txBody>
      </p:sp>
      <p:sp>
        <p:nvSpPr>
          <p:cNvPr id="358" name="Google Shape;358;p3"/>
          <p:cNvSpPr txBox="1"/>
          <p:nvPr/>
        </p:nvSpPr>
        <p:spPr>
          <a:xfrm>
            <a:off x="4747625" y="4909420"/>
            <a:ext cx="153274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Overlay 3</a:t>
            </a:r>
            <a:endParaRPr/>
          </a:p>
          <a:p>
            <a:pPr indent="0" lvl="0" marL="0" marR="0" rtl="0" algn="l">
              <a:spcBef>
                <a:spcPts val="1200"/>
              </a:spcBef>
              <a:spcAft>
                <a:spcPts val="0"/>
              </a:spcAft>
              <a:buNone/>
            </a:pPr>
            <a:r>
              <a:rPr lang="en-US" sz="1600">
                <a:solidFill>
                  <a:schemeClr val="dk1"/>
                </a:solidFill>
                <a:latin typeface="Calibri"/>
                <a:ea typeface="Calibri"/>
                <a:cs typeface="Calibri"/>
                <a:sym typeface="Calibri"/>
              </a:rPr>
              <a:t>Highlights the way water interacts with the amino acid.</a:t>
            </a:r>
            <a:endParaRPr/>
          </a:p>
        </p:txBody>
      </p:sp>
      <p:sp>
        <p:nvSpPr>
          <p:cNvPr id="359" name="Google Shape;359;p3"/>
          <p:cNvSpPr txBox="1"/>
          <p:nvPr/>
        </p:nvSpPr>
        <p:spPr>
          <a:xfrm>
            <a:off x="10250720" y="4909420"/>
            <a:ext cx="169519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Overlay 4</a:t>
            </a:r>
            <a:endParaRPr/>
          </a:p>
          <a:p>
            <a:pPr indent="0" lvl="0" marL="0" marR="0" rtl="0" algn="l">
              <a:spcBef>
                <a:spcPts val="1200"/>
              </a:spcBef>
              <a:spcAft>
                <a:spcPts val="0"/>
              </a:spcAft>
              <a:buNone/>
            </a:pPr>
            <a:r>
              <a:rPr lang="en-US" sz="1600">
                <a:solidFill>
                  <a:schemeClr val="dk1"/>
                </a:solidFill>
                <a:latin typeface="Calibri"/>
                <a:ea typeface="Calibri"/>
                <a:cs typeface="Calibri"/>
                <a:sym typeface="Calibri"/>
              </a:rPr>
              <a:t>Highlights the way other amino acids interact with the amino acid.</a:t>
            </a:r>
            <a:endParaRPr/>
          </a:p>
        </p:txBody>
      </p:sp>
      <p:pic>
        <p:nvPicPr>
          <p:cNvPr id="360" name="Google Shape;360;p3"/>
          <p:cNvPicPr preferRelativeResize="0"/>
          <p:nvPr/>
        </p:nvPicPr>
        <p:blipFill rotWithShape="1">
          <a:blip r:embed="rId7">
            <a:alphaModFix/>
          </a:blip>
          <a:srcRect b="0" l="0" r="0" t="0"/>
          <a:stretch/>
        </p:blipFill>
        <p:spPr>
          <a:xfrm>
            <a:off x="6944893" y="4909420"/>
            <a:ext cx="3305828" cy="169573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3" name="Shape 663"/>
        <p:cNvGrpSpPr/>
        <p:nvPr/>
      </p:nvGrpSpPr>
      <p:grpSpPr>
        <a:xfrm>
          <a:off x="0" y="0"/>
          <a:ext cx="0" cy="0"/>
          <a:chOff x="0" y="0"/>
          <a:chExt cx="0" cy="0"/>
        </a:xfrm>
      </p:grpSpPr>
      <p:pic>
        <p:nvPicPr>
          <p:cNvPr descr="Icon&#10;&#10;Description automatically generated" id="664" name="Google Shape;664;p30"/>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665" name="Google Shape;665;p30"/>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Amino Acid Interactions with Each Side Chain</a:t>
            </a:r>
            <a:endParaRPr sz="3600">
              <a:solidFill>
                <a:schemeClr val="lt1"/>
              </a:solidFill>
              <a:latin typeface="Calibri"/>
              <a:ea typeface="Calibri"/>
              <a:cs typeface="Calibri"/>
              <a:sym typeface="Calibri"/>
            </a:endParaRPr>
          </a:p>
        </p:txBody>
      </p:sp>
      <p:sp>
        <p:nvSpPr>
          <p:cNvPr id="666" name="Google Shape;666;p30"/>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67" name="Google Shape;667;p30"/>
          <p:cNvSpPr txBox="1"/>
          <p:nvPr/>
        </p:nvSpPr>
        <p:spPr>
          <a:xfrm>
            <a:off x="928681" y="2290595"/>
            <a:ext cx="2989263"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FF0000"/>
                </a:solidFill>
                <a:latin typeface="Calibri"/>
                <a:ea typeface="Calibri"/>
                <a:cs typeface="Calibri"/>
                <a:sym typeface="Calibri"/>
              </a:rPr>
              <a:t>Acidic</a:t>
            </a:r>
            <a:r>
              <a:rPr lang="en-US" sz="2000">
                <a:solidFill>
                  <a:srgbClr val="000000"/>
                </a:solidFill>
                <a:latin typeface="Calibri"/>
                <a:ea typeface="Calibri"/>
                <a:cs typeface="Calibri"/>
                <a:sym typeface="Calibri"/>
              </a:rPr>
              <a:t> attract to basic </a:t>
            </a:r>
            <a:endParaRPr/>
          </a:p>
          <a:p>
            <a:pPr indent="0" lvl="0" marL="0" marR="0" rtl="0" algn="l">
              <a:spcBef>
                <a:spcPts val="0"/>
              </a:spcBef>
              <a:spcAft>
                <a:spcPts val="0"/>
              </a:spcAft>
              <a:buNone/>
            </a:pPr>
            <a:r>
              <a:rPr lang="en-US" sz="2000">
                <a:solidFill>
                  <a:srgbClr val="000000"/>
                </a:solidFill>
                <a:latin typeface="Calibri"/>
                <a:ea typeface="Calibri"/>
                <a:cs typeface="Calibri"/>
                <a:sym typeface="Calibri"/>
              </a:rPr>
              <a:t>(salt bridge).</a:t>
            </a:r>
            <a:endParaRPr/>
          </a:p>
          <a:p>
            <a:pPr indent="0" lvl="0" marL="0" marR="0" rtl="0" algn="l">
              <a:spcBef>
                <a:spcPts val="1800"/>
              </a:spcBef>
              <a:spcAft>
                <a:spcPts val="0"/>
              </a:spcAft>
              <a:buNone/>
            </a:pPr>
            <a:r>
              <a:rPr b="1" lang="en-US" sz="2000">
                <a:solidFill>
                  <a:schemeClr val="accent1"/>
                </a:solidFill>
                <a:latin typeface="Calibri"/>
                <a:ea typeface="Calibri"/>
                <a:cs typeface="Calibri"/>
                <a:sym typeface="Calibri"/>
              </a:rPr>
              <a:t>Basic</a:t>
            </a:r>
            <a:r>
              <a:rPr b="0" lang="en-US" sz="2000">
                <a:solidFill>
                  <a:srgbClr val="000000"/>
                </a:solidFill>
                <a:latin typeface="Calibri"/>
                <a:ea typeface="Calibri"/>
                <a:cs typeface="Calibri"/>
                <a:sym typeface="Calibri"/>
              </a:rPr>
              <a:t> </a:t>
            </a:r>
            <a:r>
              <a:rPr lang="en-US" sz="2000">
                <a:solidFill>
                  <a:srgbClr val="000000"/>
                </a:solidFill>
                <a:latin typeface="Calibri"/>
                <a:ea typeface="Calibri"/>
                <a:cs typeface="Calibri"/>
                <a:sym typeface="Calibri"/>
              </a:rPr>
              <a:t>attract to acidic </a:t>
            </a:r>
            <a:endParaRPr/>
          </a:p>
          <a:p>
            <a:pPr indent="0" lvl="0" marL="0" marR="0" rtl="0" algn="l">
              <a:spcBef>
                <a:spcPts val="0"/>
              </a:spcBef>
              <a:spcAft>
                <a:spcPts val="0"/>
              </a:spcAft>
              <a:buNone/>
            </a:pPr>
            <a:r>
              <a:rPr lang="en-US" sz="2000">
                <a:solidFill>
                  <a:srgbClr val="000000"/>
                </a:solidFill>
                <a:latin typeface="Calibri"/>
                <a:ea typeface="Calibri"/>
                <a:cs typeface="Calibri"/>
                <a:sym typeface="Calibri"/>
              </a:rPr>
              <a:t>(salt bridge).</a:t>
            </a:r>
            <a:endParaRPr/>
          </a:p>
          <a:p>
            <a:pPr indent="0" lvl="0" marL="0" marR="0" rtl="0" algn="l">
              <a:spcBef>
                <a:spcPts val="1800"/>
              </a:spcBef>
              <a:spcAft>
                <a:spcPts val="0"/>
              </a:spcAft>
              <a:buNone/>
            </a:pPr>
            <a:r>
              <a:rPr b="1" lang="en-US" sz="2000">
                <a:solidFill>
                  <a:srgbClr val="BF9000"/>
                </a:solidFill>
                <a:latin typeface="Calibri"/>
                <a:ea typeface="Calibri"/>
                <a:cs typeface="Calibri"/>
                <a:sym typeface="Calibri"/>
              </a:rPr>
              <a:t>Hydrophobic</a:t>
            </a:r>
            <a:r>
              <a:rPr b="0" lang="en-US" sz="2000">
                <a:solidFill>
                  <a:srgbClr val="000000"/>
                </a:solidFill>
                <a:latin typeface="Calibri"/>
                <a:ea typeface="Calibri"/>
                <a:cs typeface="Calibri"/>
                <a:sym typeface="Calibri"/>
              </a:rPr>
              <a:t> </a:t>
            </a:r>
            <a:r>
              <a:rPr lang="en-US" sz="2000">
                <a:solidFill>
                  <a:srgbClr val="000000"/>
                </a:solidFill>
                <a:latin typeface="Calibri"/>
                <a:ea typeface="Calibri"/>
                <a:cs typeface="Calibri"/>
                <a:sym typeface="Calibri"/>
              </a:rPr>
              <a:t>cluster in the center to hide from water.</a:t>
            </a:r>
            <a:endParaRPr b="0" sz="2000">
              <a:solidFill>
                <a:srgbClr val="000000"/>
              </a:solidFill>
              <a:latin typeface="Calibri"/>
              <a:ea typeface="Calibri"/>
              <a:cs typeface="Calibri"/>
              <a:sym typeface="Calibri"/>
            </a:endParaRPr>
          </a:p>
          <a:p>
            <a:pPr indent="0" lvl="0" marL="0" marR="0" rtl="0" algn="l">
              <a:spcBef>
                <a:spcPts val="1800"/>
              </a:spcBef>
              <a:spcAft>
                <a:spcPts val="0"/>
              </a:spcAft>
              <a:buNone/>
            </a:pPr>
            <a:r>
              <a:rPr b="1" lang="en-US" sz="2000">
                <a:solidFill>
                  <a:schemeClr val="dk1"/>
                </a:solidFill>
                <a:latin typeface="Calibri"/>
                <a:ea typeface="Calibri"/>
                <a:cs typeface="Calibri"/>
                <a:sym typeface="Calibri"/>
              </a:rPr>
              <a:t>Hydrophilic</a:t>
            </a:r>
            <a:r>
              <a:rPr lang="en-US" sz="2000">
                <a:solidFill>
                  <a:srgbClr val="000000"/>
                </a:solidFill>
                <a:latin typeface="Calibri"/>
                <a:ea typeface="Calibri"/>
                <a:cs typeface="Calibri"/>
                <a:sym typeface="Calibri"/>
              </a:rPr>
              <a:t> face the outside to interact with water.</a:t>
            </a:r>
            <a:endParaRPr b="0" sz="2000">
              <a:solidFill>
                <a:schemeClr val="dk1"/>
              </a:solidFill>
              <a:latin typeface="Calibri"/>
              <a:ea typeface="Calibri"/>
              <a:cs typeface="Calibri"/>
              <a:sym typeface="Calibri"/>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Cysteine</a:t>
            </a:r>
            <a:r>
              <a:rPr lang="en-US" sz="2000">
                <a:solidFill>
                  <a:schemeClr val="dk1"/>
                </a:solidFill>
                <a:latin typeface="Calibri"/>
                <a:ea typeface="Calibri"/>
                <a:cs typeface="Calibri"/>
                <a:sym typeface="Calibri"/>
              </a:rPr>
              <a:t> attract to cysteine (disulfide bond).</a:t>
            </a:r>
            <a:endParaRPr sz="2000">
              <a:solidFill>
                <a:srgbClr val="000000"/>
              </a:solidFill>
              <a:latin typeface="Calibri"/>
              <a:ea typeface="Calibri"/>
              <a:cs typeface="Calibri"/>
              <a:sym typeface="Calibri"/>
            </a:endParaRPr>
          </a:p>
        </p:txBody>
      </p:sp>
      <p:graphicFrame>
        <p:nvGraphicFramePr>
          <p:cNvPr id="668" name="Google Shape;668;p30"/>
          <p:cNvGraphicFramePr/>
          <p:nvPr/>
        </p:nvGraphicFramePr>
        <p:xfrm>
          <a:off x="3917944" y="1762814"/>
          <a:ext cx="3000000" cy="3000000"/>
        </p:xfrm>
        <a:graphic>
          <a:graphicData uri="http://schemas.openxmlformats.org/drawingml/2006/table">
            <a:tbl>
              <a:tblPr bandRow="1" firstRow="1">
                <a:noFill/>
                <a:tableStyleId>{FD09CAE5-95CE-4963-A08B-03980FD49AB4}</a:tableStyleId>
              </a:tblPr>
              <a:tblGrid>
                <a:gridCol w="1494975"/>
                <a:gridCol w="1841375"/>
                <a:gridCol w="2060150"/>
                <a:gridCol w="2233350"/>
              </a:tblGrid>
              <a:tr h="624000">
                <a:tc>
                  <a:txBody>
                    <a:bodyPr/>
                    <a:lstStyle/>
                    <a:p>
                      <a:pPr indent="0" lvl="0" marL="0" marR="0" rtl="0" algn="ctr">
                        <a:spcBef>
                          <a:spcPts val="0"/>
                        </a:spcBef>
                        <a:spcAft>
                          <a:spcPts val="0"/>
                        </a:spcAft>
                        <a:buNone/>
                      </a:pPr>
                      <a:r>
                        <a:t/>
                      </a:r>
                      <a:endParaRPr sz="1600" u="none" cap="none" strike="noStrike">
                        <a:solidFill>
                          <a:schemeClr val="dk1"/>
                        </a:solidFill>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Atoms in the </a:t>
                      </a:r>
                      <a:endParaRPr sz="1800" u="none" cap="none" strike="noStrike"/>
                    </a:p>
                    <a:p>
                      <a:pPr indent="0" lvl="0" marL="0" marR="0" rtl="0" algn="ctr">
                        <a:spcBef>
                          <a:spcPts val="0"/>
                        </a:spcBef>
                        <a:spcAft>
                          <a:spcPts val="0"/>
                        </a:spcAft>
                        <a:buClr>
                          <a:schemeClr val="dk1"/>
                        </a:buClr>
                        <a:buSzPts val="1600"/>
                        <a:buFont typeface="Calibri"/>
                        <a:buNone/>
                      </a:pPr>
                      <a:r>
                        <a:rPr lang="en-US" sz="1600" u="none" cap="none" strike="noStrike">
                          <a:solidFill>
                            <a:schemeClr val="dk1"/>
                          </a:solidFill>
                        </a:rPr>
                        <a:t>Side Chains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with Water</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lang="en-US" sz="1600" u="none" cap="none" strike="noStrike">
                          <a:solidFill>
                            <a:schemeClr val="dk1"/>
                          </a:solidFill>
                        </a:rPr>
                        <a:t>Interactions with </a:t>
                      </a:r>
                      <a:endParaRPr sz="1600" u="none" cap="none" strike="noStrike">
                        <a:solidFill>
                          <a:schemeClr val="dk1"/>
                        </a:solidFill>
                      </a:endParaRPr>
                    </a:p>
                    <a:p>
                      <a:pPr indent="0" lvl="0" marL="0" marR="0" rtl="0" algn="ctr">
                        <a:spcBef>
                          <a:spcPts val="0"/>
                        </a:spcBef>
                        <a:spcAft>
                          <a:spcPts val="0"/>
                        </a:spcAft>
                        <a:buNone/>
                      </a:pPr>
                      <a:r>
                        <a:rPr lang="en-US" sz="1600" u="none" cap="none" strike="noStrike">
                          <a:solidFill>
                            <a:schemeClr val="dk1"/>
                          </a:solidFill>
                        </a:rPr>
                        <a:t>Amino Acids</a:t>
                      </a:r>
                      <a:endParaRPr/>
                    </a:p>
                  </a:txBody>
                  <a:tcPr marT="45725" marB="45725" marR="91450" marL="91450" anchor="ctr">
                    <a:lnB cap="flat" cmpd="sng" w="12700">
                      <a:solidFill>
                        <a:schemeClr val="dk1"/>
                      </a:solidFill>
                      <a:prstDash val="solid"/>
                      <a:round/>
                      <a:headEnd len="sm" w="sm" type="none"/>
                      <a:tailEnd len="sm" w="sm" type="none"/>
                    </a:lnB>
                    <a:solidFill>
                      <a:schemeClr val="lt1"/>
                    </a:solidFill>
                  </a:tcPr>
                </a:tc>
              </a:tr>
              <a:tr h="689675">
                <a:tc>
                  <a:txBody>
                    <a:bodyPr/>
                    <a:lstStyle/>
                    <a:p>
                      <a:pPr indent="0" lvl="0" marL="0" marR="0" rtl="0" algn="ctr">
                        <a:lnSpc>
                          <a:spcPct val="100000"/>
                        </a:lnSpc>
                        <a:spcBef>
                          <a:spcPts val="0"/>
                        </a:spcBef>
                        <a:spcAft>
                          <a:spcPts val="0"/>
                        </a:spcAft>
                        <a:buClr>
                          <a:srgbClr val="FF0000"/>
                        </a:buClr>
                        <a:buSzPts val="1800"/>
                        <a:buFont typeface="Calibri"/>
                        <a:buNone/>
                      </a:pPr>
                      <a:r>
                        <a:rPr b="1" lang="en-US" sz="1800" u="none" cap="none" strike="noStrike">
                          <a:solidFill>
                            <a:srgbClr val="FF0000"/>
                          </a:solidFill>
                          <a:latin typeface="Calibri"/>
                          <a:ea typeface="Calibri"/>
                          <a:cs typeface="Calibri"/>
                          <a:sym typeface="Calibri"/>
                        </a:rPr>
                        <a:t>Acidic</a:t>
                      </a:r>
                      <a:endParaRPr b="1" sz="1800" u="none" cap="none" strike="noStrike">
                        <a:solidFill>
                          <a:srgbClr val="00000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B9B9"/>
                    </a:solidFill>
                  </a:tcPr>
                </a:tc>
                <a:tc>
                  <a:txBody>
                    <a:bodyPr/>
                    <a:lstStyle/>
                    <a:p>
                      <a:pPr indent="0" lvl="0" marL="0" marR="0" rtl="0" algn="ctr">
                        <a:spcBef>
                          <a:spcPts val="0"/>
                        </a:spcBef>
                        <a:spcAft>
                          <a:spcPts val="0"/>
                        </a:spcAft>
                        <a:buNone/>
                      </a:pPr>
                      <a:r>
                        <a:rPr lang="en-US" sz="1800" u="none" cap="none" strike="noStrike"/>
                        <a:t>Oxygen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Water (hydrogen)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c>
                  <a:txBody>
                    <a:bodyPr/>
                    <a:lstStyle/>
                    <a:p>
                      <a:pPr indent="0" lvl="0" marL="0" marR="0" rtl="0" algn="ctr">
                        <a:spcBef>
                          <a:spcPts val="0"/>
                        </a:spcBef>
                        <a:spcAft>
                          <a:spcPts val="0"/>
                        </a:spcAft>
                        <a:buNone/>
                      </a:pPr>
                      <a:r>
                        <a:rPr lang="en-US" sz="1800" u="none" cap="none" strike="noStrike"/>
                        <a:t>Attract 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D9D9"/>
                    </a:solidFill>
                  </a:tcPr>
                </a:tc>
              </a:tr>
              <a:tr h="689675">
                <a:tc>
                  <a:txBody>
                    <a:bodyPr/>
                    <a:lstStyle/>
                    <a:p>
                      <a:pPr indent="0" lvl="0" marL="0" marR="0" rtl="0" algn="ctr">
                        <a:lnSpc>
                          <a:spcPct val="100000"/>
                        </a:lnSpc>
                        <a:spcBef>
                          <a:spcPts val="0"/>
                        </a:spcBef>
                        <a:spcAft>
                          <a:spcPts val="0"/>
                        </a:spcAft>
                        <a:buClr>
                          <a:schemeClr val="accent1"/>
                        </a:buClr>
                        <a:buSzPts val="1800"/>
                        <a:buFont typeface="Calibri"/>
                        <a:buNone/>
                      </a:pPr>
                      <a:r>
                        <a:rPr b="1" lang="en-US" sz="1800" u="none" cap="none" strike="noStrike">
                          <a:solidFill>
                            <a:schemeClr val="accent1"/>
                          </a:solidFill>
                          <a:latin typeface="Calibri"/>
                          <a:ea typeface="Calibri"/>
                          <a:cs typeface="Calibri"/>
                          <a:sym typeface="Calibri"/>
                        </a:rPr>
                        <a:t>Basic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B3C6E7"/>
                    </a:solidFill>
                  </a:tcPr>
                </a:tc>
                <a:tc>
                  <a:txBody>
                    <a:bodyPr/>
                    <a:lstStyle/>
                    <a:p>
                      <a:pPr indent="0" lvl="0" marL="0" marR="0" rtl="0" algn="ctr">
                        <a:spcBef>
                          <a:spcPts val="0"/>
                        </a:spcBef>
                        <a:spcAft>
                          <a:spcPts val="0"/>
                        </a:spcAft>
                        <a:buNone/>
                      </a:pPr>
                      <a:r>
                        <a:rPr lang="en-US" sz="1800" u="none" cap="none" strike="noStrike"/>
                        <a:t>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Water (oxygen)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spcBef>
                          <a:spcPts val="0"/>
                        </a:spcBef>
                        <a:spcAft>
                          <a:spcPts val="0"/>
                        </a:spcAft>
                        <a:buNone/>
                      </a:pPr>
                      <a:r>
                        <a:rPr lang="en-US" sz="1800" u="none" cap="none" strike="noStrike"/>
                        <a:t>Attract Acidic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r>
              <a:tr h="689675">
                <a:tc>
                  <a:txBody>
                    <a:bodyPr/>
                    <a:lstStyle/>
                    <a:p>
                      <a:pPr indent="0" lvl="0" marL="0" marR="0" rtl="0" algn="ctr">
                        <a:spcBef>
                          <a:spcPts val="0"/>
                        </a:spcBef>
                        <a:spcAft>
                          <a:spcPts val="0"/>
                        </a:spcAft>
                        <a:buNone/>
                      </a:pPr>
                      <a:r>
                        <a:rPr b="1" lang="en-US" sz="1800" u="none" cap="none" strike="noStrike">
                          <a:solidFill>
                            <a:srgbClr val="BF9000"/>
                          </a:solidFill>
                          <a:latin typeface="Calibri"/>
                          <a:ea typeface="Calibri"/>
                          <a:cs typeface="Calibri"/>
                          <a:sym typeface="Calibri"/>
                        </a:rPr>
                        <a:t>Hydrophobic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EE599"/>
                    </a:solidFill>
                  </a:tcPr>
                </a:tc>
                <a:tc>
                  <a:txBody>
                    <a:bodyPr/>
                    <a:lstStyle/>
                    <a:p>
                      <a:pPr indent="0" lvl="0" marL="0" marR="0" rtl="0" algn="ctr">
                        <a:spcBef>
                          <a:spcPts val="0"/>
                        </a:spcBef>
                        <a:spcAft>
                          <a:spcPts val="0"/>
                        </a:spcAft>
                        <a:buNone/>
                      </a:pPr>
                      <a:r>
                        <a:rPr lang="en-US" sz="1800" u="none" cap="none" strike="noStrike"/>
                        <a:t>Mostly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c>
                  <a:txBody>
                    <a:bodyPr/>
                    <a:lstStyle/>
                    <a:p>
                      <a:pPr indent="0" lvl="0" marL="0" marR="0" rtl="0" algn="ctr">
                        <a:spcBef>
                          <a:spcPts val="0"/>
                        </a:spcBef>
                        <a:spcAft>
                          <a:spcPts val="0"/>
                        </a:spcAft>
                        <a:buNone/>
                      </a:pPr>
                      <a:r>
                        <a:rPr lang="en-US" sz="1800" u="none" cap="none" strike="noStrike"/>
                        <a:t>Hide in the Center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2CC"/>
                    </a:solidFill>
                  </a:tcPr>
                </a:tc>
              </a:tr>
              <a:tr h="689675">
                <a:tc>
                  <a:txBody>
                    <a:bodyPr/>
                    <a:lstStyle/>
                    <a:p>
                      <a:pPr indent="0" lvl="0" marL="0" marR="0" rtl="0" algn="ctr">
                        <a:spcBef>
                          <a:spcPts val="0"/>
                        </a:spcBef>
                        <a:spcAft>
                          <a:spcPts val="0"/>
                        </a:spcAft>
                        <a:buNone/>
                      </a:pPr>
                      <a:r>
                        <a:rPr b="1" lang="en-US" sz="1800" u="none" cap="none" strike="noStrike">
                          <a:latin typeface="Calibri"/>
                          <a:ea typeface="Calibri"/>
                          <a:cs typeface="Calibri"/>
                          <a:sym typeface="Calibri"/>
                        </a:rPr>
                        <a:t>Hydrophilic</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D8D8"/>
                    </a:solidFill>
                  </a:tcPr>
                </a:tc>
                <a:tc>
                  <a:txBody>
                    <a:bodyPr/>
                    <a:lstStyle/>
                    <a:p>
                      <a:pPr indent="0" lvl="0" marL="0" marR="0" rtl="0" algn="ctr">
                        <a:spcBef>
                          <a:spcPts val="0"/>
                        </a:spcBef>
                        <a:spcAft>
                          <a:spcPts val="0"/>
                        </a:spcAft>
                        <a:buNone/>
                      </a:pPr>
                      <a:r>
                        <a:rPr lang="en-US" sz="1800" u="none" cap="none" strike="noStrike"/>
                        <a:t>Oxygen, Nitrogen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Attract All</a:t>
                      </a:r>
                      <a:endParaRPr/>
                    </a:p>
                    <a:p>
                      <a:pPr indent="0" lvl="0" marL="0" marR="0" rtl="0" algn="ctr">
                        <a:spcBef>
                          <a:spcPts val="0"/>
                        </a:spcBef>
                        <a:spcAft>
                          <a:spcPts val="0"/>
                        </a:spcAft>
                        <a:buNone/>
                      </a:pPr>
                      <a:r>
                        <a:rPr lang="en-US" sz="1800" u="none" cap="none" strike="noStrike"/>
                        <a:t>Atoms in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spcBef>
                          <a:spcPts val="0"/>
                        </a:spcBef>
                        <a:spcAft>
                          <a:spcPts val="0"/>
                        </a:spcAft>
                        <a:buNone/>
                      </a:pPr>
                      <a:r>
                        <a:rPr lang="en-US" sz="1800" u="none" cap="none" strike="noStrike"/>
                        <a:t>Face the Outside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689675">
                <a:tc>
                  <a:txBody>
                    <a:bodyPr/>
                    <a:lstStyle/>
                    <a:p>
                      <a:pPr indent="0" lvl="0" marL="0" marR="0" rtl="0" algn="ctr">
                        <a:lnSpc>
                          <a:spcPct val="100000"/>
                        </a:lnSpc>
                        <a:spcBef>
                          <a:spcPts val="0"/>
                        </a:spcBef>
                        <a:spcAft>
                          <a:spcPts val="0"/>
                        </a:spcAft>
                        <a:buClr>
                          <a:srgbClr val="1CA64A"/>
                        </a:buClr>
                        <a:buSzPts val="1800"/>
                        <a:buFont typeface="Calibri"/>
                        <a:buNone/>
                      </a:pPr>
                      <a:r>
                        <a:rPr b="1" lang="en-US" sz="1800" u="none" cap="none" strike="noStrike">
                          <a:solidFill>
                            <a:srgbClr val="1CA64A"/>
                          </a:solidFill>
                          <a:latin typeface="Calibri"/>
                          <a:ea typeface="Calibri"/>
                          <a:cs typeface="Calibri"/>
                          <a:sym typeface="Calibri"/>
                        </a:rPr>
                        <a:t>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4E0B2"/>
                    </a:solidFill>
                  </a:tcPr>
                </a:tc>
                <a:tc>
                  <a:txBody>
                    <a:bodyPr/>
                    <a:lstStyle/>
                    <a:p>
                      <a:pPr indent="0" lvl="0" marL="0" marR="0" rtl="0" algn="ctr">
                        <a:spcBef>
                          <a:spcPts val="0"/>
                        </a:spcBef>
                        <a:spcAft>
                          <a:spcPts val="0"/>
                        </a:spcAft>
                        <a:buNone/>
                      </a:pPr>
                      <a:r>
                        <a:rPr lang="en-US" sz="1800" u="none" cap="none" strike="noStrike"/>
                        <a:t>Sulfur and Carbon</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Repels Water</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c>
                  <a:txBody>
                    <a:bodyPr/>
                    <a:lstStyle/>
                    <a:p>
                      <a:pPr indent="0" lvl="0" marL="0" marR="0" rtl="0" algn="ctr">
                        <a:spcBef>
                          <a:spcPts val="0"/>
                        </a:spcBef>
                        <a:spcAft>
                          <a:spcPts val="0"/>
                        </a:spcAft>
                        <a:buNone/>
                      </a:pPr>
                      <a:r>
                        <a:rPr lang="en-US" sz="1800" u="none" cap="none" strike="noStrike"/>
                        <a:t>Attract to Cysteine</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3" name="Shape 673"/>
        <p:cNvGrpSpPr/>
        <p:nvPr/>
      </p:nvGrpSpPr>
      <p:grpSpPr>
        <a:xfrm>
          <a:off x="0" y="0"/>
          <a:ext cx="0" cy="0"/>
          <a:chOff x="0" y="0"/>
          <a:chExt cx="0" cy="0"/>
        </a:xfrm>
      </p:grpSpPr>
      <p:sp>
        <p:nvSpPr>
          <p:cNvPr id="674" name="Google Shape;674;p31"/>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The Four Rules of Protein Folding</a:t>
            </a:r>
            <a:endParaRPr sz="1800">
              <a:solidFill>
                <a:schemeClr val="lt1"/>
              </a:solidFill>
              <a:latin typeface="Calibri"/>
              <a:ea typeface="Calibri"/>
              <a:cs typeface="Calibri"/>
              <a:sym typeface="Calibri"/>
            </a:endParaRPr>
          </a:p>
        </p:txBody>
      </p:sp>
      <p:sp>
        <p:nvSpPr>
          <p:cNvPr id="675" name="Google Shape;675;p31"/>
          <p:cNvSpPr txBox="1"/>
          <p:nvPr/>
        </p:nvSpPr>
        <p:spPr>
          <a:xfrm>
            <a:off x="936872" y="2563972"/>
            <a:ext cx="7094765" cy="3247043"/>
          </a:xfrm>
          <a:prstGeom prst="rect">
            <a:avLst/>
          </a:prstGeom>
          <a:noFill/>
          <a:ln>
            <a:noFill/>
          </a:ln>
        </p:spPr>
        <p:txBody>
          <a:bodyPr anchorCtr="0" anchor="t" bIns="45700" lIns="91425" spcFirstLastPara="1" rIns="91425" wrap="square" tIns="45700">
            <a:spAutoFit/>
          </a:bodyPr>
          <a:lstStyle/>
          <a:p>
            <a:pPr indent="-282575" lvl="0" marL="282575" marR="0" rtl="0" algn="l">
              <a:spcBef>
                <a:spcPts val="0"/>
              </a:spcBef>
              <a:spcAft>
                <a:spcPts val="0"/>
              </a:spcAft>
              <a:buClr>
                <a:schemeClr val="dk1"/>
              </a:buClr>
              <a:buSzPts val="2000"/>
              <a:buFont typeface="Calibri"/>
              <a:buAutoNum type="arabicPeriod"/>
            </a:pPr>
            <a:r>
              <a:rPr b="1" lang="en-US" sz="2000">
                <a:solidFill>
                  <a:srgbClr val="7F6000"/>
                </a:solidFill>
                <a:latin typeface="Calibri"/>
                <a:ea typeface="Calibri"/>
                <a:cs typeface="Calibri"/>
                <a:sym typeface="Calibri"/>
              </a:rPr>
              <a:t>Hydrophobic Amino Acids </a:t>
            </a:r>
            <a:r>
              <a:rPr lang="en-US" sz="2000">
                <a:solidFill>
                  <a:srgbClr val="000000"/>
                </a:solidFill>
                <a:latin typeface="Calibri"/>
                <a:ea typeface="Calibri"/>
                <a:cs typeface="Calibri"/>
                <a:sym typeface="Calibri"/>
              </a:rPr>
              <a:t>will cluster near the center of the protein to hide from water and interact with each other.</a:t>
            </a:r>
            <a:endParaRPr sz="1800">
              <a:solidFill>
                <a:srgbClr val="000000"/>
              </a:solidFill>
              <a:latin typeface="Calibri"/>
              <a:ea typeface="Calibri"/>
              <a:cs typeface="Calibri"/>
              <a:sym typeface="Calibri"/>
            </a:endParaRPr>
          </a:p>
          <a:p>
            <a:pPr indent="-282575" lvl="0" marL="282575" marR="0" rtl="0" algn="l">
              <a:spcBef>
                <a:spcPts val="1800"/>
              </a:spcBef>
              <a:spcAft>
                <a:spcPts val="0"/>
              </a:spcAft>
              <a:buClr>
                <a:schemeClr val="dk1"/>
              </a:buClr>
              <a:buSzPts val="2000"/>
              <a:buFont typeface="Calibri"/>
              <a:buAutoNum type="arabicPeriod"/>
            </a:pPr>
            <a:r>
              <a:rPr b="1" lang="en-US" sz="2000">
                <a:solidFill>
                  <a:srgbClr val="7F7F7F"/>
                </a:solidFill>
                <a:latin typeface="Calibri"/>
                <a:ea typeface="Calibri"/>
                <a:cs typeface="Calibri"/>
                <a:sym typeface="Calibri"/>
              </a:rPr>
              <a:t>Hydrophilic Amino Acids </a:t>
            </a:r>
            <a:r>
              <a:rPr lang="en-US" sz="2000">
                <a:solidFill>
                  <a:schemeClr val="dk1"/>
                </a:solidFill>
                <a:latin typeface="Calibri"/>
                <a:ea typeface="Calibri"/>
                <a:cs typeface="Calibri"/>
                <a:sym typeface="Calibri"/>
              </a:rPr>
              <a:t>will interact with other hydrophilic amino acids and the surrounding water in the cell.</a:t>
            </a:r>
            <a:endParaRPr/>
          </a:p>
          <a:p>
            <a:pPr indent="-282575" lvl="0" marL="282575" marR="0" rtl="0" algn="l">
              <a:spcBef>
                <a:spcPts val="1800"/>
              </a:spcBef>
              <a:spcAft>
                <a:spcPts val="0"/>
              </a:spcAft>
              <a:buClr>
                <a:schemeClr val="dk1"/>
              </a:buClr>
              <a:buSzPts val="2000"/>
              <a:buFont typeface="Calibri"/>
              <a:buAutoNum type="arabicPeriod"/>
            </a:pPr>
            <a:r>
              <a:rPr b="1" lang="en-US" sz="2000">
                <a:solidFill>
                  <a:srgbClr val="FF0000"/>
                </a:solidFill>
                <a:latin typeface="Calibri"/>
                <a:ea typeface="Calibri"/>
                <a:cs typeface="Calibri"/>
                <a:sym typeface="Calibri"/>
              </a:rPr>
              <a:t>Acidic (-) Amino Acids </a:t>
            </a:r>
            <a:r>
              <a:rPr lang="en-US" sz="2000">
                <a:solidFill>
                  <a:schemeClr val="dk1"/>
                </a:solidFill>
                <a:latin typeface="Calibri"/>
                <a:ea typeface="Calibri"/>
                <a:cs typeface="Calibri"/>
                <a:sym typeface="Calibri"/>
              </a:rPr>
              <a:t>and </a:t>
            </a:r>
            <a:r>
              <a:rPr b="1" lang="en-US" sz="2000">
                <a:solidFill>
                  <a:srgbClr val="0070C0"/>
                </a:solidFill>
                <a:latin typeface="Calibri"/>
                <a:ea typeface="Calibri"/>
                <a:cs typeface="Calibri"/>
                <a:sym typeface="Calibri"/>
              </a:rPr>
              <a:t>Basic (+) Amino Acids </a:t>
            </a:r>
            <a:r>
              <a:rPr lang="en-US" sz="2000">
                <a:solidFill>
                  <a:schemeClr val="dk1"/>
                </a:solidFill>
                <a:latin typeface="Calibri"/>
                <a:ea typeface="Calibri"/>
                <a:cs typeface="Calibri"/>
                <a:sym typeface="Calibri"/>
              </a:rPr>
              <a:t>will be attracted to each other and form a salt bridge (hydrogen bond).</a:t>
            </a:r>
            <a:endParaRPr/>
          </a:p>
          <a:p>
            <a:pPr indent="-282575" lvl="0" marL="282575" marR="0" rtl="0" algn="l">
              <a:spcBef>
                <a:spcPts val="1800"/>
              </a:spcBef>
              <a:spcAft>
                <a:spcPts val="0"/>
              </a:spcAft>
              <a:buClr>
                <a:schemeClr val="dk1"/>
              </a:buClr>
              <a:buSzPts val="2000"/>
              <a:buFont typeface="Calibri"/>
              <a:buAutoNum type="arabicPeriod"/>
            </a:pPr>
            <a:r>
              <a:rPr b="1" lang="en-US" sz="2000">
                <a:solidFill>
                  <a:srgbClr val="1CA64A"/>
                </a:solidFill>
                <a:latin typeface="Calibri"/>
                <a:ea typeface="Calibri"/>
                <a:cs typeface="Calibri"/>
                <a:sym typeface="Calibri"/>
              </a:rPr>
              <a:t>Cysteines</a:t>
            </a:r>
            <a:r>
              <a:rPr lang="en-US" sz="2000">
                <a:solidFill>
                  <a:schemeClr val="dk1"/>
                </a:solidFill>
                <a:latin typeface="Calibri"/>
                <a:ea typeface="Calibri"/>
                <a:cs typeface="Calibri"/>
                <a:sym typeface="Calibri"/>
              </a:rPr>
              <a:t> will interact with another cysteine to form a disulfide bond (covalent bond).</a:t>
            </a:r>
            <a:endParaRPr/>
          </a:p>
        </p:txBody>
      </p:sp>
      <p:pic>
        <p:nvPicPr>
          <p:cNvPr id="676" name="Google Shape;676;p31"/>
          <p:cNvPicPr preferRelativeResize="0"/>
          <p:nvPr/>
        </p:nvPicPr>
        <p:blipFill rotWithShape="1">
          <a:blip r:embed="rId4">
            <a:alphaModFix/>
          </a:blip>
          <a:srcRect b="0" l="0" r="0" t="832"/>
          <a:stretch/>
        </p:blipFill>
        <p:spPr>
          <a:xfrm>
            <a:off x="7937369" y="2820398"/>
            <a:ext cx="3828712" cy="1971604"/>
          </a:xfrm>
          <a:prstGeom prst="rect">
            <a:avLst/>
          </a:prstGeom>
          <a:noFill/>
          <a:ln>
            <a:noFill/>
          </a:ln>
        </p:spPr>
      </p:pic>
      <p:sp>
        <p:nvSpPr>
          <p:cNvPr id="677" name="Google Shape;677;p31"/>
          <p:cNvSpPr txBox="1"/>
          <p:nvPr/>
        </p:nvSpPr>
        <p:spPr>
          <a:xfrm>
            <a:off x="936872" y="1779011"/>
            <a:ext cx="86784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000000"/>
                </a:solidFill>
                <a:latin typeface="Calibri"/>
                <a:ea typeface="Calibri"/>
                <a:cs typeface="Calibri"/>
                <a:sym typeface="Calibri"/>
              </a:rPr>
              <a:t>Your observations can be summarized into four rules of protein folding:</a:t>
            </a:r>
            <a:endParaRPr/>
          </a:p>
        </p:txBody>
      </p:sp>
      <p:pic>
        <p:nvPicPr>
          <p:cNvPr descr="Icon&#10;&#10;Description automatically generated" id="678" name="Google Shape;678;p31"/>
          <p:cNvPicPr preferRelativeResize="0"/>
          <p:nvPr/>
        </p:nvPicPr>
        <p:blipFill rotWithShape="1">
          <a:blip r:embed="rId5">
            <a:alphaModFix/>
          </a:blip>
          <a:srcRect b="0" l="0" r="0" t="0"/>
          <a:stretch/>
        </p:blipFill>
        <p:spPr>
          <a:xfrm>
            <a:off x="10435456" y="120471"/>
            <a:ext cx="1207035" cy="120703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3" name="Shape 683"/>
        <p:cNvGrpSpPr/>
        <p:nvPr/>
      </p:nvGrpSpPr>
      <p:grpSpPr>
        <a:xfrm>
          <a:off x="0" y="0"/>
          <a:ext cx="0" cy="0"/>
          <a:chOff x="0" y="0"/>
          <a:chExt cx="0" cy="0"/>
        </a:xfrm>
      </p:grpSpPr>
      <p:pic>
        <p:nvPicPr>
          <p:cNvPr descr="Icon&#10;&#10;Description automatically generated" id="684" name="Google Shape;684;p32"/>
          <p:cNvPicPr preferRelativeResize="0"/>
          <p:nvPr/>
        </p:nvPicPr>
        <p:blipFill rotWithShape="1">
          <a:blip r:embed="rId4">
            <a:alphaModFix/>
          </a:blip>
          <a:srcRect b="0" l="0" r="0" t="0"/>
          <a:stretch/>
        </p:blipFill>
        <p:spPr>
          <a:xfrm>
            <a:off x="10435456" y="120471"/>
            <a:ext cx="1207035" cy="1207035"/>
          </a:xfrm>
          <a:prstGeom prst="rect">
            <a:avLst/>
          </a:prstGeom>
          <a:noFill/>
          <a:ln>
            <a:noFill/>
          </a:ln>
        </p:spPr>
      </p:pic>
      <p:sp>
        <p:nvSpPr>
          <p:cNvPr id="685" name="Google Shape;685;p32"/>
          <p:cNvSpPr txBox="1"/>
          <p:nvPr/>
        </p:nvSpPr>
        <p:spPr>
          <a:xfrm>
            <a:off x="936872" y="6998"/>
            <a:ext cx="10971128"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Amino Acid Sequence Impacts Protein Folding</a:t>
            </a:r>
            <a:endParaRPr sz="3600">
              <a:solidFill>
                <a:schemeClr val="lt1"/>
              </a:solidFill>
              <a:latin typeface="Calibri"/>
              <a:ea typeface="Calibri"/>
              <a:cs typeface="Calibri"/>
              <a:sym typeface="Calibri"/>
            </a:endParaRPr>
          </a:p>
        </p:txBody>
      </p:sp>
      <p:sp>
        <p:nvSpPr>
          <p:cNvPr id="686" name="Google Shape;686;p32"/>
          <p:cNvSpPr txBox="1"/>
          <p:nvPr/>
        </p:nvSpPr>
        <p:spPr>
          <a:xfrm>
            <a:off x="1030940" y="2456889"/>
            <a:ext cx="5070661"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4000">
              <a:solidFill>
                <a:srgbClr val="7030A0"/>
              </a:solidFill>
              <a:latin typeface="Calibri"/>
              <a:ea typeface="Calibri"/>
              <a:cs typeface="Calibri"/>
              <a:sym typeface="Calibri"/>
            </a:endParaRPr>
          </a:p>
        </p:txBody>
      </p:sp>
      <p:sp>
        <p:nvSpPr>
          <p:cNvPr id="687" name="Google Shape;687;p32"/>
          <p:cNvSpPr txBox="1"/>
          <p:nvPr/>
        </p:nvSpPr>
        <p:spPr>
          <a:xfrm>
            <a:off x="928682" y="2290595"/>
            <a:ext cx="3227682" cy="39241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0C0C0C"/>
                </a:solidFill>
                <a:latin typeface="Calibri"/>
                <a:ea typeface="Calibri"/>
                <a:cs typeface="Calibri"/>
                <a:sym typeface="Calibri"/>
              </a:rPr>
              <a:t>Discuss these observations with the rest of the class.</a:t>
            </a:r>
            <a:endParaRPr/>
          </a:p>
          <a:p>
            <a:pPr indent="0" lvl="0" marL="0" marR="0" rtl="0" algn="l">
              <a:spcBef>
                <a:spcPts val="1800"/>
              </a:spcBef>
              <a:spcAft>
                <a:spcPts val="0"/>
              </a:spcAft>
              <a:buNone/>
            </a:pPr>
            <a:r>
              <a:rPr b="1" lang="en-US" sz="200">
                <a:solidFill>
                  <a:srgbClr val="0C0C0C"/>
                </a:solidFill>
                <a:latin typeface="Calibri"/>
                <a:ea typeface="Calibri"/>
                <a:cs typeface="Calibri"/>
                <a:sym typeface="Calibri"/>
              </a:rPr>
              <a:t>    </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How might the sequence of amino acid side chains in a protein impact how it folds?</a:t>
            </a:r>
            <a:endParaRPr/>
          </a:p>
          <a:p>
            <a:pPr indent="0" lvl="0" marL="0" marR="0" rtl="0" algn="l">
              <a:spcBef>
                <a:spcPts val="1800"/>
              </a:spcBef>
              <a:spcAft>
                <a:spcPts val="0"/>
              </a:spcAft>
              <a:buNone/>
            </a:pPr>
            <a:r>
              <a:rPr b="1" lang="en-US" sz="2000">
                <a:solidFill>
                  <a:srgbClr val="1CA64A"/>
                </a:solidFill>
                <a:latin typeface="Calibri"/>
                <a:ea typeface="Calibri"/>
                <a:cs typeface="Calibri"/>
                <a:sym typeface="Calibri"/>
              </a:rPr>
              <a:t>Would two different sequences fold into the same shape?</a:t>
            </a:r>
            <a:endParaRPr/>
          </a:p>
          <a:p>
            <a:pPr indent="0" lvl="0" marL="0" marR="0" rtl="0" algn="l">
              <a:spcBef>
                <a:spcPts val="1800"/>
              </a:spcBef>
              <a:spcAft>
                <a:spcPts val="0"/>
              </a:spcAft>
              <a:buNone/>
            </a:pPr>
            <a:r>
              <a:t/>
            </a:r>
            <a:endParaRPr b="1" sz="2000">
              <a:solidFill>
                <a:srgbClr val="1CA64A"/>
              </a:solidFill>
              <a:latin typeface="Calibri"/>
              <a:ea typeface="Calibri"/>
              <a:cs typeface="Calibri"/>
              <a:sym typeface="Calibri"/>
            </a:endParaRPr>
          </a:p>
        </p:txBody>
      </p:sp>
      <p:pic>
        <p:nvPicPr>
          <p:cNvPr id="688" name="Google Shape;688;p32"/>
          <p:cNvPicPr preferRelativeResize="0"/>
          <p:nvPr/>
        </p:nvPicPr>
        <p:blipFill rotWithShape="1">
          <a:blip r:embed="rId5">
            <a:alphaModFix/>
          </a:blip>
          <a:srcRect b="0" l="0" r="0" t="0"/>
          <a:stretch/>
        </p:blipFill>
        <p:spPr>
          <a:xfrm>
            <a:off x="4756727" y="2361188"/>
            <a:ext cx="5033818" cy="3146136"/>
          </a:xfrm>
          <a:prstGeom prst="rect">
            <a:avLst/>
          </a:prstGeom>
          <a:noFill/>
          <a:ln cap="flat" cmpd="sng" w="12700">
            <a:solidFill>
              <a:srgbClr val="7F7F7F"/>
            </a:solidFill>
            <a:prstDash val="solid"/>
            <a:round/>
            <a:headEnd len="sm" w="sm" type="none"/>
            <a:tailEnd len="sm" w="sm" type="none"/>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3" name="Shape 693"/>
        <p:cNvGrpSpPr/>
        <p:nvPr/>
      </p:nvGrpSpPr>
      <p:grpSpPr>
        <a:xfrm>
          <a:off x="0" y="0"/>
          <a:ext cx="0" cy="0"/>
          <a:chOff x="0" y="0"/>
          <a:chExt cx="0" cy="0"/>
        </a:xfrm>
      </p:grpSpPr>
      <p:sp>
        <p:nvSpPr>
          <p:cNvPr id="694" name="Google Shape;69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Calibri"/>
                <a:ea typeface="Calibri"/>
                <a:cs typeface="Calibri"/>
                <a:sym typeface="Calibri"/>
              </a:rPr>
              <a:t>© 2023 3D Molecular Designs. All Rights Reserved. </a:t>
            </a:r>
            <a:endParaRPr/>
          </a:p>
        </p:txBody>
      </p:sp>
      <p:sp>
        <p:nvSpPr>
          <p:cNvPr id="695" name="Google Shape;695;p33"/>
          <p:cNvSpPr txBox="1"/>
          <p:nvPr>
            <p:ph idx="12" type="sldNum"/>
          </p:nvPr>
        </p:nvSpPr>
        <p:spPr>
          <a:xfrm>
            <a:off x="9157878" y="6363658"/>
            <a:ext cx="2712069"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696" name="Google Shape;696;p33"/>
          <p:cNvSpPr txBox="1"/>
          <p:nvPr/>
        </p:nvSpPr>
        <p:spPr>
          <a:xfrm>
            <a:off x="507933" y="1807721"/>
            <a:ext cx="8491095" cy="99782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Calibri"/>
              <a:buNone/>
            </a:pPr>
            <a:r>
              <a:rPr b="1" lang="en-US" sz="4000">
                <a:solidFill>
                  <a:schemeClr val="dk1"/>
                </a:solidFill>
                <a:latin typeface="Calibri"/>
                <a:ea typeface="Calibri"/>
                <a:cs typeface="Calibri"/>
                <a:sym typeface="Calibri"/>
              </a:rPr>
              <a:t>Conclusions</a:t>
            </a:r>
            <a:endParaRPr/>
          </a:p>
        </p:txBody>
      </p:sp>
      <p:sp>
        <p:nvSpPr>
          <p:cNvPr id="697" name="Google Shape;697;p33"/>
          <p:cNvSpPr txBox="1"/>
          <p:nvPr/>
        </p:nvSpPr>
        <p:spPr>
          <a:xfrm>
            <a:off x="507933" y="5032914"/>
            <a:ext cx="2526189" cy="132343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All amino acids have identical backbones but unique side chains.</a:t>
            </a:r>
            <a:endParaRPr/>
          </a:p>
        </p:txBody>
      </p:sp>
      <p:sp>
        <p:nvSpPr>
          <p:cNvPr id="698" name="Google Shape;698;p33"/>
          <p:cNvSpPr txBox="1"/>
          <p:nvPr/>
        </p:nvSpPr>
        <p:spPr>
          <a:xfrm>
            <a:off x="3473448" y="5032913"/>
            <a:ext cx="3551702" cy="10156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Amino acids fit into five groups based </a:t>
            </a:r>
            <a:r>
              <a:rPr lang="en-US" sz="2000">
                <a:solidFill>
                  <a:srgbClr val="000000"/>
                </a:solidFill>
                <a:latin typeface="Calibri"/>
                <a:ea typeface="Calibri"/>
                <a:cs typeface="Calibri"/>
                <a:sym typeface="Calibri"/>
              </a:rPr>
              <a:t>on their side chain shape and chemical properties.</a:t>
            </a:r>
            <a:endParaRPr sz="2000">
              <a:solidFill>
                <a:schemeClr val="dk1"/>
              </a:solidFill>
              <a:latin typeface="Calibri"/>
              <a:ea typeface="Calibri"/>
              <a:cs typeface="Calibri"/>
              <a:sym typeface="Calibri"/>
            </a:endParaRPr>
          </a:p>
        </p:txBody>
      </p:sp>
      <p:sp>
        <p:nvSpPr>
          <p:cNvPr id="699" name="Google Shape;699;p33"/>
          <p:cNvSpPr txBox="1"/>
          <p:nvPr/>
        </p:nvSpPr>
        <p:spPr>
          <a:xfrm>
            <a:off x="7187381" y="5032912"/>
            <a:ext cx="4682566" cy="10156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Calibri"/>
                <a:ea typeface="Calibri"/>
                <a:cs typeface="Calibri"/>
                <a:sym typeface="Calibri"/>
              </a:rPr>
              <a:t>Side chain interactions with water and other amino acids dictates how a protein folds into a 3-dimensional shape.</a:t>
            </a:r>
            <a:endParaRPr/>
          </a:p>
        </p:txBody>
      </p:sp>
      <p:sp>
        <p:nvSpPr>
          <p:cNvPr id="700" name="Google Shape;700;p33"/>
          <p:cNvSpPr txBox="1"/>
          <p:nvPr/>
        </p:nvSpPr>
        <p:spPr>
          <a:xfrm>
            <a:off x="4207042" y="3000000"/>
            <a:ext cx="2351127" cy="1785104"/>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FF0000"/>
                </a:solidFill>
                <a:latin typeface="Calibri"/>
                <a:ea typeface="Calibri"/>
                <a:cs typeface="Calibri"/>
                <a:sym typeface="Calibri"/>
              </a:rPr>
              <a:t>Acidic</a:t>
            </a:r>
            <a:endParaRPr b="1" sz="2000">
              <a:solidFill>
                <a:srgbClr val="000000"/>
              </a:solidFill>
              <a:latin typeface="Calibri"/>
              <a:ea typeface="Calibri"/>
              <a:cs typeface="Calibri"/>
              <a:sym typeface="Calibri"/>
            </a:endParaRPr>
          </a:p>
          <a:p>
            <a:pPr indent="0" lvl="0" marL="0" marR="0" rtl="0" algn="ctr">
              <a:spcBef>
                <a:spcPts val="300"/>
              </a:spcBef>
              <a:spcAft>
                <a:spcPts val="0"/>
              </a:spcAft>
              <a:buNone/>
            </a:pPr>
            <a:r>
              <a:rPr b="1" lang="en-US" sz="2000">
                <a:solidFill>
                  <a:schemeClr val="accent1"/>
                </a:solidFill>
                <a:latin typeface="Calibri"/>
                <a:ea typeface="Calibri"/>
                <a:cs typeface="Calibri"/>
                <a:sym typeface="Calibri"/>
              </a:rPr>
              <a:t>Basic</a:t>
            </a:r>
            <a:endParaRPr/>
          </a:p>
          <a:p>
            <a:pPr indent="0" lvl="0" marL="0" marR="0" rtl="0" algn="ctr">
              <a:spcBef>
                <a:spcPts val="300"/>
              </a:spcBef>
              <a:spcAft>
                <a:spcPts val="0"/>
              </a:spcAft>
              <a:buNone/>
            </a:pPr>
            <a:r>
              <a:rPr b="1" lang="en-US" sz="2000">
                <a:solidFill>
                  <a:srgbClr val="BF9000"/>
                </a:solidFill>
                <a:latin typeface="Calibri"/>
                <a:ea typeface="Calibri"/>
                <a:cs typeface="Calibri"/>
                <a:sym typeface="Calibri"/>
              </a:rPr>
              <a:t>Hydrophobic</a:t>
            </a:r>
            <a:endParaRPr/>
          </a:p>
          <a:p>
            <a:pPr indent="0" lvl="0" marL="0" marR="0" rtl="0" algn="ctr">
              <a:spcBef>
                <a:spcPts val="300"/>
              </a:spcBef>
              <a:spcAft>
                <a:spcPts val="0"/>
              </a:spcAft>
              <a:buNone/>
            </a:pPr>
            <a:r>
              <a:rPr b="1" lang="en-US" sz="2000">
                <a:solidFill>
                  <a:schemeClr val="dk1"/>
                </a:solidFill>
                <a:latin typeface="Calibri"/>
                <a:ea typeface="Calibri"/>
                <a:cs typeface="Calibri"/>
                <a:sym typeface="Calibri"/>
              </a:rPr>
              <a:t>Hydrophilic</a:t>
            </a:r>
            <a:endParaRPr/>
          </a:p>
          <a:p>
            <a:pPr indent="0" lvl="0" marL="0" marR="0" rtl="0" algn="ctr">
              <a:spcBef>
                <a:spcPts val="300"/>
              </a:spcBef>
              <a:spcAft>
                <a:spcPts val="0"/>
              </a:spcAft>
              <a:buNone/>
            </a:pPr>
            <a:r>
              <a:rPr b="1" lang="en-US" sz="2000">
                <a:solidFill>
                  <a:srgbClr val="1CA64A"/>
                </a:solidFill>
                <a:latin typeface="Calibri"/>
                <a:ea typeface="Calibri"/>
                <a:cs typeface="Calibri"/>
                <a:sym typeface="Calibri"/>
              </a:rPr>
              <a:t>Cysteine</a:t>
            </a:r>
            <a:endParaRPr b="1" sz="1800">
              <a:solidFill>
                <a:srgbClr val="1CA64A"/>
              </a:solidFill>
              <a:latin typeface="Calibri"/>
              <a:ea typeface="Calibri"/>
              <a:cs typeface="Calibri"/>
              <a:sym typeface="Calibri"/>
            </a:endParaRPr>
          </a:p>
        </p:txBody>
      </p:sp>
      <p:pic>
        <p:nvPicPr>
          <p:cNvPr id="701" name="Google Shape;701;p33"/>
          <p:cNvPicPr preferRelativeResize="0"/>
          <p:nvPr/>
        </p:nvPicPr>
        <p:blipFill rotWithShape="1">
          <a:blip r:embed="rId4">
            <a:alphaModFix/>
          </a:blip>
          <a:srcRect b="0" l="71757" r="0" t="0"/>
          <a:stretch/>
        </p:blipFill>
        <p:spPr>
          <a:xfrm>
            <a:off x="2292542" y="3319801"/>
            <a:ext cx="804821" cy="1542235"/>
          </a:xfrm>
          <a:prstGeom prst="rect">
            <a:avLst/>
          </a:prstGeom>
          <a:noFill/>
          <a:ln>
            <a:noFill/>
          </a:ln>
        </p:spPr>
      </p:pic>
      <p:pic>
        <p:nvPicPr>
          <p:cNvPr id="702" name="Google Shape;702;p33"/>
          <p:cNvPicPr preferRelativeResize="0"/>
          <p:nvPr/>
        </p:nvPicPr>
        <p:blipFill rotWithShape="1">
          <a:blip r:embed="rId4">
            <a:alphaModFix/>
          </a:blip>
          <a:srcRect b="0" l="34170" r="35092" t="0"/>
          <a:stretch/>
        </p:blipFill>
        <p:spPr>
          <a:xfrm>
            <a:off x="1347300" y="3290960"/>
            <a:ext cx="875899" cy="1542235"/>
          </a:xfrm>
          <a:prstGeom prst="rect">
            <a:avLst/>
          </a:prstGeom>
          <a:noFill/>
          <a:ln>
            <a:noFill/>
          </a:ln>
        </p:spPr>
      </p:pic>
      <p:pic>
        <p:nvPicPr>
          <p:cNvPr id="703" name="Google Shape;703;p33"/>
          <p:cNvPicPr preferRelativeResize="0"/>
          <p:nvPr/>
        </p:nvPicPr>
        <p:blipFill rotWithShape="1">
          <a:blip r:embed="rId4">
            <a:alphaModFix/>
          </a:blip>
          <a:srcRect b="0" l="0" r="71757" t="0"/>
          <a:stretch/>
        </p:blipFill>
        <p:spPr>
          <a:xfrm>
            <a:off x="507933" y="3281335"/>
            <a:ext cx="804821" cy="1542235"/>
          </a:xfrm>
          <a:prstGeom prst="rect">
            <a:avLst/>
          </a:prstGeom>
          <a:noFill/>
          <a:ln>
            <a:noFill/>
          </a:ln>
        </p:spPr>
      </p:pic>
      <p:pic>
        <p:nvPicPr>
          <p:cNvPr id="704" name="Google Shape;704;p33"/>
          <p:cNvPicPr preferRelativeResize="0"/>
          <p:nvPr/>
        </p:nvPicPr>
        <p:blipFill rotWithShape="1">
          <a:blip r:embed="rId5">
            <a:alphaModFix/>
          </a:blip>
          <a:srcRect b="0" l="0" r="0" t="832"/>
          <a:stretch/>
        </p:blipFill>
        <p:spPr>
          <a:xfrm>
            <a:off x="7468614" y="2813500"/>
            <a:ext cx="3828712" cy="197160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365" name="Shape 365"/>
        <p:cNvGrpSpPr/>
        <p:nvPr/>
      </p:nvGrpSpPr>
      <p:grpSpPr>
        <a:xfrm>
          <a:off x="0" y="0"/>
          <a:ext cx="0" cy="0"/>
          <a:chOff x="0" y="0"/>
          <a:chExt cx="0" cy="0"/>
        </a:xfrm>
      </p:grpSpPr>
      <p:sp>
        <p:nvSpPr>
          <p:cNvPr id="366" name="Google Shape;366;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rgbClr val="E0BBE7"/>
                </a:solidFill>
                <a:latin typeface="Calibri"/>
                <a:ea typeface="Calibri"/>
                <a:cs typeface="Calibri"/>
                <a:sym typeface="Calibri"/>
              </a:rPr>
              <a:t>© 2023 3D Molecular Designs. All Rights Reserved. </a:t>
            </a:r>
            <a:endParaRPr/>
          </a:p>
        </p:txBody>
      </p:sp>
      <p:sp>
        <p:nvSpPr>
          <p:cNvPr id="367" name="Google Shape;367;p4"/>
          <p:cNvSpPr txBox="1"/>
          <p:nvPr/>
        </p:nvSpPr>
        <p:spPr>
          <a:xfrm>
            <a:off x="671332" y="91475"/>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Overview</a:t>
            </a:r>
            <a:endParaRPr sz="4000">
              <a:solidFill>
                <a:schemeClr val="lt1"/>
              </a:solidFill>
              <a:latin typeface="Calibri"/>
              <a:ea typeface="Calibri"/>
              <a:cs typeface="Calibri"/>
              <a:sym typeface="Calibri"/>
            </a:endParaRPr>
          </a:p>
        </p:txBody>
      </p:sp>
      <p:sp>
        <p:nvSpPr>
          <p:cNvPr id="368" name="Google Shape;368;p4"/>
          <p:cNvSpPr txBox="1"/>
          <p:nvPr/>
        </p:nvSpPr>
        <p:spPr>
          <a:xfrm>
            <a:off x="969850" y="1059691"/>
            <a:ext cx="5634183" cy="55861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0000"/>
                </a:solidFill>
                <a:latin typeface="Calibri"/>
                <a:ea typeface="Calibri"/>
                <a:cs typeface="Calibri"/>
                <a:sym typeface="Calibri"/>
              </a:rPr>
              <a:t>Activity Objectives</a:t>
            </a:r>
            <a:endParaRPr sz="1800">
              <a:solidFill>
                <a:srgbClr val="000000"/>
              </a:solidFill>
              <a:latin typeface="Calibri"/>
              <a:ea typeface="Calibri"/>
              <a:cs typeface="Calibri"/>
              <a:sym typeface="Calibri"/>
            </a:endParaRPr>
          </a:p>
          <a:p>
            <a:pPr indent="-175895" lvl="1" marL="175895" marR="0" rtl="0" algn="l">
              <a:spcBef>
                <a:spcPts val="601"/>
              </a:spcBef>
              <a:spcAft>
                <a:spcPts val="0"/>
              </a:spcAft>
              <a:buClr>
                <a:srgbClr val="000000"/>
              </a:buClr>
              <a:buSzPts val="1600"/>
              <a:buFont typeface="Arial"/>
              <a:buChar char="•"/>
            </a:pPr>
            <a:r>
              <a:rPr b="0" i="0" lang="en-US" sz="1600" u="none" cap="none" strike="noStrike">
                <a:solidFill>
                  <a:srgbClr val="000000"/>
                </a:solidFill>
                <a:latin typeface="Calibri"/>
                <a:ea typeface="Calibri"/>
                <a:cs typeface="Calibri"/>
                <a:sym typeface="Calibri"/>
              </a:rPr>
              <a:t>Discover how amino acids interact with each other.</a:t>
            </a:r>
            <a:endParaRPr b="0" i="0" sz="1600" u="none" cap="none" strike="noStrike">
              <a:solidFill>
                <a:srgbClr val="000000"/>
              </a:solidFill>
              <a:latin typeface="Calibri"/>
              <a:ea typeface="Calibri"/>
              <a:cs typeface="Calibri"/>
              <a:sym typeface="Calibri"/>
            </a:endParaRPr>
          </a:p>
          <a:p>
            <a:pPr indent="-175895" lvl="1" marL="175895"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Calibri"/>
                <a:ea typeface="Calibri"/>
                <a:cs typeface="Calibri"/>
                <a:sym typeface="Calibri"/>
              </a:rPr>
              <a:t>Evaluate the structure of amino acid and classify them by their chemical properties. </a:t>
            </a:r>
            <a:endParaRPr b="0" i="0" sz="1600" u="none" cap="none" strike="noStrike">
              <a:solidFill>
                <a:srgbClr val="000000"/>
              </a:solidFill>
              <a:latin typeface="Calibri"/>
              <a:ea typeface="Calibri"/>
              <a:cs typeface="Calibri"/>
              <a:sym typeface="Calibri"/>
            </a:endParaRPr>
          </a:p>
          <a:p>
            <a:pPr indent="-175895" lvl="1" marL="175895" marR="0" rtl="0" algn="l">
              <a:spcBef>
                <a:spcPts val="0"/>
              </a:spcBef>
              <a:spcAft>
                <a:spcPts val="0"/>
              </a:spcAft>
              <a:buClr>
                <a:srgbClr val="000000"/>
              </a:buClr>
              <a:buSzPts val="1600"/>
              <a:buFont typeface="Arial"/>
              <a:buChar char="•"/>
            </a:pPr>
            <a:r>
              <a:rPr b="0" i="0" lang="en-US" sz="1600" u="none" cap="none" strike="noStrike">
                <a:solidFill>
                  <a:srgbClr val="000000"/>
                </a:solidFill>
                <a:latin typeface="Calibri"/>
                <a:ea typeface="Calibri"/>
                <a:cs typeface="Calibri"/>
                <a:sym typeface="Calibri"/>
              </a:rPr>
              <a:t>Determine the rules for protein folding based on the interactions of amino acids within the primary sequence. </a:t>
            </a:r>
            <a:endParaRPr b="0" i="0" sz="1600" u="none" cap="none" strike="noStrike">
              <a:solidFill>
                <a:srgbClr val="000000"/>
              </a:solidFill>
              <a:latin typeface="Calibri"/>
              <a:ea typeface="Calibri"/>
              <a:cs typeface="Calibri"/>
              <a:sym typeface="Calibri"/>
            </a:endParaRPr>
          </a:p>
          <a:p>
            <a:pPr indent="-71120" lvl="1" marL="172720" marR="0" rtl="0" algn="l">
              <a:spcBef>
                <a:spcPts val="0"/>
              </a:spcBef>
              <a:spcAft>
                <a:spcPts val="0"/>
              </a:spcAft>
              <a:buClr>
                <a:schemeClr val="dk1"/>
              </a:buClr>
              <a:buSzPts val="1600"/>
              <a:buFont typeface="Courier New"/>
              <a:buNone/>
            </a:pPr>
            <a:r>
              <a:t/>
            </a:r>
            <a:endParaRPr b="1" i="0" sz="1600" u="none" cap="none" strike="noStrike">
              <a:solidFill>
                <a:srgbClr val="000000"/>
              </a:solidFill>
              <a:latin typeface="Calibri"/>
              <a:ea typeface="Calibri"/>
              <a:cs typeface="Calibri"/>
              <a:sym typeface="Calibri"/>
            </a:endParaRPr>
          </a:p>
          <a:p>
            <a:pPr indent="0" lvl="1" marL="0" marR="0" rtl="0" algn="l">
              <a:spcBef>
                <a:spcPts val="601"/>
              </a:spcBef>
              <a:spcAft>
                <a:spcPts val="0"/>
              </a:spcAft>
              <a:buNone/>
            </a:pPr>
            <a:r>
              <a:rPr b="1" i="0" lang="en-US" sz="1800" u="none" cap="none" strike="noStrike">
                <a:solidFill>
                  <a:srgbClr val="000000"/>
                </a:solidFill>
                <a:latin typeface="Calibri"/>
                <a:ea typeface="Calibri"/>
                <a:cs typeface="Calibri"/>
                <a:sym typeface="Calibri"/>
              </a:rPr>
              <a:t>Estimated Class Time:</a:t>
            </a:r>
            <a:endParaRPr b="0" i="0" sz="1800" u="none" cap="none" strike="noStrike">
              <a:solidFill>
                <a:srgbClr val="000000"/>
              </a:solidFill>
              <a:latin typeface="Calibri"/>
              <a:ea typeface="Calibri"/>
              <a:cs typeface="Calibri"/>
              <a:sym typeface="Calibri"/>
            </a:endParaRPr>
          </a:p>
          <a:p>
            <a:pPr indent="0" lvl="0" marL="0" marR="0" rtl="0" algn="l">
              <a:spcBef>
                <a:spcPts val="601"/>
              </a:spcBef>
              <a:spcAft>
                <a:spcPts val="0"/>
              </a:spcAft>
              <a:buNone/>
            </a:pPr>
            <a:r>
              <a:rPr lang="en-US" sz="1600">
                <a:solidFill>
                  <a:srgbClr val="000000"/>
                </a:solidFill>
                <a:latin typeface="Calibri"/>
                <a:ea typeface="Calibri"/>
                <a:cs typeface="Calibri"/>
                <a:sym typeface="Calibri"/>
              </a:rPr>
              <a:t>60 minutes</a:t>
            </a:r>
            <a:endParaRPr sz="16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1600">
              <a:solidFill>
                <a:srgbClr val="000000"/>
              </a:solidFill>
              <a:latin typeface="Calibri"/>
              <a:ea typeface="Calibri"/>
              <a:cs typeface="Calibri"/>
              <a:sym typeface="Calibri"/>
            </a:endParaRPr>
          </a:p>
          <a:p>
            <a:pPr indent="0" lvl="0" marL="0" marR="0" rtl="0" algn="l">
              <a:spcBef>
                <a:spcPts val="0"/>
              </a:spcBef>
              <a:spcAft>
                <a:spcPts val="0"/>
              </a:spcAft>
              <a:buNone/>
            </a:pPr>
            <a:r>
              <a:rPr b="1" lang="en-US" sz="1800">
                <a:solidFill>
                  <a:srgbClr val="000000"/>
                </a:solidFill>
                <a:latin typeface="Calibri"/>
                <a:ea typeface="Calibri"/>
                <a:cs typeface="Calibri"/>
                <a:sym typeface="Calibri"/>
              </a:rPr>
              <a:t>Required Models:</a:t>
            </a:r>
            <a:endParaRPr sz="1800">
              <a:solidFill>
                <a:srgbClr val="000000"/>
              </a:solidFill>
              <a:latin typeface="Calibri"/>
              <a:ea typeface="Calibri"/>
              <a:cs typeface="Calibri"/>
              <a:sym typeface="Calibri"/>
            </a:endParaRPr>
          </a:p>
          <a:p>
            <a:pPr indent="0" lvl="0" marL="0" marR="0" rtl="0" algn="l">
              <a:spcBef>
                <a:spcPts val="601"/>
              </a:spcBef>
              <a:spcAft>
                <a:spcPts val="0"/>
              </a:spcAft>
              <a:buNone/>
            </a:pPr>
            <a:r>
              <a:rPr lang="en-US" sz="1600">
                <a:solidFill>
                  <a:srgbClr val="000000"/>
                </a:solidFill>
                <a:latin typeface="Calibri"/>
                <a:ea typeface="Calibri"/>
                <a:cs typeface="Calibri"/>
                <a:sym typeface="Calibri"/>
              </a:rPr>
              <a:t>Amino Acid Side Chain Chart</a:t>
            </a:r>
            <a:r>
              <a:rPr baseline="30000" lang="en-US" sz="1600">
                <a:solidFill>
                  <a:srgbClr val="000000"/>
                </a:solidFill>
                <a:latin typeface="Calibri"/>
                <a:ea typeface="Calibri"/>
                <a:cs typeface="Calibri"/>
                <a:sym typeface="Calibri"/>
              </a:rPr>
              <a:t>©</a:t>
            </a:r>
            <a:endParaRPr baseline="30000" sz="2000">
              <a:solidFill>
                <a:srgbClr val="000000"/>
              </a:solidFill>
              <a:latin typeface="Calibri"/>
              <a:ea typeface="Calibri"/>
              <a:cs typeface="Calibri"/>
              <a:sym typeface="Calibri"/>
            </a:endParaRPr>
          </a:p>
          <a:p>
            <a:pPr indent="0" lvl="0" marL="0" marR="0" rtl="0" algn="l">
              <a:spcBef>
                <a:spcPts val="0"/>
              </a:spcBef>
              <a:spcAft>
                <a:spcPts val="0"/>
              </a:spcAft>
              <a:buNone/>
            </a:pPr>
            <a:r>
              <a:t/>
            </a:r>
            <a:endParaRPr b="1" sz="1600">
              <a:solidFill>
                <a:srgbClr val="000000"/>
              </a:solidFill>
              <a:latin typeface="Calibri"/>
              <a:ea typeface="Calibri"/>
              <a:cs typeface="Calibri"/>
              <a:sym typeface="Calibri"/>
            </a:endParaRPr>
          </a:p>
          <a:p>
            <a:pPr indent="0" lvl="0" marL="0" marR="0" rtl="0" algn="l">
              <a:spcBef>
                <a:spcPts val="601"/>
              </a:spcBef>
              <a:spcAft>
                <a:spcPts val="0"/>
              </a:spcAft>
              <a:buNone/>
            </a:pPr>
            <a:r>
              <a:rPr b="1" lang="en-US" sz="1800">
                <a:solidFill>
                  <a:srgbClr val="000000"/>
                </a:solidFill>
                <a:latin typeface="Calibri"/>
                <a:ea typeface="Calibri"/>
                <a:cs typeface="Calibri"/>
                <a:sym typeface="Calibri"/>
              </a:rPr>
              <a:t>Required Media:</a:t>
            </a:r>
            <a:endParaRPr b="1" sz="1800">
              <a:solidFill>
                <a:srgbClr val="000000"/>
              </a:solidFill>
              <a:latin typeface="Calibri"/>
              <a:ea typeface="Calibri"/>
              <a:cs typeface="Calibri"/>
              <a:sym typeface="Calibri"/>
            </a:endParaRPr>
          </a:p>
          <a:p>
            <a:pPr indent="0" lvl="0" marL="0" marR="0" rtl="0" algn="l">
              <a:spcBef>
                <a:spcPts val="601"/>
              </a:spcBef>
              <a:spcAft>
                <a:spcPts val="0"/>
              </a:spcAft>
              <a:buNone/>
            </a:pPr>
            <a:r>
              <a:rPr lang="en-US" sz="1600">
                <a:solidFill>
                  <a:srgbClr val="000000"/>
                </a:solidFill>
                <a:latin typeface="Calibri"/>
                <a:ea typeface="Calibri"/>
                <a:cs typeface="Calibri"/>
                <a:sym typeface="Calibri"/>
              </a:rPr>
              <a:t>3DMD AR EDU App  + subscription</a:t>
            </a:r>
            <a:endParaRPr sz="1600">
              <a:solidFill>
                <a:srgbClr val="000000"/>
              </a:solidFill>
              <a:latin typeface="Calibri"/>
              <a:ea typeface="Calibri"/>
              <a:cs typeface="Calibri"/>
              <a:sym typeface="Calibri"/>
            </a:endParaRPr>
          </a:p>
          <a:p>
            <a:pPr indent="0" lvl="0" marL="0" marR="0" rtl="0" algn="l">
              <a:spcBef>
                <a:spcPts val="601"/>
              </a:spcBef>
              <a:spcAft>
                <a:spcPts val="0"/>
              </a:spcAft>
              <a:buNone/>
            </a:pPr>
            <a:r>
              <a:t/>
            </a:r>
            <a:endParaRPr sz="1600">
              <a:solidFill>
                <a:srgbClr val="000000"/>
              </a:solidFill>
              <a:latin typeface="Calibri"/>
              <a:ea typeface="Calibri"/>
              <a:cs typeface="Calibri"/>
              <a:sym typeface="Calibri"/>
            </a:endParaRPr>
          </a:p>
          <a:p>
            <a:pPr indent="0" lvl="0" marL="0" marR="0" rtl="0" algn="l">
              <a:spcBef>
                <a:spcPts val="601"/>
              </a:spcBef>
              <a:spcAft>
                <a:spcPts val="0"/>
              </a:spcAft>
              <a:buNone/>
            </a:pPr>
            <a:r>
              <a:rPr b="1" lang="en-US" sz="1600">
                <a:solidFill>
                  <a:srgbClr val="000000"/>
                </a:solidFill>
                <a:latin typeface="Calibri"/>
                <a:ea typeface="Calibri"/>
                <a:cs typeface="Calibri"/>
                <a:sym typeface="Calibri"/>
              </a:rPr>
              <a:t>Other Materials Needed:</a:t>
            </a:r>
            <a:endParaRPr sz="1600">
              <a:solidFill>
                <a:srgbClr val="000000"/>
              </a:solidFill>
              <a:latin typeface="Calibri"/>
              <a:ea typeface="Calibri"/>
              <a:cs typeface="Calibri"/>
              <a:sym typeface="Calibri"/>
            </a:endParaRPr>
          </a:p>
          <a:p>
            <a:pPr indent="0" lvl="0" marL="0" marR="0" rtl="0" algn="l">
              <a:spcBef>
                <a:spcPts val="601"/>
              </a:spcBef>
              <a:spcAft>
                <a:spcPts val="0"/>
              </a:spcAft>
              <a:buNone/>
            </a:pPr>
            <a:r>
              <a:rPr lang="en-US" sz="1600">
                <a:solidFill>
                  <a:srgbClr val="000000"/>
                </a:solidFill>
                <a:latin typeface="Calibri"/>
                <a:ea typeface="Calibri"/>
                <a:cs typeface="Calibri"/>
                <a:sym typeface="Calibri"/>
              </a:rPr>
              <a:t>None</a:t>
            </a:r>
            <a:endParaRPr sz="16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600">
              <a:solidFill>
                <a:srgbClr val="000000"/>
              </a:solidFill>
              <a:latin typeface="Calibri"/>
              <a:ea typeface="Calibri"/>
              <a:cs typeface="Calibri"/>
              <a:sym typeface="Calibri"/>
            </a:endParaRPr>
          </a:p>
        </p:txBody>
      </p:sp>
      <p:sp>
        <p:nvSpPr>
          <p:cNvPr id="369" name="Google Shape;369;p4"/>
          <p:cNvSpPr txBox="1"/>
          <p:nvPr/>
        </p:nvSpPr>
        <p:spPr>
          <a:xfrm>
            <a:off x="6882775" y="1189738"/>
            <a:ext cx="4487158" cy="28166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0000"/>
                </a:solidFill>
                <a:latin typeface="Calibri"/>
                <a:ea typeface="Calibri"/>
                <a:cs typeface="Calibri"/>
                <a:sym typeface="Calibri"/>
              </a:rPr>
              <a:t>Grade, Class</a:t>
            </a:r>
            <a:endParaRPr sz="1800">
              <a:solidFill>
                <a:srgbClr val="000000"/>
              </a:solidFill>
              <a:latin typeface="Calibri"/>
              <a:ea typeface="Calibri"/>
              <a:cs typeface="Calibri"/>
              <a:sym typeface="Calibri"/>
            </a:endParaRPr>
          </a:p>
          <a:p>
            <a:pPr indent="0" lvl="0" marL="0" marR="0" rtl="0" algn="l">
              <a:spcBef>
                <a:spcPts val="601"/>
              </a:spcBef>
              <a:spcAft>
                <a:spcPts val="0"/>
              </a:spcAft>
              <a:buNone/>
            </a:pPr>
            <a:r>
              <a:rPr lang="en-US" sz="1600">
                <a:solidFill>
                  <a:srgbClr val="000000"/>
                </a:solidFill>
                <a:latin typeface="Calibri"/>
                <a:ea typeface="Calibri"/>
                <a:cs typeface="Calibri"/>
                <a:sym typeface="Calibri"/>
              </a:rPr>
              <a:t>9-12 Biology or Chemistry</a:t>
            </a:r>
            <a:endParaRPr sz="16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1401">
              <a:solidFill>
                <a:srgbClr val="000000"/>
              </a:solidFill>
              <a:latin typeface="Calibri"/>
              <a:ea typeface="Calibri"/>
              <a:cs typeface="Calibri"/>
              <a:sym typeface="Calibri"/>
            </a:endParaRPr>
          </a:p>
          <a:p>
            <a:pPr indent="0" lvl="0" marL="0" marR="0" rtl="0" algn="l">
              <a:spcBef>
                <a:spcPts val="0"/>
              </a:spcBef>
              <a:spcAft>
                <a:spcPts val="0"/>
              </a:spcAft>
              <a:buNone/>
            </a:pPr>
            <a:r>
              <a:rPr b="1" lang="en-US" sz="1800">
                <a:solidFill>
                  <a:srgbClr val="000000"/>
                </a:solidFill>
                <a:latin typeface="Calibri"/>
                <a:ea typeface="Calibri"/>
                <a:cs typeface="Calibri"/>
                <a:sym typeface="Calibri"/>
              </a:rPr>
              <a:t>Topics</a:t>
            </a:r>
            <a:endParaRPr sz="1800">
              <a:solidFill>
                <a:srgbClr val="000000"/>
              </a:solidFill>
              <a:latin typeface="Calibri"/>
              <a:ea typeface="Calibri"/>
              <a:cs typeface="Calibri"/>
              <a:sym typeface="Calibri"/>
            </a:endParaRPr>
          </a:p>
          <a:p>
            <a:pPr indent="-172085" lvl="0" marL="172085" marR="0" rtl="0" algn="l">
              <a:spcBef>
                <a:spcPts val="601"/>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Amino acid properties</a:t>
            </a:r>
            <a:endParaRPr sz="1800">
              <a:solidFill>
                <a:schemeClr val="dk1"/>
              </a:solidFill>
              <a:latin typeface="Calibri"/>
              <a:ea typeface="Calibri"/>
              <a:cs typeface="Calibri"/>
              <a:sym typeface="Calibri"/>
            </a:endParaRPr>
          </a:p>
          <a:p>
            <a:pPr indent="-172085" lvl="0" marL="172085" marR="0" rtl="0" algn="l">
              <a:spcBef>
                <a:spcPts val="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Protein folding – tertiary structure</a:t>
            </a:r>
            <a:endParaRPr/>
          </a:p>
          <a:p>
            <a:pPr indent="0" lvl="0" marL="0" marR="0" rtl="0" algn="l">
              <a:spcBef>
                <a:spcPts val="0"/>
              </a:spcBef>
              <a:spcAft>
                <a:spcPts val="0"/>
              </a:spcAft>
              <a:buNone/>
            </a:pPr>
            <a:r>
              <a:t/>
            </a:r>
            <a:endParaRPr sz="1401">
              <a:solidFill>
                <a:srgbClr val="000000"/>
              </a:solidFill>
              <a:latin typeface="Calibri"/>
              <a:ea typeface="Calibri"/>
              <a:cs typeface="Calibri"/>
              <a:sym typeface="Calibri"/>
            </a:endParaRPr>
          </a:p>
          <a:p>
            <a:pPr indent="0" lvl="0" marL="0" marR="0" rtl="0" algn="l">
              <a:spcBef>
                <a:spcPts val="0"/>
              </a:spcBef>
              <a:spcAft>
                <a:spcPts val="0"/>
              </a:spcAft>
              <a:buNone/>
            </a:pPr>
            <a:r>
              <a:rPr b="1" lang="en-US" sz="1800">
                <a:solidFill>
                  <a:srgbClr val="000000"/>
                </a:solidFill>
                <a:latin typeface="Calibri"/>
                <a:ea typeface="Calibri"/>
                <a:cs typeface="Calibri"/>
                <a:sym typeface="Calibri"/>
              </a:rPr>
              <a:t>Prerequisite Knowledge</a:t>
            </a:r>
            <a:endParaRPr b="1" sz="1800">
              <a:solidFill>
                <a:srgbClr val="000000"/>
              </a:solidFill>
              <a:latin typeface="Calibri"/>
              <a:ea typeface="Calibri"/>
              <a:cs typeface="Calibri"/>
              <a:sym typeface="Calibri"/>
            </a:endParaRPr>
          </a:p>
          <a:p>
            <a:pPr indent="-174625" lvl="0" marL="174625" marR="0" rtl="0" algn="l">
              <a:spcBef>
                <a:spcPts val="600"/>
              </a:spcBef>
              <a:spcAft>
                <a:spcPts val="0"/>
              </a:spcAft>
              <a:buClr>
                <a:srgbClr val="000000"/>
              </a:buClr>
              <a:buSzPts val="1600"/>
              <a:buFont typeface="Arial"/>
              <a:buChar char="•"/>
            </a:pPr>
            <a:r>
              <a:rPr lang="en-US" sz="1600">
                <a:solidFill>
                  <a:srgbClr val="000000"/>
                </a:solidFill>
                <a:latin typeface="Calibri"/>
                <a:ea typeface="Calibri"/>
                <a:cs typeface="Calibri"/>
                <a:sym typeface="Calibri"/>
              </a:rPr>
              <a:t>Polarity</a:t>
            </a:r>
            <a:endParaRPr sz="1600">
              <a:solidFill>
                <a:srgbClr val="000000"/>
              </a:solidFill>
              <a:latin typeface="Calibri"/>
              <a:ea typeface="Calibri"/>
              <a:cs typeface="Calibri"/>
              <a:sym typeface="Calibri"/>
            </a:endParaRPr>
          </a:p>
          <a:p>
            <a:pPr indent="-174625" lvl="0" marL="174625"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Properties of water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374" name="Shape 374"/>
        <p:cNvGrpSpPr/>
        <p:nvPr/>
      </p:nvGrpSpPr>
      <p:grpSpPr>
        <a:xfrm>
          <a:off x="0" y="0"/>
          <a:ext cx="0" cy="0"/>
          <a:chOff x="0" y="0"/>
          <a:chExt cx="0" cy="0"/>
        </a:xfrm>
      </p:grpSpPr>
      <p:sp>
        <p:nvSpPr>
          <p:cNvPr id="375" name="Google Shape;37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E0BBE7"/>
              </a:buClr>
              <a:buSzPts val="900"/>
              <a:buFont typeface="Calibri"/>
              <a:buNone/>
            </a:pPr>
            <a:r>
              <a:rPr b="0" i="0" lang="en-US" sz="900" u="none" cap="none" strike="noStrike">
                <a:solidFill>
                  <a:srgbClr val="E0BBE7"/>
                </a:solidFill>
                <a:latin typeface="Calibri"/>
                <a:ea typeface="Calibri"/>
                <a:cs typeface="Calibri"/>
                <a:sym typeface="Calibri"/>
              </a:rPr>
              <a:t>© 2023 3D Molecular Designs. All Rights Reserved. </a:t>
            </a:r>
            <a:endParaRPr/>
          </a:p>
        </p:txBody>
      </p:sp>
      <p:sp>
        <p:nvSpPr>
          <p:cNvPr id="376" name="Google Shape;376;p5"/>
          <p:cNvSpPr txBox="1"/>
          <p:nvPr/>
        </p:nvSpPr>
        <p:spPr>
          <a:xfrm>
            <a:off x="930104" y="1120532"/>
            <a:ext cx="10151449" cy="238526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1" i="0" lang="en-US" sz="1800" u="none" cap="none" strike="noStrike">
                <a:solidFill>
                  <a:srgbClr val="000000"/>
                </a:solidFill>
                <a:latin typeface="Calibri"/>
                <a:ea typeface="Calibri"/>
                <a:cs typeface="Calibri"/>
                <a:sym typeface="Calibri"/>
              </a:rPr>
              <a:t>Student and Teacher Slide Deck Pages</a:t>
            </a:r>
            <a:endParaRPr b="0" i="0" sz="1800" u="none" cap="none" strike="noStrike">
              <a:solidFill>
                <a:srgbClr val="000000"/>
              </a:solidFill>
              <a:latin typeface="Calibri"/>
              <a:ea typeface="Calibri"/>
              <a:cs typeface="Calibri"/>
              <a:sym typeface="Calibri"/>
            </a:endParaRPr>
          </a:p>
          <a:p>
            <a:pPr indent="0" lvl="1" marL="0" marR="0" rtl="0" algn="l">
              <a:spcBef>
                <a:spcPts val="600"/>
              </a:spcBef>
              <a:spcAft>
                <a:spcPts val="0"/>
              </a:spcAft>
              <a:buNone/>
            </a:pPr>
            <a:r>
              <a:rPr b="0" i="0" lang="en-US" sz="1600" u="none" cap="none" strike="noStrike">
                <a:solidFill>
                  <a:srgbClr val="000000"/>
                </a:solidFill>
                <a:latin typeface="Calibri"/>
                <a:ea typeface="Calibri"/>
                <a:cs typeface="Calibri"/>
                <a:sym typeface="Calibri"/>
              </a:rPr>
              <a:t>Slides that are meant for student viewing will feature a </a:t>
            </a:r>
            <a:r>
              <a:rPr b="1" i="0" lang="en-US" sz="1600" u="none" cap="none" strike="noStrike">
                <a:solidFill>
                  <a:srgbClr val="1CA64A"/>
                </a:solidFill>
                <a:latin typeface="Calibri"/>
                <a:ea typeface="Calibri"/>
                <a:cs typeface="Calibri"/>
                <a:sym typeface="Calibri"/>
              </a:rPr>
              <a:t>green top </a:t>
            </a:r>
            <a:endParaRPr b="1" i="0" sz="1600" u="none" cap="none" strike="noStrike">
              <a:solidFill>
                <a:srgbClr val="1CA64A"/>
              </a:solidFill>
              <a:latin typeface="Calibri"/>
              <a:ea typeface="Calibri"/>
              <a:cs typeface="Calibri"/>
              <a:sym typeface="Calibri"/>
            </a:endParaRPr>
          </a:p>
          <a:p>
            <a:pPr indent="0" lvl="1" marL="0" marR="0" rtl="0" algn="l">
              <a:spcBef>
                <a:spcPts val="0"/>
              </a:spcBef>
              <a:spcAft>
                <a:spcPts val="0"/>
              </a:spcAft>
              <a:buNone/>
            </a:pPr>
            <a:r>
              <a:rPr b="1" i="0" lang="en-US" sz="1600" u="none" cap="none" strike="noStrike">
                <a:solidFill>
                  <a:srgbClr val="1CA64A"/>
                </a:solidFill>
                <a:latin typeface="Calibri"/>
                <a:ea typeface="Calibri"/>
                <a:cs typeface="Calibri"/>
                <a:sym typeface="Calibri"/>
              </a:rPr>
              <a:t>banner</a:t>
            </a:r>
            <a:r>
              <a:rPr b="0" i="0" lang="en-US" sz="1600" u="none" cap="none" strike="noStrike">
                <a:solidFill>
                  <a:srgbClr val="000000"/>
                </a:solidFill>
                <a:latin typeface="Calibri"/>
                <a:ea typeface="Calibri"/>
                <a:cs typeface="Calibri"/>
                <a:sym typeface="Calibri"/>
              </a:rPr>
              <a:t>. Slides that are meant only for teacher viewing will feature a </a:t>
            </a:r>
            <a:endParaRPr b="0" i="0" sz="1600" u="none" cap="none" strike="noStrike">
              <a:solidFill>
                <a:srgbClr val="000000"/>
              </a:solidFill>
              <a:latin typeface="Calibri"/>
              <a:ea typeface="Calibri"/>
              <a:cs typeface="Calibri"/>
              <a:sym typeface="Calibri"/>
            </a:endParaRPr>
          </a:p>
          <a:p>
            <a:pPr indent="0" lvl="1" marL="0" marR="0" rtl="0" algn="l">
              <a:lnSpc>
                <a:spcPct val="100000"/>
              </a:lnSpc>
              <a:spcBef>
                <a:spcPts val="0"/>
              </a:spcBef>
              <a:spcAft>
                <a:spcPts val="0"/>
              </a:spcAft>
              <a:buClr>
                <a:srgbClr val="6D2C79"/>
              </a:buClr>
              <a:buSzPts val="1600"/>
              <a:buFont typeface="Calibri"/>
              <a:buNone/>
            </a:pPr>
            <a:r>
              <a:rPr b="1" i="0" lang="en-US" sz="1600" u="none" cap="none" strike="noStrike">
                <a:solidFill>
                  <a:srgbClr val="6D2C79"/>
                </a:solidFill>
                <a:latin typeface="Calibri"/>
                <a:ea typeface="Calibri"/>
                <a:cs typeface="Calibri"/>
                <a:sym typeface="Calibri"/>
              </a:rPr>
              <a:t>purple top banner </a:t>
            </a:r>
            <a:r>
              <a:rPr b="0" i="0" lang="en-US" sz="1600" u="none" cap="none" strike="noStrike">
                <a:solidFill>
                  <a:srgbClr val="000000"/>
                </a:solidFill>
                <a:latin typeface="Calibri"/>
                <a:ea typeface="Calibri"/>
                <a:cs typeface="Calibri"/>
                <a:sym typeface="Calibri"/>
              </a:rPr>
              <a:t>and will appear hidden when in "slide show" mode.</a:t>
            </a:r>
            <a:endParaRPr b="0"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800"/>
              <a:buFont typeface="Calibri"/>
              <a:buNone/>
            </a:pPr>
            <a:r>
              <a:rPr b="1" i="0" lang="en-US" sz="1800" u="none" cap="none" strike="noStrike">
                <a:solidFill>
                  <a:srgbClr val="000000"/>
                </a:solidFill>
                <a:latin typeface="Calibri"/>
                <a:ea typeface="Calibri"/>
                <a:cs typeface="Calibri"/>
                <a:sym typeface="Calibri"/>
              </a:rPr>
              <a:t>Prompting Icons</a:t>
            </a:r>
            <a:endParaRPr b="0" i="0" sz="1800" u="none" cap="none" strike="noStrike">
              <a:solidFill>
                <a:srgbClr val="000000"/>
              </a:solidFill>
              <a:latin typeface="Calibri"/>
              <a:ea typeface="Calibri"/>
              <a:cs typeface="Calibri"/>
              <a:sym typeface="Calibri"/>
            </a:endParaRPr>
          </a:p>
          <a:p>
            <a:pPr indent="0" lvl="1" marL="0" marR="0" rtl="0" algn="l">
              <a:spcBef>
                <a:spcPts val="600"/>
              </a:spcBef>
              <a:spcAft>
                <a:spcPts val="0"/>
              </a:spcAft>
              <a:buNone/>
            </a:pPr>
            <a:r>
              <a:rPr b="0" i="0" lang="en-US" sz="1600" u="none" cap="none" strike="noStrike">
                <a:solidFill>
                  <a:srgbClr val="000000"/>
                </a:solidFill>
                <a:latin typeface="Calibri"/>
                <a:ea typeface="Calibri"/>
                <a:cs typeface="Calibri"/>
                <a:sym typeface="Calibri"/>
              </a:rPr>
              <a:t>Each student slide will include a prompting icon in the top right corner of the slide. These icons on each slide cue your students to the type of activity they will be doing.</a:t>
            </a:r>
            <a:endParaRPr b="0" i="0" sz="1600" u="none" cap="none" strike="noStrike">
              <a:solidFill>
                <a:srgbClr val="000000"/>
              </a:solidFill>
              <a:latin typeface="Calibri"/>
              <a:ea typeface="Calibri"/>
              <a:cs typeface="Calibri"/>
              <a:sym typeface="Calibri"/>
            </a:endParaRPr>
          </a:p>
        </p:txBody>
      </p:sp>
      <p:sp>
        <p:nvSpPr>
          <p:cNvPr id="377" name="Google Shape;377;p5"/>
          <p:cNvSpPr txBox="1"/>
          <p:nvPr/>
        </p:nvSpPr>
        <p:spPr>
          <a:xfrm>
            <a:off x="671332" y="100711"/>
            <a:ext cx="11308465"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4000"/>
              <a:buFont typeface="Calibri"/>
              <a:buNone/>
            </a:pPr>
            <a:r>
              <a:rPr b="1" i="1" lang="en-US" sz="4000" u="none" cap="none" strike="noStrike">
                <a:solidFill>
                  <a:srgbClr val="FFFFFF"/>
                </a:solidFill>
                <a:latin typeface="Calibri"/>
                <a:ea typeface="Calibri"/>
                <a:cs typeface="Calibri"/>
                <a:sym typeface="Calibri"/>
              </a:rPr>
              <a:t>Teacher Guide - Using This Slide Deck</a:t>
            </a:r>
            <a:endParaRPr b="0" i="0" sz="4000" u="none" cap="none" strike="noStrike">
              <a:solidFill>
                <a:srgbClr val="FFFFFF"/>
              </a:solidFill>
              <a:latin typeface="Calibri"/>
              <a:ea typeface="Calibri"/>
              <a:cs typeface="Calibri"/>
              <a:sym typeface="Calibri"/>
            </a:endParaRPr>
          </a:p>
        </p:txBody>
      </p:sp>
      <p:pic>
        <p:nvPicPr>
          <p:cNvPr descr="A close-up of a screen&#10;&#10;Description automatically generated" id="378" name="Google Shape;378;p5"/>
          <p:cNvPicPr preferRelativeResize="0"/>
          <p:nvPr/>
        </p:nvPicPr>
        <p:blipFill rotWithShape="1">
          <a:blip r:embed="rId4">
            <a:alphaModFix/>
          </a:blip>
          <a:srcRect b="0" l="0" r="0" t="0"/>
          <a:stretch/>
        </p:blipFill>
        <p:spPr>
          <a:xfrm>
            <a:off x="7074983" y="1298214"/>
            <a:ext cx="4065273" cy="1086224"/>
          </a:xfrm>
          <a:prstGeom prst="rect">
            <a:avLst/>
          </a:prstGeom>
          <a:noFill/>
          <a:ln>
            <a:noFill/>
          </a:ln>
        </p:spPr>
      </p:pic>
      <p:pic>
        <p:nvPicPr>
          <p:cNvPr descr="Icon&#10;&#10;Description automatically generated" id="379" name="Google Shape;379;p5"/>
          <p:cNvPicPr preferRelativeResize="0"/>
          <p:nvPr/>
        </p:nvPicPr>
        <p:blipFill rotWithShape="1">
          <a:blip r:embed="rId5">
            <a:alphaModFix/>
          </a:blip>
          <a:srcRect b="0" l="0" r="0" t="0"/>
          <a:stretch/>
        </p:blipFill>
        <p:spPr>
          <a:xfrm>
            <a:off x="986021" y="3817736"/>
            <a:ext cx="1001200" cy="1009341"/>
          </a:xfrm>
          <a:prstGeom prst="rect">
            <a:avLst/>
          </a:prstGeom>
          <a:noFill/>
          <a:ln>
            <a:noFill/>
          </a:ln>
        </p:spPr>
      </p:pic>
      <p:pic>
        <p:nvPicPr>
          <p:cNvPr descr="A purple pencil in a white circle&#10;&#10;Description automatically generated" id="380" name="Google Shape;380;p5"/>
          <p:cNvPicPr preferRelativeResize="0"/>
          <p:nvPr/>
        </p:nvPicPr>
        <p:blipFill rotWithShape="1">
          <a:blip r:embed="rId6">
            <a:alphaModFix/>
          </a:blip>
          <a:srcRect b="0" l="0" r="0" t="0"/>
          <a:stretch/>
        </p:blipFill>
        <p:spPr>
          <a:xfrm>
            <a:off x="2762559" y="3817736"/>
            <a:ext cx="1009340" cy="1009341"/>
          </a:xfrm>
          <a:prstGeom prst="rect">
            <a:avLst/>
          </a:prstGeom>
          <a:noFill/>
          <a:ln>
            <a:noFill/>
          </a:ln>
        </p:spPr>
      </p:pic>
      <p:pic>
        <p:nvPicPr>
          <p:cNvPr descr="A purple and white head with a light bulb inside&#10;&#10;Description automatically generated" id="381" name="Google Shape;381;p5"/>
          <p:cNvPicPr preferRelativeResize="0"/>
          <p:nvPr/>
        </p:nvPicPr>
        <p:blipFill rotWithShape="1">
          <a:blip r:embed="rId7">
            <a:alphaModFix/>
          </a:blip>
          <a:srcRect b="0" l="0" r="0" t="0"/>
          <a:stretch/>
        </p:blipFill>
        <p:spPr>
          <a:xfrm>
            <a:off x="4490749" y="3817736"/>
            <a:ext cx="1017480" cy="1009341"/>
          </a:xfrm>
          <a:prstGeom prst="rect">
            <a:avLst/>
          </a:prstGeom>
          <a:noFill/>
          <a:ln>
            <a:noFill/>
          </a:ln>
        </p:spPr>
      </p:pic>
      <p:pic>
        <p:nvPicPr>
          <p:cNvPr descr="Icon&#10;&#10;Description automatically generated" id="382" name="Google Shape;382;p5"/>
          <p:cNvPicPr preferRelativeResize="0"/>
          <p:nvPr/>
        </p:nvPicPr>
        <p:blipFill rotWithShape="1">
          <a:blip r:embed="rId8">
            <a:alphaModFix/>
          </a:blip>
          <a:srcRect b="0" l="0" r="0" t="0"/>
          <a:stretch/>
        </p:blipFill>
        <p:spPr>
          <a:xfrm>
            <a:off x="6161317" y="3817736"/>
            <a:ext cx="1009340" cy="1009341"/>
          </a:xfrm>
          <a:prstGeom prst="rect">
            <a:avLst/>
          </a:prstGeom>
          <a:noFill/>
          <a:ln>
            <a:noFill/>
          </a:ln>
        </p:spPr>
      </p:pic>
      <p:pic>
        <p:nvPicPr>
          <p:cNvPr id="383" name="Google Shape;383;p5"/>
          <p:cNvPicPr preferRelativeResize="0"/>
          <p:nvPr/>
        </p:nvPicPr>
        <p:blipFill rotWithShape="1">
          <a:blip r:embed="rId9">
            <a:alphaModFix/>
          </a:blip>
          <a:srcRect b="0" l="0" r="0" t="0"/>
          <a:stretch/>
        </p:blipFill>
        <p:spPr>
          <a:xfrm>
            <a:off x="7864327" y="3817736"/>
            <a:ext cx="1009340" cy="1009341"/>
          </a:xfrm>
          <a:prstGeom prst="rect">
            <a:avLst/>
          </a:prstGeom>
          <a:noFill/>
          <a:ln>
            <a:noFill/>
          </a:ln>
        </p:spPr>
      </p:pic>
      <p:sp>
        <p:nvSpPr>
          <p:cNvPr id="384" name="Google Shape;384;p5"/>
          <p:cNvSpPr txBox="1"/>
          <p:nvPr/>
        </p:nvSpPr>
        <p:spPr>
          <a:xfrm>
            <a:off x="2594352" y="4887589"/>
            <a:ext cx="129206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Write in your notebook</a:t>
            </a:r>
            <a:endParaRPr/>
          </a:p>
        </p:txBody>
      </p:sp>
      <p:sp>
        <p:nvSpPr>
          <p:cNvPr id="385" name="Google Shape;385;p5"/>
          <p:cNvSpPr txBox="1"/>
          <p:nvPr/>
        </p:nvSpPr>
        <p:spPr>
          <a:xfrm>
            <a:off x="4402209" y="4887589"/>
            <a:ext cx="129206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Quiet thinking time</a:t>
            </a:r>
            <a:endParaRPr/>
          </a:p>
        </p:txBody>
      </p:sp>
      <p:sp>
        <p:nvSpPr>
          <p:cNvPr id="386" name="Google Shape;386;p5"/>
          <p:cNvSpPr txBox="1"/>
          <p:nvPr/>
        </p:nvSpPr>
        <p:spPr>
          <a:xfrm>
            <a:off x="840401" y="4892805"/>
            <a:ext cx="1429692"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Turn and talk  discussion</a:t>
            </a:r>
            <a:endParaRPr/>
          </a:p>
        </p:txBody>
      </p:sp>
      <p:sp>
        <p:nvSpPr>
          <p:cNvPr id="387" name="Google Shape;387;p5"/>
          <p:cNvSpPr txBox="1"/>
          <p:nvPr/>
        </p:nvSpPr>
        <p:spPr>
          <a:xfrm>
            <a:off x="7815559" y="4887589"/>
            <a:ext cx="129206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Physical modeling</a:t>
            </a:r>
            <a:endParaRPr/>
          </a:p>
        </p:txBody>
      </p:sp>
      <p:sp>
        <p:nvSpPr>
          <p:cNvPr id="388" name="Google Shape;388;p5"/>
          <p:cNvSpPr txBox="1"/>
          <p:nvPr/>
        </p:nvSpPr>
        <p:spPr>
          <a:xfrm>
            <a:off x="6171322" y="4887589"/>
            <a:ext cx="1055076"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Digital modeling</a:t>
            </a:r>
            <a:endParaRPr/>
          </a:p>
        </p:txBody>
      </p:sp>
      <p:sp>
        <p:nvSpPr>
          <p:cNvPr id="389" name="Google Shape;389;p5"/>
          <p:cNvSpPr txBox="1"/>
          <p:nvPr/>
        </p:nvSpPr>
        <p:spPr>
          <a:xfrm>
            <a:off x="930104" y="5711063"/>
            <a:ext cx="1075018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1" i="0" lang="en-US" sz="1800" u="none" cap="none" strike="noStrike">
                <a:solidFill>
                  <a:srgbClr val="000000"/>
                </a:solidFill>
                <a:latin typeface="Calibri"/>
                <a:ea typeface="Calibri"/>
                <a:cs typeface="Calibri"/>
                <a:sym typeface="Calibri"/>
              </a:rPr>
              <a:t>Teacher Moves and Student Moves</a:t>
            </a:r>
            <a:endParaRPr/>
          </a:p>
          <a:p>
            <a:pPr indent="0" lvl="0" marL="0" marR="0" rtl="0" algn="l">
              <a:spcBef>
                <a:spcPts val="1200"/>
              </a:spcBef>
              <a:spcAft>
                <a:spcPts val="0"/>
              </a:spcAft>
              <a:buNone/>
            </a:pPr>
            <a:r>
              <a:rPr lang="en-US" sz="1600">
                <a:solidFill>
                  <a:srgbClr val="000000"/>
                </a:solidFill>
                <a:latin typeface="Calibri"/>
                <a:ea typeface="Calibri"/>
                <a:cs typeface="Calibri"/>
                <a:sym typeface="Calibri"/>
              </a:rPr>
              <a:t>Class</a:t>
            </a:r>
            <a:r>
              <a:rPr b="0" i="0" lang="en-US" sz="1600" u="none" cap="none" strike="noStrike">
                <a:solidFill>
                  <a:srgbClr val="000000"/>
                </a:solidFill>
                <a:latin typeface="Calibri"/>
                <a:ea typeface="Calibri"/>
                <a:cs typeface="Calibri"/>
                <a:sym typeface="Calibri"/>
              </a:rPr>
              <a:t> slides </a:t>
            </a:r>
            <a:r>
              <a:rPr lang="en-US" sz="1600">
                <a:solidFill>
                  <a:srgbClr val="000000"/>
                </a:solidFill>
                <a:latin typeface="Calibri"/>
                <a:ea typeface="Calibri"/>
                <a:cs typeface="Calibri"/>
                <a:sym typeface="Calibri"/>
              </a:rPr>
              <a:t>provide </a:t>
            </a:r>
            <a:r>
              <a:rPr b="0" i="0" lang="en-US" sz="1600" u="none" cap="none" strike="noStrike">
                <a:solidFill>
                  <a:srgbClr val="000000"/>
                </a:solidFill>
                <a:latin typeface="Calibri"/>
                <a:ea typeface="Calibri"/>
                <a:cs typeface="Calibri"/>
                <a:sym typeface="Calibri"/>
              </a:rPr>
              <a:t>notes (</a:t>
            </a:r>
            <a:r>
              <a:rPr lang="en-US" sz="1600">
                <a:solidFill>
                  <a:srgbClr val="000000"/>
                </a:solidFill>
                <a:latin typeface="Calibri"/>
                <a:ea typeface="Calibri"/>
                <a:cs typeface="Calibri"/>
                <a:sym typeface="Calibri"/>
              </a:rPr>
              <a:t>teacher </a:t>
            </a:r>
            <a:r>
              <a:rPr b="0" i="0" lang="en-US" sz="1600" u="none" cap="none" strike="noStrike">
                <a:solidFill>
                  <a:srgbClr val="000000"/>
                </a:solidFill>
                <a:latin typeface="Calibri"/>
                <a:ea typeface="Calibri"/>
                <a:cs typeface="Calibri"/>
                <a:sym typeface="Calibri"/>
              </a:rPr>
              <a:t>notes </a:t>
            </a:r>
            <a:r>
              <a:rPr lang="en-US" sz="1600">
                <a:solidFill>
                  <a:srgbClr val="000000"/>
                </a:solidFill>
                <a:latin typeface="Calibri"/>
                <a:ea typeface="Calibri"/>
                <a:cs typeface="Calibri"/>
                <a:sym typeface="Calibri"/>
              </a:rPr>
              <a:t>below</a:t>
            </a:r>
            <a:r>
              <a:rPr b="0" i="0" lang="en-US" sz="1600" u="none" cap="none" strike="noStrike">
                <a:solidFill>
                  <a:srgbClr val="000000"/>
                </a:solidFill>
                <a:latin typeface="Calibri"/>
                <a:ea typeface="Calibri"/>
                <a:cs typeface="Calibri"/>
                <a:sym typeface="Calibri"/>
              </a:rPr>
              <a:t> the </a:t>
            </a:r>
            <a:r>
              <a:rPr lang="en-US" sz="1600">
                <a:solidFill>
                  <a:srgbClr val="000000"/>
                </a:solidFill>
                <a:latin typeface="Calibri"/>
                <a:ea typeface="Calibri"/>
                <a:cs typeface="Calibri"/>
                <a:sym typeface="Calibri"/>
              </a:rPr>
              <a:t>slide</a:t>
            </a:r>
            <a:r>
              <a:rPr b="0" i="0" lang="en-US" sz="1600" u="none" cap="none" strike="noStrike">
                <a:solidFill>
                  <a:srgbClr val="000000"/>
                </a:solidFill>
                <a:latin typeface="Calibri"/>
                <a:ea typeface="Calibri"/>
                <a:cs typeface="Calibri"/>
                <a:sym typeface="Calibri"/>
              </a:rPr>
              <a:t>) </a:t>
            </a:r>
            <a:r>
              <a:rPr lang="en-US" sz="1600">
                <a:solidFill>
                  <a:srgbClr val="000000"/>
                </a:solidFill>
                <a:latin typeface="Calibri"/>
                <a:ea typeface="Calibri"/>
                <a:cs typeface="Calibri"/>
                <a:sym typeface="Calibri"/>
              </a:rPr>
              <a:t>with specific information to assist you in facilitating the activity</a:t>
            </a:r>
            <a:r>
              <a:rPr b="0" i="0" lang="en-US" sz="1600" u="none" cap="none" strike="noStrike">
                <a:solidFill>
                  <a:srgbClr val="000000"/>
                </a:solidFill>
                <a:latin typeface="Calibri"/>
                <a:ea typeface="Calibri"/>
                <a:cs typeface="Calibri"/>
                <a:sym typeface="Calibri"/>
              </a:rPr>
              <a:t> </a:t>
            </a:r>
            <a:r>
              <a:rPr lang="en-US" sz="1600">
                <a:solidFill>
                  <a:srgbClr val="000000"/>
                </a:solidFill>
                <a:latin typeface="Calibri"/>
                <a:ea typeface="Calibri"/>
                <a:cs typeface="Calibri"/>
                <a:sym typeface="Calibri"/>
              </a:rPr>
              <a:t>using</a:t>
            </a:r>
            <a:r>
              <a:rPr b="0" i="0" lang="en-US" sz="1600" u="none" cap="none" strike="noStrike">
                <a:solidFill>
                  <a:srgbClr val="000000"/>
                </a:solidFill>
                <a:latin typeface="Calibri"/>
                <a:ea typeface="Calibri"/>
                <a:cs typeface="Calibri"/>
                <a:sym typeface="Calibri"/>
              </a:rPr>
              <a:t> effective modeling and education practices.</a:t>
            </a:r>
            <a:r>
              <a:rPr lang="en-US" sz="1600">
                <a:solidFill>
                  <a:srgbClr val="000000"/>
                </a:solidFill>
                <a:latin typeface="Calibri"/>
                <a:ea typeface="Calibri"/>
                <a:cs typeface="Calibri"/>
                <a:sym typeface="Calibri"/>
              </a:rPr>
              <a:t> </a:t>
            </a:r>
            <a:endParaRPr b="0" i="0" sz="16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393" name="Shape 393"/>
        <p:cNvGrpSpPr/>
        <p:nvPr/>
      </p:nvGrpSpPr>
      <p:grpSpPr>
        <a:xfrm>
          <a:off x="0" y="0"/>
          <a:ext cx="0" cy="0"/>
          <a:chOff x="0" y="0"/>
          <a:chExt cx="0" cy="0"/>
        </a:xfrm>
      </p:grpSpPr>
      <p:sp>
        <p:nvSpPr>
          <p:cNvPr id="394" name="Google Shape;394;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solidFill>
                  <a:srgbClr val="D3A3DD"/>
                </a:solidFill>
                <a:latin typeface="Calibri"/>
                <a:ea typeface="Calibri"/>
                <a:cs typeface="Calibri"/>
                <a:sym typeface="Calibri"/>
              </a:rPr>
              <a:t>© 2023 3D Molecular Designs. All Rights Reserved. </a:t>
            </a:r>
            <a:endParaRPr/>
          </a:p>
        </p:txBody>
      </p:sp>
      <p:sp>
        <p:nvSpPr>
          <p:cNvPr id="395" name="Google Shape;395;p6"/>
          <p:cNvSpPr txBox="1"/>
          <p:nvPr/>
        </p:nvSpPr>
        <p:spPr>
          <a:xfrm>
            <a:off x="671332" y="91475"/>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Standards</a:t>
            </a:r>
            <a:endParaRPr sz="4000">
              <a:solidFill>
                <a:schemeClr val="lt1"/>
              </a:solidFill>
              <a:latin typeface="Calibri"/>
              <a:ea typeface="Calibri"/>
              <a:cs typeface="Calibri"/>
              <a:sym typeface="Calibri"/>
            </a:endParaRPr>
          </a:p>
        </p:txBody>
      </p:sp>
      <p:sp>
        <p:nvSpPr>
          <p:cNvPr id="396" name="Google Shape;396;p6"/>
          <p:cNvSpPr txBox="1"/>
          <p:nvPr/>
        </p:nvSpPr>
        <p:spPr>
          <a:xfrm>
            <a:off x="840403" y="1204431"/>
            <a:ext cx="10943104" cy="3694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1">
                <a:solidFill>
                  <a:srgbClr val="000000"/>
                </a:solidFill>
                <a:latin typeface="Calibri"/>
                <a:ea typeface="Calibri"/>
                <a:cs typeface="Calibri"/>
                <a:sym typeface="Calibri"/>
              </a:rPr>
              <a:t>Next Generation Science Standards</a:t>
            </a:r>
            <a:endParaRPr sz="1801">
              <a:solidFill>
                <a:srgbClr val="000000"/>
              </a:solidFill>
              <a:latin typeface="Calibri"/>
              <a:ea typeface="Calibri"/>
              <a:cs typeface="Calibri"/>
              <a:sym typeface="Calibri"/>
            </a:endParaRPr>
          </a:p>
        </p:txBody>
      </p:sp>
      <p:graphicFrame>
        <p:nvGraphicFramePr>
          <p:cNvPr id="397" name="Google Shape;397;p6"/>
          <p:cNvGraphicFramePr/>
          <p:nvPr/>
        </p:nvGraphicFramePr>
        <p:xfrm>
          <a:off x="954884" y="1795203"/>
          <a:ext cx="3000000" cy="3000000"/>
        </p:xfrm>
        <a:graphic>
          <a:graphicData uri="http://schemas.openxmlformats.org/drawingml/2006/table">
            <a:tbl>
              <a:tblPr bandRow="1" firstCol="1" firstRow="1">
                <a:noFill/>
                <a:tableStyleId>{FD09CAE5-95CE-4963-A08B-03980FD49AB4}</a:tableStyleId>
              </a:tblPr>
              <a:tblGrid>
                <a:gridCol w="3434425"/>
                <a:gridCol w="3749250"/>
                <a:gridCol w="3484250"/>
              </a:tblGrid>
              <a:tr h="755625">
                <a:tc>
                  <a:txBody>
                    <a:bodyPr/>
                    <a:lstStyle/>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Science and</a:t>
                      </a:r>
                      <a:endParaRPr/>
                    </a:p>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Engineering Practices</a:t>
                      </a:r>
                      <a:endParaRPr b="1" sz="1700" u="none" cap="none" strike="noStrike">
                        <a:solidFill>
                          <a:schemeClr val="lt1"/>
                        </a:solidFill>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638ACF"/>
                    </a:solidFill>
                  </a:tcPr>
                </a:tc>
                <a:tc>
                  <a:txBody>
                    <a:bodyPr/>
                    <a:lstStyle/>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Cross Cutting</a:t>
                      </a:r>
                      <a:endParaRPr/>
                    </a:p>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Concepts</a:t>
                      </a:r>
                      <a:endParaRPr b="1" sz="1700" u="none" cap="none" strike="noStrike">
                        <a:solidFill>
                          <a:schemeClr val="lt1"/>
                        </a:solidFill>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6"/>
                    </a:solidFill>
                  </a:tcPr>
                </a:tc>
                <a:tc>
                  <a:txBody>
                    <a:bodyPr/>
                    <a:lstStyle/>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Disciplinary</a:t>
                      </a:r>
                      <a:endParaRPr/>
                    </a:p>
                    <a:p>
                      <a:pPr indent="0" lvl="0" marL="0" marR="0" rtl="0" algn="ctr">
                        <a:lnSpc>
                          <a:spcPct val="100000"/>
                        </a:lnSpc>
                        <a:spcBef>
                          <a:spcPts val="0"/>
                        </a:spcBef>
                        <a:spcAft>
                          <a:spcPts val="0"/>
                        </a:spcAft>
                        <a:buNone/>
                      </a:pPr>
                      <a:r>
                        <a:rPr b="1" lang="en-US" sz="1700" u="none" cap="none" strike="noStrike">
                          <a:solidFill>
                            <a:schemeClr val="lt1"/>
                          </a:solidFill>
                          <a:latin typeface="Calibri"/>
                          <a:ea typeface="Calibri"/>
                          <a:cs typeface="Calibri"/>
                          <a:sym typeface="Calibri"/>
                        </a:rPr>
                        <a:t>Core Ideas</a:t>
                      </a:r>
                      <a:endParaRPr b="1" sz="1700" u="none" cap="none" strike="noStrike">
                        <a:solidFill>
                          <a:schemeClr val="lt1"/>
                        </a:solidFill>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826800">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Asking Questions and Defining Problems</a:t>
                      </a:r>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Patterns</a:t>
                      </a:r>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HS-LS1-1</a:t>
                      </a:r>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653925">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Developing and Using Models</a:t>
                      </a:r>
                      <a:endParaRPr b="0" sz="1600" u="none" cap="none" strike="noStrike">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Structure and Function</a:t>
                      </a:r>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0000"/>
                        </a:lnSpc>
                        <a:spcBef>
                          <a:spcPts val="0"/>
                        </a:spcBef>
                        <a:spcAft>
                          <a:spcPts val="0"/>
                        </a:spcAft>
                        <a:buClr>
                          <a:schemeClr val="dk1"/>
                        </a:buClr>
                        <a:buSzPts val="1600"/>
                        <a:buFont typeface="Calibri"/>
                        <a:buNone/>
                      </a:pPr>
                      <a:r>
                        <a:t/>
                      </a:r>
                      <a:endParaRPr b="0" sz="1600" u="none" cap="none" strike="noStrike">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r h="763175">
                <a:tc>
                  <a:txBody>
                    <a:bodyPr/>
                    <a:lstStyle/>
                    <a:p>
                      <a:pPr indent="0" lvl="0" marL="0" marR="0" rtl="0" algn="ctr">
                        <a:lnSpc>
                          <a:spcPct val="100000"/>
                        </a:lnSpc>
                        <a:spcBef>
                          <a:spcPts val="0"/>
                        </a:spcBef>
                        <a:spcAft>
                          <a:spcPts val="0"/>
                        </a:spcAft>
                        <a:buClr>
                          <a:schemeClr val="dk1"/>
                        </a:buClr>
                        <a:buSzPts val="1600"/>
                        <a:buFont typeface="Calibri"/>
                        <a:buNone/>
                      </a:pPr>
                      <a:r>
                        <a:rPr b="0" lang="en-US" sz="1600" u="none" cap="none" strike="noStrike">
                          <a:latin typeface="Calibri"/>
                          <a:ea typeface="Calibri"/>
                          <a:cs typeface="Calibri"/>
                          <a:sym typeface="Calibri"/>
                        </a:rPr>
                        <a:t>Constructing Explanations and Designing</a:t>
                      </a:r>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D8E2F3"/>
                    </a:solidFill>
                  </a:tcPr>
                </a:tc>
                <a:tc>
                  <a:txBody>
                    <a:bodyPr/>
                    <a:lstStyle/>
                    <a:p>
                      <a:pPr indent="0" lvl="0" marL="0" marR="0" rtl="0" algn="ctr">
                        <a:lnSpc>
                          <a:spcPct val="100000"/>
                        </a:lnSpc>
                        <a:spcBef>
                          <a:spcPts val="0"/>
                        </a:spcBef>
                        <a:spcAft>
                          <a:spcPts val="0"/>
                        </a:spcAft>
                        <a:buClr>
                          <a:schemeClr val="dk1"/>
                        </a:buClr>
                        <a:buSzPts val="1600"/>
                        <a:buFont typeface="Calibri"/>
                        <a:buNone/>
                      </a:pPr>
                      <a:r>
                        <a:t/>
                      </a:r>
                      <a:endParaRPr b="0" sz="1600" u="none" cap="none" strike="noStrike">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E1EFD8">
                        <a:alpha val="60000"/>
                      </a:srgbClr>
                    </a:solidFill>
                  </a:tcPr>
                </a:tc>
                <a:tc>
                  <a:txBody>
                    <a:bodyPr/>
                    <a:lstStyle/>
                    <a:p>
                      <a:pPr indent="0" lvl="0" marL="0" marR="0" rtl="0" algn="ctr">
                        <a:lnSpc>
                          <a:spcPct val="100000"/>
                        </a:lnSpc>
                        <a:spcBef>
                          <a:spcPts val="0"/>
                        </a:spcBef>
                        <a:spcAft>
                          <a:spcPts val="0"/>
                        </a:spcAft>
                        <a:buClr>
                          <a:schemeClr val="dk1"/>
                        </a:buClr>
                        <a:buSzPts val="1600"/>
                        <a:buFont typeface="Calibri"/>
                        <a:buNone/>
                      </a:pPr>
                      <a:r>
                        <a:t/>
                      </a:r>
                      <a:endParaRPr b="0" sz="1600" u="none" cap="none" strike="noStrike">
                        <a:latin typeface="Calibri"/>
                        <a:ea typeface="Calibri"/>
                        <a:cs typeface="Calibri"/>
                        <a:sym typeface="Calibri"/>
                      </a:endParaRPr>
                    </a:p>
                  </a:txBody>
                  <a:tcPr marT="91450" marB="91450" marR="274325" marL="274325"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BE4D4"/>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402" name="Shape 402"/>
        <p:cNvGrpSpPr/>
        <p:nvPr/>
      </p:nvGrpSpPr>
      <p:grpSpPr>
        <a:xfrm>
          <a:off x="0" y="0"/>
          <a:ext cx="0" cy="0"/>
          <a:chOff x="0" y="0"/>
          <a:chExt cx="0" cy="0"/>
        </a:xfrm>
      </p:grpSpPr>
      <p:sp>
        <p:nvSpPr>
          <p:cNvPr id="403" name="Google Shape;403;p7"/>
          <p:cNvSpPr txBox="1"/>
          <p:nvPr/>
        </p:nvSpPr>
        <p:spPr>
          <a:xfrm>
            <a:off x="980443" y="1339777"/>
            <a:ext cx="3433025" cy="50530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000000"/>
                </a:solidFill>
                <a:latin typeface="Calibri"/>
                <a:ea typeface="Calibri"/>
                <a:cs typeface="Calibri"/>
                <a:sym typeface="Calibri"/>
              </a:rPr>
              <a:t>Overlay 1 and 2:  Amino Acid Representations</a:t>
            </a:r>
            <a:endParaRPr sz="1800">
              <a:solidFill>
                <a:srgbClr val="000000"/>
              </a:solidFill>
              <a:latin typeface="Calibri"/>
              <a:ea typeface="Calibri"/>
              <a:cs typeface="Calibri"/>
              <a:sym typeface="Calibri"/>
            </a:endParaRPr>
          </a:p>
          <a:p>
            <a:pPr indent="0" lvl="0" marL="0" marR="0" rtl="0" algn="l">
              <a:spcBef>
                <a:spcPts val="1800"/>
              </a:spcBef>
              <a:spcAft>
                <a:spcPts val="0"/>
              </a:spcAft>
              <a:buNone/>
            </a:pPr>
            <a:r>
              <a:rPr lang="en-US" sz="1600">
                <a:solidFill>
                  <a:srgbClr val="000000"/>
                </a:solidFill>
                <a:latin typeface="Calibri"/>
                <a:ea typeface="Calibri"/>
                <a:cs typeface="Calibri"/>
                <a:sym typeface="Calibri"/>
              </a:rPr>
              <a:t>Students will scan the Amino Acid Side Chain Chart from the Amino Acid Starter Kit</a:t>
            </a:r>
            <a:r>
              <a:rPr baseline="30000" lang="en-US" sz="1600">
                <a:solidFill>
                  <a:srgbClr val="000000"/>
                </a:solidFill>
                <a:latin typeface="Calibri"/>
                <a:ea typeface="Calibri"/>
                <a:cs typeface="Calibri"/>
                <a:sym typeface="Calibri"/>
              </a:rPr>
              <a:t>© </a:t>
            </a:r>
            <a:r>
              <a:rPr lang="en-US" sz="1600">
                <a:solidFill>
                  <a:srgbClr val="000000"/>
                </a:solidFill>
                <a:latin typeface="Calibri"/>
                <a:ea typeface="Calibri"/>
                <a:cs typeface="Calibri"/>
                <a:sym typeface="Calibri"/>
              </a:rPr>
              <a:t> to explore the overall structure of amino acids. Each amino acid will be shown with three representations: a chemical structure, a sidechain clipped to a mini-toober, and a ball-and-stick rendering.</a:t>
            </a:r>
            <a:endParaRPr sz="1600">
              <a:solidFill>
                <a:srgbClr val="000000"/>
              </a:solidFill>
              <a:latin typeface="Calibri"/>
              <a:ea typeface="Calibri"/>
              <a:cs typeface="Calibri"/>
              <a:sym typeface="Calibri"/>
            </a:endParaRPr>
          </a:p>
          <a:p>
            <a:pPr indent="0" lvl="0" marL="0" marR="0" rtl="0" algn="l">
              <a:spcBef>
                <a:spcPts val="1800"/>
              </a:spcBef>
              <a:spcAft>
                <a:spcPts val="0"/>
              </a:spcAft>
              <a:buNone/>
            </a:pPr>
            <a:r>
              <a:rPr lang="en-US" sz="1600">
                <a:solidFill>
                  <a:srgbClr val="000000"/>
                </a:solidFill>
                <a:latin typeface="Calibri"/>
                <a:ea typeface="Calibri"/>
                <a:cs typeface="Calibri"/>
                <a:sym typeface="Calibri"/>
              </a:rPr>
              <a:t>Students will explore amino acid side chain and backbone atoms and compare how each type of amino acid is similar and different. The backbone atoms of all amino acids are the same and the side chain atoms of each type of amino acid are unique.</a:t>
            </a:r>
            <a:endParaRPr sz="1800">
              <a:solidFill>
                <a:srgbClr val="000000"/>
              </a:solidFill>
              <a:latin typeface="Calibri"/>
              <a:ea typeface="Calibri"/>
              <a:cs typeface="Calibri"/>
              <a:sym typeface="Calibri"/>
            </a:endParaRPr>
          </a:p>
          <a:p>
            <a:pPr indent="0" lvl="0" marL="0" marR="0" rtl="0" algn="l">
              <a:lnSpc>
                <a:spcPct val="107000"/>
              </a:lnSpc>
              <a:spcBef>
                <a:spcPts val="0"/>
              </a:spcBef>
              <a:spcAft>
                <a:spcPts val="0"/>
              </a:spcAft>
              <a:buNone/>
            </a:pPr>
            <a:r>
              <a:t/>
            </a:r>
            <a:endParaRPr b="1" sz="1600">
              <a:solidFill>
                <a:srgbClr val="000000"/>
              </a:solidFill>
              <a:latin typeface="Calibri"/>
              <a:ea typeface="Calibri"/>
              <a:cs typeface="Calibri"/>
              <a:sym typeface="Calibri"/>
            </a:endParaRPr>
          </a:p>
        </p:txBody>
      </p:sp>
      <p:sp>
        <p:nvSpPr>
          <p:cNvPr id="404" name="Google Shape;404;p7"/>
          <p:cNvSpPr txBox="1"/>
          <p:nvPr/>
        </p:nvSpPr>
        <p:spPr>
          <a:xfrm>
            <a:off x="671332" y="91475"/>
            <a:ext cx="113084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4000">
                <a:solidFill>
                  <a:schemeClr val="lt1"/>
                </a:solidFill>
                <a:latin typeface="Calibri"/>
                <a:ea typeface="Calibri"/>
                <a:cs typeface="Calibri"/>
                <a:sym typeface="Calibri"/>
              </a:rPr>
              <a:t>Teacher Guide – Overlay 1 and 2</a:t>
            </a:r>
            <a:endParaRPr sz="4000">
              <a:solidFill>
                <a:schemeClr val="lt1"/>
              </a:solidFill>
              <a:latin typeface="Calibri"/>
              <a:ea typeface="Calibri"/>
              <a:cs typeface="Calibri"/>
              <a:sym typeface="Calibri"/>
            </a:endParaRPr>
          </a:p>
        </p:txBody>
      </p:sp>
      <p:sp>
        <p:nvSpPr>
          <p:cNvPr id="405" name="Google Shape;405;p7"/>
          <p:cNvSpPr txBox="1"/>
          <p:nvPr/>
        </p:nvSpPr>
        <p:spPr>
          <a:xfrm>
            <a:off x="4743266" y="5060605"/>
            <a:ext cx="100779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Calibri"/>
                <a:ea typeface="Calibri"/>
                <a:cs typeface="Calibri"/>
                <a:sym typeface="Calibri"/>
              </a:rPr>
              <a:t>Chemical</a:t>
            </a:r>
            <a:endParaRPr/>
          </a:p>
          <a:p>
            <a:pPr indent="0" lvl="0" marL="0" marR="0" rtl="0" algn="ctr">
              <a:spcBef>
                <a:spcPts val="0"/>
              </a:spcBef>
              <a:spcAft>
                <a:spcPts val="0"/>
              </a:spcAft>
              <a:buNone/>
            </a:pPr>
            <a:r>
              <a:rPr b="1" lang="en-US" sz="1600">
                <a:solidFill>
                  <a:schemeClr val="dk1"/>
                </a:solidFill>
                <a:latin typeface="Calibri"/>
                <a:ea typeface="Calibri"/>
                <a:cs typeface="Calibri"/>
                <a:sym typeface="Calibri"/>
              </a:rPr>
              <a:t>structure</a:t>
            </a:r>
            <a:endParaRPr sz="1600">
              <a:solidFill>
                <a:schemeClr val="dk1"/>
              </a:solidFill>
              <a:latin typeface="Calibri"/>
              <a:ea typeface="Calibri"/>
              <a:cs typeface="Calibri"/>
              <a:sym typeface="Calibri"/>
            </a:endParaRPr>
          </a:p>
        </p:txBody>
      </p:sp>
      <p:pic>
        <p:nvPicPr>
          <p:cNvPr id="406" name="Google Shape;406;p7"/>
          <p:cNvPicPr preferRelativeResize="0"/>
          <p:nvPr/>
        </p:nvPicPr>
        <p:blipFill rotWithShape="1">
          <a:blip r:embed="rId4">
            <a:alphaModFix/>
          </a:blip>
          <a:srcRect b="0" l="0" r="0" t="0"/>
          <a:stretch/>
        </p:blipFill>
        <p:spPr>
          <a:xfrm>
            <a:off x="4634685" y="1219705"/>
            <a:ext cx="5428809" cy="2019538"/>
          </a:xfrm>
          <a:prstGeom prst="rect">
            <a:avLst/>
          </a:prstGeom>
          <a:noFill/>
          <a:ln>
            <a:noFill/>
          </a:ln>
        </p:spPr>
      </p:pic>
      <p:pic>
        <p:nvPicPr>
          <p:cNvPr id="407" name="Google Shape;407;p7"/>
          <p:cNvPicPr preferRelativeResize="0"/>
          <p:nvPr/>
        </p:nvPicPr>
        <p:blipFill rotWithShape="1">
          <a:blip r:embed="rId5">
            <a:alphaModFix/>
          </a:blip>
          <a:srcRect b="0" l="0" r="0" t="0"/>
          <a:stretch/>
        </p:blipFill>
        <p:spPr>
          <a:xfrm>
            <a:off x="5759758" y="4060520"/>
            <a:ext cx="4494878" cy="2451288"/>
          </a:xfrm>
          <a:prstGeom prst="rect">
            <a:avLst/>
          </a:prstGeom>
          <a:noFill/>
          <a:ln>
            <a:noFill/>
          </a:ln>
        </p:spPr>
      </p:pic>
      <p:pic>
        <p:nvPicPr>
          <p:cNvPr id="408" name="Google Shape;408;p7"/>
          <p:cNvPicPr preferRelativeResize="0"/>
          <p:nvPr/>
        </p:nvPicPr>
        <p:blipFill rotWithShape="1">
          <a:blip r:embed="rId6">
            <a:alphaModFix/>
          </a:blip>
          <a:srcRect b="47939" l="0" r="0" t="0"/>
          <a:stretch/>
        </p:blipFill>
        <p:spPr>
          <a:xfrm>
            <a:off x="10484909" y="1227460"/>
            <a:ext cx="1245326" cy="1370817"/>
          </a:xfrm>
          <a:prstGeom prst="rect">
            <a:avLst/>
          </a:prstGeom>
          <a:noFill/>
          <a:ln>
            <a:noFill/>
          </a:ln>
        </p:spPr>
      </p:pic>
      <p:pic>
        <p:nvPicPr>
          <p:cNvPr id="409" name="Google Shape;409;p7"/>
          <p:cNvPicPr preferRelativeResize="0"/>
          <p:nvPr/>
        </p:nvPicPr>
        <p:blipFill rotWithShape="1">
          <a:blip r:embed="rId6">
            <a:alphaModFix/>
          </a:blip>
          <a:srcRect b="0" l="0" r="0" t="52363"/>
          <a:stretch/>
        </p:blipFill>
        <p:spPr>
          <a:xfrm>
            <a:off x="10522217" y="4204307"/>
            <a:ext cx="1245326" cy="1254345"/>
          </a:xfrm>
          <a:prstGeom prst="rect">
            <a:avLst/>
          </a:prstGeom>
          <a:noFill/>
          <a:ln>
            <a:noFill/>
          </a:ln>
        </p:spPr>
      </p:pic>
      <p:sp>
        <p:nvSpPr>
          <p:cNvPr id="410" name="Google Shape;410;p7"/>
          <p:cNvSpPr txBox="1"/>
          <p:nvPr/>
        </p:nvSpPr>
        <p:spPr>
          <a:xfrm>
            <a:off x="10536467" y="2592912"/>
            <a:ext cx="114220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00"/>
                </a:solidFill>
                <a:latin typeface="Calibri"/>
                <a:ea typeface="Calibri"/>
                <a:cs typeface="Calibri"/>
                <a:sym typeface="Calibri"/>
              </a:rPr>
              <a:t>Overlay 1 Button</a:t>
            </a:r>
            <a:endParaRPr sz="1800">
              <a:solidFill>
                <a:srgbClr val="000000"/>
              </a:solidFill>
              <a:latin typeface="Calibri"/>
              <a:ea typeface="Calibri"/>
              <a:cs typeface="Calibri"/>
              <a:sym typeface="Calibri"/>
            </a:endParaRPr>
          </a:p>
        </p:txBody>
      </p:sp>
      <p:sp>
        <p:nvSpPr>
          <p:cNvPr id="411" name="Google Shape;411;p7"/>
          <p:cNvSpPr txBox="1"/>
          <p:nvPr/>
        </p:nvSpPr>
        <p:spPr>
          <a:xfrm>
            <a:off x="10573775" y="5445484"/>
            <a:ext cx="1142209"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00"/>
                </a:solidFill>
                <a:latin typeface="Calibri"/>
                <a:ea typeface="Calibri"/>
                <a:cs typeface="Calibri"/>
                <a:sym typeface="Calibri"/>
              </a:rPr>
              <a:t>Overlay 2 Button</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4">
            <a:alphaModFix/>
          </a:blip>
          <a:stretch>
            <a:fillRect/>
          </a:stretch>
        </a:blipFill>
      </p:bgPr>
    </p:bg>
    <p:spTree>
      <p:nvGrpSpPr>
        <p:cNvPr id="416" name="Shape 416"/>
        <p:cNvGrpSpPr/>
        <p:nvPr/>
      </p:nvGrpSpPr>
      <p:grpSpPr>
        <a:xfrm>
          <a:off x="0" y="0"/>
          <a:ext cx="0" cy="0"/>
          <a:chOff x="0" y="0"/>
          <a:chExt cx="0" cy="0"/>
        </a:xfrm>
      </p:grpSpPr>
      <p:sp>
        <p:nvSpPr>
          <p:cNvPr id="417" name="Google Shape;417;p8"/>
          <p:cNvSpPr txBox="1"/>
          <p:nvPr/>
        </p:nvSpPr>
        <p:spPr>
          <a:xfrm>
            <a:off x="932343" y="1915136"/>
            <a:ext cx="3620163"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Proteins are important to life. </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They help us move, speed up chemical reactions, provide structure and shape, respond to stimuli, and transport molecules from one place to another.</a:t>
            </a:r>
            <a:endParaRPr sz="2000">
              <a:solidFill>
                <a:schemeClr val="dk1"/>
              </a:solidFill>
              <a:latin typeface="Calibri"/>
              <a:ea typeface="Calibri"/>
              <a:cs typeface="Calibri"/>
              <a:sym typeface="Calibri"/>
            </a:endParaRPr>
          </a:p>
          <a:p>
            <a:pPr indent="0" lvl="0" marL="0" marR="0" rtl="0" algn="l">
              <a:spcBef>
                <a:spcPts val="1800"/>
              </a:spcBef>
              <a:spcAft>
                <a:spcPts val="0"/>
              </a:spcAft>
              <a:buNone/>
            </a:pPr>
            <a:r>
              <a:t/>
            </a:r>
            <a:endParaRPr b="1" sz="1800">
              <a:solidFill>
                <a:srgbClr val="1CA64A"/>
              </a:solidFill>
              <a:latin typeface="Calibri"/>
              <a:ea typeface="Calibri"/>
              <a:cs typeface="Calibri"/>
              <a:sym typeface="Calibri"/>
            </a:endParaRPr>
          </a:p>
          <a:p>
            <a:pPr indent="0" lvl="0" marL="0" marR="0" rtl="0" algn="l">
              <a:spcBef>
                <a:spcPts val="1200"/>
              </a:spcBef>
              <a:spcAft>
                <a:spcPts val="0"/>
              </a:spcAft>
              <a:buNone/>
            </a:pPr>
            <a:r>
              <a:rPr b="1" lang="en-US" sz="1800">
                <a:solidFill>
                  <a:srgbClr val="1CA64A"/>
                </a:solidFill>
                <a:latin typeface="Calibri"/>
                <a:ea typeface="Calibri"/>
                <a:cs typeface="Calibri"/>
                <a:sym typeface="Calibri"/>
              </a:rPr>
              <a:t>How do the various proteins</a:t>
            </a:r>
            <a:endParaRPr/>
          </a:p>
          <a:p>
            <a:pPr indent="0" lvl="0" marL="0" marR="0" rtl="0" algn="l">
              <a:spcBef>
                <a:spcPts val="0"/>
              </a:spcBef>
              <a:spcAft>
                <a:spcPts val="0"/>
              </a:spcAft>
              <a:buNone/>
            </a:pPr>
            <a:r>
              <a:rPr b="1" lang="en-US" sz="1800">
                <a:solidFill>
                  <a:srgbClr val="1CA64A"/>
                </a:solidFill>
                <a:latin typeface="Calibri"/>
                <a:ea typeface="Calibri"/>
                <a:cs typeface="Calibri"/>
                <a:sym typeface="Calibri"/>
              </a:rPr>
              <a:t>shown to the right differ?</a:t>
            </a:r>
            <a:endParaRPr b="1" sz="1800">
              <a:solidFill>
                <a:srgbClr val="1CA64A"/>
              </a:solidFill>
              <a:latin typeface="Calibri"/>
              <a:ea typeface="Calibri"/>
              <a:cs typeface="Calibri"/>
              <a:sym typeface="Calibri"/>
            </a:endParaRPr>
          </a:p>
          <a:p>
            <a:pPr indent="0" lvl="0" marL="0" marR="0" rtl="0" algn="l">
              <a:spcBef>
                <a:spcPts val="1200"/>
              </a:spcBef>
              <a:spcAft>
                <a:spcPts val="0"/>
              </a:spcAft>
              <a:buNone/>
            </a:pPr>
            <a:r>
              <a:rPr b="1" i="0" lang="en-US" sz="1800" u="none" strike="noStrike">
                <a:solidFill>
                  <a:srgbClr val="1CA64A"/>
                </a:solidFill>
                <a:latin typeface="Calibri"/>
                <a:ea typeface="Calibri"/>
                <a:cs typeface="Calibri"/>
                <a:sym typeface="Calibri"/>
              </a:rPr>
              <a:t>What do you notice?</a:t>
            </a:r>
            <a:r>
              <a:rPr b="0" i="0" lang="en-US" sz="1800">
                <a:solidFill>
                  <a:srgbClr val="1CA64A"/>
                </a:solidFill>
                <a:latin typeface="Calibri"/>
                <a:ea typeface="Calibri"/>
                <a:cs typeface="Calibri"/>
                <a:sym typeface="Calibri"/>
              </a:rPr>
              <a:t>​</a:t>
            </a:r>
            <a:endParaRPr b="0" i="0" sz="2400">
              <a:solidFill>
                <a:srgbClr val="000000"/>
              </a:solidFill>
              <a:latin typeface="Calibri"/>
              <a:ea typeface="Calibri"/>
              <a:cs typeface="Calibri"/>
              <a:sym typeface="Calibri"/>
            </a:endParaRPr>
          </a:p>
          <a:p>
            <a:pPr indent="0" lvl="0" marL="0" marR="0" rtl="0" algn="l">
              <a:spcBef>
                <a:spcPts val="1200"/>
              </a:spcBef>
              <a:spcAft>
                <a:spcPts val="0"/>
              </a:spcAft>
              <a:buNone/>
            </a:pPr>
            <a:r>
              <a:rPr b="1" i="0" lang="en-US" sz="1800" u="none" strike="noStrike">
                <a:solidFill>
                  <a:srgbClr val="1CA64A"/>
                </a:solidFill>
                <a:latin typeface="Calibri"/>
                <a:ea typeface="Calibri"/>
                <a:cs typeface="Calibri"/>
                <a:sym typeface="Calibri"/>
              </a:rPr>
              <a:t>What do you wonder?</a:t>
            </a:r>
            <a:endParaRPr b="0" i="0" sz="2400">
              <a:solidFill>
                <a:srgbClr val="000000"/>
              </a:solidFill>
              <a:latin typeface="Calibri"/>
              <a:ea typeface="Calibri"/>
              <a:cs typeface="Calibri"/>
              <a:sym typeface="Calibri"/>
            </a:endParaRPr>
          </a:p>
        </p:txBody>
      </p:sp>
      <p:sp>
        <p:nvSpPr>
          <p:cNvPr id="418" name="Google Shape;418;p8"/>
          <p:cNvSpPr txBox="1"/>
          <p:nvPr/>
        </p:nvSpPr>
        <p:spPr>
          <a:xfrm>
            <a:off x="932343" y="-3356"/>
            <a:ext cx="9631682"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4000">
                <a:solidFill>
                  <a:schemeClr val="lt1"/>
                </a:solidFill>
                <a:latin typeface="Calibri"/>
                <a:ea typeface="Calibri"/>
                <a:cs typeface="Calibri"/>
                <a:sym typeface="Calibri"/>
              </a:rPr>
              <a:t>Proteins are Important to Life</a:t>
            </a:r>
            <a:endParaRPr b="1" sz="4000">
              <a:solidFill>
                <a:schemeClr val="lt1"/>
              </a:solidFill>
              <a:latin typeface="Calibri"/>
              <a:ea typeface="Calibri"/>
              <a:cs typeface="Calibri"/>
              <a:sym typeface="Calibri"/>
            </a:endParaRPr>
          </a:p>
        </p:txBody>
      </p:sp>
      <p:graphicFrame>
        <p:nvGraphicFramePr>
          <p:cNvPr id="419" name="Google Shape;419;p8"/>
          <p:cNvGraphicFramePr/>
          <p:nvPr/>
        </p:nvGraphicFramePr>
        <p:xfrm>
          <a:off x="9010655" y="5378751"/>
          <a:ext cx="535385" cy="616756"/>
        </p:xfrm>
        <a:graphic>
          <a:graphicData uri="http://schemas.openxmlformats.org/presentationml/2006/ole">
            <mc:AlternateContent>
              <mc:Choice Requires="v">
                <p:oleObj r:id="rId5" imgH="616756" imgW="535385" progId="" spid="_x0000_s1">
                  <p:embed/>
                </p:oleObj>
              </mc:Choice>
              <mc:Fallback>
                <p:oleObj r:id="rId6" imgH="616756" imgW="535385" progId="">
                  <p:embed/>
                  <p:pic>
                    <p:nvPicPr>
                      <p:cNvPr id="419" name="Google Shape;419;p8"/>
                      <p:cNvPicPr preferRelativeResize="0"/>
                      <p:nvPr/>
                    </p:nvPicPr>
                    <p:blipFill rotWithShape="1">
                      <a:blip r:embed="rId7">
                        <a:alphaModFix/>
                      </a:blip>
                      <a:srcRect b="0" l="0" r="0" t="0"/>
                      <a:stretch/>
                    </p:blipFill>
                    <p:spPr>
                      <a:xfrm>
                        <a:off x="9010655" y="5378751"/>
                        <a:ext cx="535385" cy="616756"/>
                      </a:xfrm>
                      <a:prstGeom prst="rect">
                        <a:avLst/>
                      </a:prstGeom>
                      <a:noFill/>
                      <a:ln>
                        <a:noFill/>
                      </a:ln>
                    </p:spPr>
                  </p:pic>
                </p:oleObj>
              </mc:Fallback>
            </mc:AlternateContent>
          </a:graphicData>
        </a:graphic>
      </p:graphicFrame>
      <p:graphicFrame>
        <p:nvGraphicFramePr>
          <p:cNvPr id="420" name="Google Shape;420;p8"/>
          <p:cNvGraphicFramePr/>
          <p:nvPr/>
        </p:nvGraphicFramePr>
        <p:xfrm>
          <a:off x="5130005" y="4473045"/>
          <a:ext cx="1407978" cy="1194495"/>
        </p:xfrm>
        <a:graphic>
          <a:graphicData uri="http://schemas.openxmlformats.org/presentationml/2006/ole">
            <mc:AlternateContent>
              <mc:Choice Requires="v">
                <p:oleObj r:id="rId8" imgH="1194495" imgW="1407978" progId="" spid="_x0000_s2">
                  <p:embed/>
                </p:oleObj>
              </mc:Choice>
              <mc:Fallback>
                <p:oleObj r:id="rId9" imgH="1194495" imgW="1407978" progId="">
                  <p:embed/>
                  <p:pic>
                    <p:nvPicPr>
                      <p:cNvPr id="420" name="Google Shape;420;p8"/>
                      <p:cNvPicPr preferRelativeResize="0"/>
                      <p:nvPr/>
                    </p:nvPicPr>
                    <p:blipFill rotWithShape="1">
                      <a:blip r:embed="rId10">
                        <a:alphaModFix/>
                      </a:blip>
                      <a:srcRect b="0" l="0" r="0" t="0"/>
                      <a:stretch/>
                    </p:blipFill>
                    <p:spPr>
                      <a:xfrm>
                        <a:off x="5130005" y="4473045"/>
                        <a:ext cx="1407978" cy="1194495"/>
                      </a:xfrm>
                      <a:prstGeom prst="rect">
                        <a:avLst/>
                      </a:prstGeom>
                      <a:noFill/>
                      <a:ln>
                        <a:noFill/>
                      </a:ln>
                    </p:spPr>
                  </p:pic>
                </p:oleObj>
              </mc:Fallback>
            </mc:AlternateContent>
          </a:graphicData>
        </a:graphic>
      </p:graphicFrame>
      <p:graphicFrame>
        <p:nvGraphicFramePr>
          <p:cNvPr id="421" name="Google Shape;421;p8"/>
          <p:cNvGraphicFramePr/>
          <p:nvPr/>
        </p:nvGraphicFramePr>
        <p:xfrm>
          <a:off x="8361556" y="1508402"/>
          <a:ext cx="3270302" cy="3323987"/>
        </p:xfrm>
        <a:graphic>
          <a:graphicData uri="http://schemas.openxmlformats.org/presentationml/2006/ole">
            <mc:AlternateContent>
              <mc:Choice Requires="v">
                <p:oleObj r:id="rId11" imgH="3323987" imgW="3270302" progId="" spid="_x0000_s3">
                  <p:embed/>
                </p:oleObj>
              </mc:Choice>
              <mc:Fallback>
                <p:oleObj r:id="rId12" imgH="3323987" imgW="3270302" progId="">
                  <p:embed/>
                  <p:pic>
                    <p:nvPicPr>
                      <p:cNvPr id="421" name="Google Shape;421;p8"/>
                      <p:cNvPicPr preferRelativeResize="0"/>
                      <p:nvPr/>
                    </p:nvPicPr>
                    <p:blipFill rotWithShape="1">
                      <a:blip r:embed="rId13">
                        <a:alphaModFix/>
                      </a:blip>
                      <a:srcRect b="0" l="0" r="0" t="0"/>
                      <a:stretch/>
                    </p:blipFill>
                    <p:spPr>
                      <a:xfrm>
                        <a:off x="8361556" y="1508402"/>
                        <a:ext cx="3270302" cy="3323987"/>
                      </a:xfrm>
                      <a:prstGeom prst="rect">
                        <a:avLst/>
                      </a:prstGeom>
                      <a:noFill/>
                      <a:ln>
                        <a:noFill/>
                      </a:ln>
                    </p:spPr>
                  </p:pic>
                </p:oleObj>
              </mc:Fallback>
            </mc:AlternateContent>
          </a:graphicData>
        </a:graphic>
      </p:graphicFrame>
      <p:graphicFrame>
        <p:nvGraphicFramePr>
          <p:cNvPr id="422" name="Google Shape;422;p8"/>
          <p:cNvGraphicFramePr/>
          <p:nvPr/>
        </p:nvGraphicFramePr>
        <p:xfrm>
          <a:off x="5130005" y="1669311"/>
          <a:ext cx="2405538" cy="2425446"/>
        </p:xfrm>
        <a:graphic>
          <a:graphicData uri="http://schemas.openxmlformats.org/presentationml/2006/ole">
            <mc:AlternateContent>
              <mc:Choice Requires="v">
                <p:oleObj r:id="rId14" imgH="2425446" imgW="2405538" progId="" spid="_x0000_s4">
                  <p:embed/>
                </p:oleObj>
              </mc:Choice>
              <mc:Fallback>
                <p:oleObj r:id="rId15" imgH="2425446" imgW="2405538" progId="">
                  <p:embed/>
                  <p:pic>
                    <p:nvPicPr>
                      <p:cNvPr id="422" name="Google Shape;422;p8"/>
                      <p:cNvPicPr preferRelativeResize="0"/>
                      <p:nvPr/>
                    </p:nvPicPr>
                    <p:blipFill rotWithShape="1">
                      <a:blip r:embed="rId16">
                        <a:alphaModFix/>
                      </a:blip>
                      <a:srcRect b="0" l="0" r="0" t="0"/>
                      <a:stretch/>
                    </p:blipFill>
                    <p:spPr>
                      <a:xfrm>
                        <a:off x="5130005" y="1669311"/>
                        <a:ext cx="2405538" cy="2425446"/>
                      </a:xfrm>
                      <a:prstGeom prst="rect">
                        <a:avLst/>
                      </a:prstGeom>
                      <a:noFill/>
                      <a:ln>
                        <a:noFill/>
                      </a:ln>
                    </p:spPr>
                  </p:pic>
                </p:oleObj>
              </mc:Fallback>
            </mc:AlternateContent>
          </a:graphicData>
        </a:graphic>
      </p:graphicFrame>
      <p:graphicFrame>
        <p:nvGraphicFramePr>
          <p:cNvPr id="423" name="Google Shape;423;p8"/>
          <p:cNvGraphicFramePr/>
          <p:nvPr/>
        </p:nvGraphicFramePr>
        <p:xfrm>
          <a:off x="7435234" y="4038795"/>
          <a:ext cx="774729" cy="1134231"/>
        </p:xfrm>
        <a:graphic>
          <a:graphicData uri="http://schemas.openxmlformats.org/presentationml/2006/ole">
            <mc:AlternateContent>
              <mc:Choice Requires="v">
                <p:oleObj r:id="rId17" imgH="1134231" imgW="774729" progId="" spid="_x0000_s5">
                  <p:embed/>
                </p:oleObj>
              </mc:Choice>
              <mc:Fallback>
                <p:oleObj r:id="rId18" imgH="1134231" imgW="774729" progId="">
                  <p:embed/>
                  <p:pic>
                    <p:nvPicPr>
                      <p:cNvPr id="423" name="Google Shape;423;p8"/>
                      <p:cNvPicPr preferRelativeResize="0"/>
                      <p:nvPr/>
                    </p:nvPicPr>
                    <p:blipFill rotWithShape="1">
                      <a:blip r:embed="rId19">
                        <a:alphaModFix/>
                      </a:blip>
                      <a:srcRect b="0" l="0" r="0" t="0"/>
                      <a:stretch/>
                    </p:blipFill>
                    <p:spPr>
                      <a:xfrm>
                        <a:off x="7435234" y="4038795"/>
                        <a:ext cx="774729" cy="1134231"/>
                      </a:xfrm>
                      <a:prstGeom prst="rect">
                        <a:avLst/>
                      </a:prstGeom>
                      <a:noFill/>
                      <a:ln>
                        <a:noFill/>
                      </a:ln>
                    </p:spPr>
                  </p:pic>
                </p:oleObj>
              </mc:Fallback>
            </mc:AlternateContent>
          </a:graphicData>
        </a:graphic>
      </p:graphicFrame>
      <p:pic>
        <p:nvPicPr>
          <p:cNvPr descr="A purple and white head with a light bulb inside&#10;&#10;Description automatically generated" id="424" name="Google Shape;424;p8"/>
          <p:cNvPicPr preferRelativeResize="0"/>
          <p:nvPr/>
        </p:nvPicPr>
        <p:blipFill rotWithShape="1">
          <a:blip r:embed="rId20">
            <a:alphaModFix/>
          </a:blip>
          <a:srcRect b="0" l="0" r="0" t="0"/>
          <a:stretch/>
        </p:blipFill>
        <p:spPr>
          <a:xfrm>
            <a:off x="10446327" y="123711"/>
            <a:ext cx="1210769" cy="12015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4">
            <a:alphaModFix/>
          </a:blip>
          <a:stretch>
            <a:fillRect/>
          </a:stretch>
        </a:blipFill>
      </p:bgPr>
    </p:bg>
    <p:spTree>
      <p:nvGrpSpPr>
        <p:cNvPr id="429" name="Shape 429"/>
        <p:cNvGrpSpPr/>
        <p:nvPr/>
      </p:nvGrpSpPr>
      <p:grpSpPr>
        <a:xfrm>
          <a:off x="0" y="0"/>
          <a:ext cx="0" cy="0"/>
          <a:chOff x="0" y="0"/>
          <a:chExt cx="0" cy="0"/>
        </a:xfrm>
      </p:grpSpPr>
      <p:sp>
        <p:nvSpPr>
          <p:cNvPr id="430" name="Google Shape;430;p9"/>
          <p:cNvSpPr/>
          <p:nvPr/>
        </p:nvSpPr>
        <p:spPr>
          <a:xfrm>
            <a:off x="932344" y="4591251"/>
            <a:ext cx="3094490" cy="768250"/>
          </a:xfrm>
          <a:prstGeom prst="rect">
            <a:avLst/>
          </a:prstGeom>
          <a:solidFill>
            <a:srgbClr val="E1EF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Icon&#10;&#10;Description automatically generated" id="431" name="Google Shape;431;p9"/>
          <p:cNvPicPr preferRelativeResize="0"/>
          <p:nvPr/>
        </p:nvPicPr>
        <p:blipFill rotWithShape="1">
          <a:blip r:embed="rId5">
            <a:alphaModFix/>
          </a:blip>
          <a:srcRect b="0" l="0" r="0" t="0"/>
          <a:stretch/>
        </p:blipFill>
        <p:spPr>
          <a:xfrm>
            <a:off x="10435456" y="120471"/>
            <a:ext cx="1207035" cy="1207035"/>
          </a:xfrm>
          <a:prstGeom prst="rect">
            <a:avLst/>
          </a:prstGeom>
          <a:noFill/>
          <a:ln>
            <a:noFill/>
          </a:ln>
        </p:spPr>
      </p:pic>
      <p:sp>
        <p:nvSpPr>
          <p:cNvPr id="432" name="Google Shape;432;p9"/>
          <p:cNvSpPr txBox="1"/>
          <p:nvPr/>
        </p:nvSpPr>
        <p:spPr>
          <a:xfrm>
            <a:off x="941848" y="1925724"/>
            <a:ext cx="3290906" cy="33547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Proteins come in a wide variety of complex shapes and sizes.</a:t>
            </a:r>
            <a:endParaRPr/>
          </a:p>
          <a:p>
            <a:pPr indent="0" lvl="0" marL="0" marR="0" rtl="0" algn="l">
              <a:spcBef>
                <a:spcPts val="1800"/>
              </a:spcBef>
              <a:spcAft>
                <a:spcPts val="0"/>
              </a:spcAft>
              <a:buNone/>
            </a:pPr>
            <a:r>
              <a:rPr lang="en-US" sz="2000">
                <a:solidFill>
                  <a:schemeClr val="dk1"/>
                </a:solidFill>
                <a:latin typeface="Calibri"/>
                <a:ea typeface="Calibri"/>
                <a:cs typeface="Calibri"/>
                <a:sym typeface="Calibri"/>
              </a:rPr>
              <a:t>To understand protein structures and how they function, we first need to study what they are made of:</a:t>
            </a:r>
            <a:endParaRPr/>
          </a:p>
          <a:p>
            <a:pPr indent="0" lvl="0" marL="0" marR="0" rtl="0" algn="l">
              <a:spcBef>
                <a:spcPts val="3000"/>
              </a:spcBef>
              <a:spcAft>
                <a:spcPts val="0"/>
              </a:spcAft>
              <a:buNone/>
            </a:pPr>
            <a:r>
              <a:rPr lang="en-US" sz="20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Amino Acids</a:t>
            </a:r>
            <a:endParaRPr/>
          </a:p>
        </p:txBody>
      </p:sp>
      <p:sp>
        <p:nvSpPr>
          <p:cNvPr id="433" name="Google Shape;433;p9"/>
          <p:cNvSpPr txBox="1"/>
          <p:nvPr/>
        </p:nvSpPr>
        <p:spPr>
          <a:xfrm>
            <a:off x="932343" y="-3356"/>
            <a:ext cx="9631682" cy="997827"/>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None/>
            </a:pPr>
            <a:r>
              <a:rPr b="1" lang="en-US" sz="3600">
                <a:solidFill>
                  <a:schemeClr val="lt1"/>
                </a:solidFill>
                <a:latin typeface="Calibri"/>
                <a:ea typeface="Calibri"/>
                <a:cs typeface="Calibri"/>
                <a:sym typeface="Calibri"/>
              </a:rPr>
              <a:t>Proteins Come in a Variety of Shapes and Sizes</a:t>
            </a:r>
            <a:endParaRPr b="1" sz="3600">
              <a:solidFill>
                <a:schemeClr val="lt1"/>
              </a:solidFill>
              <a:latin typeface="Calibri"/>
              <a:ea typeface="Calibri"/>
              <a:cs typeface="Calibri"/>
              <a:sym typeface="Calibri"/>
            </a:endParaRPr>
          </a:p>
        </p:txBody>
      </p:sp>
      <p:graphicFrame>
        <p:nvGraphicFramePr>
          <p:cNvPr id="434" name="Google Shape;434;p9"/>
          <p:cNvGraphicFramePr/>
          <p:nvPr/>
        </p:nvGraphicFramePr>
        <p:xfrm>
          <a:off x="9010655" y="5378751"/>
          <a:ext cx="535385" cy="616756"/>
        </p:xfrm>
        <a:graphic>
          <a:graphicData uri="http://schemas.openxmlformats.org/presentationml/2006/ole">
            <mc:AlternateContent>
              <mc:Choice Requires="v">
                <p:oleObj r:id="rId6" imgH="616756" imgW="535385" progId="" spid="_x0000_s1">
                  <p:embed/>
                </p:oleObj>
              </mc:Choice>
              <mc:Fallback>
                <p:oleObj r:id="rId7" imgH="616756" imgW="535385" progId="">
                  <p:embed/>
                  <p:pic>
                    <p:nvPicPr>
                      <p:cNvPr id="434" name="Google Shape;434;p9"/>
                      <p:cNvPicPr preferRelativeResize="0"/>
                      <p:nvPr/>
                    </p:nvPicPr>
                    <p:blipFill rotWithShape="1">
                      <a:blip r:embed="rId8">
                        <a:alphaModFix/>
                      </a:blip>
                      <a:srcRect b="0" l="0" r="0" t="0"/>
                      <a:stretch/>
                    </p:blipFill>
                    <p:spPr>
                      <a:xfrm>
                        <a:off x="9010655" y="5378751"/>
                        <a:ext cx="535385" cy="616756"/>
                      </a:xfrm>
                      <a:prstGeom prst="rect">
                        <a:avLst/>
                      </a:prstGeom>
                      <a:noFill/>
                      <a:ln>
                        <a:noFill/>
                      </a:ln>
                    </p:spPr>
                  </p:pic>
                </p:oleObj>
              </mc:Fallback>
            </mc:AlternateContent>
          </a:graphicData>
        </a:graphic>
      </p:graphicFrame>
      <p:graphicFrame>
        <p:nvGraphicFramePr>
          <p:cNvPr id="435" name="Google Shape;435;p9"/>
          <p:cNvGraphicFramePr/>
          <p:nvPr/>
        </p:nvGraphicFramePr>
        <p:xfrm>
          <a:off x="5130005" y="4473045"/>
          <a:ext cx="1407978" cy="1194495"/>
        </p:xfrm>
        <a:graphic>
          <a:graphicData uri="http://schemas.openxmlformats.org/presentationml/2006/ole">
            <mc:AlternateContent>
              <mc:Choice Requires="v">
                <p:oleObj r:id="rId9" imgH="1194495" imgW="1407978" progId="" spid="_x0000_s2">
                  <p:embed/>
                </p:oleObj>
              </mc:Choice>
              <mc:Fallback>
                <p:oleObj r:id="rId10" imgH="1194495" imgW="1407978" progId="">
                  <p:embed/>
                  <p:pic>
                    <p:nvPicPr>
                      <p:cNvPr id="435" name="Google Shape;435;p9"/>
                      <p:cNvPicPr preferRelativeResize="0"/>
                      <p:nvPr/>
                    </p:nvPicPr>
                    <p:blipFill rotWithShape="1">
                      <a:blip r:embed="rId11">
                        <a:alphaModFix/>
                      </a:blip>
                      <a:srcRect b="0" l="0" r="0" t="0"/>
                      <a:stretch/>
                    </p:blipFill>
                    <p:spPr>
                      <a:xfrm>
                        <a:off x="5130005" y="4473045"/>
                        <a:ext cx="1407978" cy="1194495"/>
                      </a:xfrm>
                      <a:prstGeom prst="rect">
                        <a:avLst/>
                      </a:prstGeom>
                      <a:noFill/>
                      <a:ln>
                        <a:noFill/>
                      </a:ln>
                    </p:spPr>
                  </p:pic>
                </p:oleObj>
              </mc:Fallback>
            </mc:AlternateContent>
          </a:graphicData>
        </a:graphic>
      </p:graphicFrame>
      <p:graphicFrame>
        <p:nvGraphicFramePr>
          <p:cNvPr id="436" name="Google Shape;436;p9"/>
          <p:cNvGraphicFramePr/>
          <p:nvPr/>
        </p:nvGraphicFramePr>
        <p:xfrm>
          <a:off x="8361556" y="1508402"/>
          <a:ext cx="3270302" cy="3323987"/>
        </p:xfrm>
        <a:graphic>
          <a:graphicData uri="http://schemas.openxmlformats.org/presentationml/2006/ole">
            <mc:AlternateContent>
              <mc:Choice Requires="v">
                <p:oleObj r:id="rId12" imgH="3323987" imgW="3270302" progId="" spid="_x0000_s3">
                  <p:embed/>
                </p:oleObj>
              </mc:Choice>
              <mc:Fallback>
                <p:oleObj r:id="rId13" imgH="3323987" imgW="3270302" progId="">
                  <p:embed/>
                  <p:pic>
                    <p:nvPicPr>
                      <p:cNvPr id="436" name="Google Shape;436;p9"/>
                      <p:cNvPicPr preferRelativeResize="0"/>
                      <p:nvPr/>
                    </p:nvPicPr>
                    <p:blipFill rotWithShape="1">
                      <a:blip r:embed="rId14">
                        <a:alphaModFix/>
                      </a:blip>
                      <a:srcRect b="0" l="0" r="0" t="0"/>
                      <a:stretch/>
                    </p:blipFill>
                    <p:spPr>
                      <a:xfrm>
                        <a:off x="8361556" y="1508402"/>
                        <a:ext cx="3270302" cy="3323987"/>
                      </a:xfrm>
                      <a:prstGeom prst="rect">
                        <a:avLst/>
                      </a:prstGeom>
                      <a:noFill/>
                      <a:ln>
                        <a:noFill/>
                      </a:ln>
                    </p:spPr>
                  </p:pic>
                </p:oleObj>
              </mc:Fallback>
            </mc:AlternateContent>
          </a:graphicData>
        </a:graphic>
      </p:graphicFrame>
      <p:graphicFrame>
        <p:nvGraphicFramePr>
          <p:cNvPr id="437" name="Google Shape;437;p9"/>
          <p:cNvGraphicFramePr/>
          <p:nvPr/>
        </p:nvGraphicFramePr>
        <p:xfrm>
          <a:off x="5130005" y="1669311"/>
          <a:ext cx="2405538" cy="2425446"/>
        </p:xfrm>
        <a:graphic>
          <a:graphicData uri="http://schemas.openxmlformats.org/presentationml/2006/ole">
            <mc:AlternateContent>
              <mc:Choice Requires="v">
                <p:oleObj r:id="rId15" imgH="2425446" imgW="2405538" progId="" spid="_x0000_s4">
                  <p:embed/>
                </p:oleObj>
              </mc:Choice>
              <mc:Fallback>
                <p:oleObj r:id="rId16" imgH="2425446" imgW="2405538" progId="">
                  <p:embed/>
                  <p:pic>
                    <p:nvPicPr>
                      <p:cNvPr id="437" name="Google Shape;437;p9"/>
                      <p:cNvPicPr preferRelativeResize="0"/>
                      <p:nvPr/>
                    </p:nvPicPr>
                    <p:blipFill rotWithShape="1">
                      <a:blip r:embed="rId17">
                        <a:alphaModFix/>
                      </a:blip>
                      <a:srcRect b="0" l="0" r="0" t="0"/>
                      <a:stretch/>
                    </p:blipFill>
                    <p:spPr>
                      <a:xfrm>
                        <a:off x="5130005" y="1669311"/>
                        <a:ext cx="2405538" cy="2425446"/>
                      </a:xfrm>
                      <a:prstGeom prst="rect">
                        <a:avLst/>
                      </a:prstGeom>
                      <a:noFill/>
                      <a:ln>
                        <a:noFill/>
                      </a:ln>
                    </p:spPr>
                  </p:pic>
                </p:oleObj>
              </mc:Fallback>
            </mc:AlternateContent>
          </a:graphicData>
        </a:graphic>
      </p:graphicFrame>
      <p:graphicFrame>
        <p:nvGraphicFramePr>
          <p:cNvPr id="438" name="Google Shape;438;p9"/>
          <p:cNvGraphicFramePr/>
          <p:nvPr/>
        </p:nvGraphicFramePr>
        <p:xfrm>
          <a:off x="7435234" y="4038795"/>
          <a:ext cx="774729" cy="1134231"/>
        </p:xfrm>
        <a:graphic>
          <a:graphicData uri="http://schemas.openxmlformats.org/presentationml/2006/ole">
            <mc:AlternateContent>
              <mc:Choice Requires="v">
                <p:oleObj r:id="rId18" imgH="1134231" imgW="774729" progId="" spid="_x0000_s5">
                  <p:embed/>
                </p:oleObj>
              </mc:Choice>
              <mc:Fallback>
                <p:oleObj r:id="rId19" imgH="1134231" imgW="774729" progId="">
                  <p:embed/>
                  <p:pic>
                    <p:nvPicPr>
                      <p:cNvPr id="438" name="Google Shape;438;p9"/>
                      <p:cNvPicPr preferRelativeResize="0"/>
                      <p:nvPr/>
                    </p:nvPicPr>
                    <p:blipFill rotWithShape="1">
                      <a:blip r:embed="rId20">
                        <a:alphaModFix/>
                      </a:blip>
                      <a:srcRect b="0" l="0" r="0" t="0"/>
                      <a:stretch/>
                    </p:blipFill>
                    <p:spPr>
                      <a:xfrm>
                        <a:off x="7435234" y="4038795"/>
                        <a:ext cx="774729" cy="1134231"/>
                      </a:xfrm>
                      <a:prstGeom prst="rect">
                        <a:avLst/>
                      </a:prstGeom>
                      <a:noFill/>
                      <a:ln>
                        <a:noFill/>
                      </a:ln>
                    </p:spPr>
                  </p:pic>
                </p:oleObj>
              </mc:Fallback>
            </mc:AlternateContent>
          </a:graphicData>
        </a:graphic>
      </p:graphicFrame>
      <p:sp>
        <p:nvSpPr>
          <p:cNvPr id="439" name="Google Shape;439;p9"/>
          <p:cNvSpPr txBox="1"/>
          <p:nvPr/>
        </p:nvSpPr>
        <p:spPr>
          <a:xfrm>
            <a:off x="6592027" y="2558868"/>
            <a:ext cx="1036951"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Antibody</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Protein</a:t>
            </a:r>
            <a:endParaRPr/>
          </a:p>
        </p:txBody>
      </p:sp>
      <p:sp>
        <p:nvSpPr>
          <p:cNvPr id="440" name="Google Shape;440;p9"/>
          <p:cNvSpPr txBox="1"/>
          <p:nvPr/>
        </p:nvSpPr>
        <p:spPr>
          <a:xfrm>
            <a:off x="7115482" y="5208230"/>
            <a:ext cx="127919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Green</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Fluorescent</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Protein</a:t>
            </a:r>
            <a:endParaRPr/>
          </a:p>
        </p:txBody>
      </p:sp>
      <p:sp>
        <p:nvSpPr>
          <p:cNvPr id="441" name="Google Shape;441;p9"/>
          <p:cNvSpPr txBox="1"/>
          <p:nvPr/>
        </p:nvSpPr>
        <p:spPr>
          <a:xfrm>
            <a:off x="9497850" y="5312893"/>
            <a:ext cx="866136"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Insulin</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Protein</a:t>
            </a:r>
            <a:endParaRPr/>
          </a:p>
        </p:txBody>
      </p:sp>
      <p:sp>
        <p:nvSpPr>
          <p:cNvPr id="442" name="Google Shape;442;p9"/>
          <p:cNvSpPr txBox="1"/>
          <p:nvPr/>
        </p:nvSpPr>
        <p:spPr>
          <a:xfrm>
            <a:off x="9996707" y="4292527"/>
            <a:ext cx="172861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RNA Polymerase</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Protein</a:t>
            </a:r>
            <a:endParaRPr/>
          </a:p>
        </p:txBody>
      </p:sp>
      <p:sp>
        <p:nvSpPr>
          <p:cNvPr id="443" name="Google Shape;443;p9"/>
          <p:cNvSpPr txBox="1"/>
          <p:nvPr/>
        </p:nvSpPr>
        <p:spPr>
          <a:xfrm>
            <a:off x="5168587" y="5730064"/>
            <a:ext cx="133081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Hemoglobin</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Protein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ain_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o_Numb">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eacher_No_Numb">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2023-03-12T04:10:58Z</dcterms:created>
  <dc:creator>Mark Hoelzer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5072417B-48E2-46BA-8EFD-6E3B28D2A771</vt:lpwstr>
  </property>
  <property fmtid="{D5CDD505-2E9C-101B-9397-08002B2CF9AE}" pid="5" name="ArticulatePath">
    <vt:lpwstr>https://3dmd.sharepoint.com/sites/MaterialDevelopmentTeam/Shared Documents/Templates/studentSlideDeck/documentStyles3</vt:lpwstr>
  </property>
  <property fmtid="{D5CDD505-2E9C-101B-9397-08002B2CF9AE}" pid="6" name="ArticulateUseProject">
    <vt:lpwstr>1</vt:lpwstr>
  </property>
  <property fmtid="{D5CDD505-2E9C-101B-9397-08002B2CF9AE}" pid="7" name="ArticulateProjectFull">
    <vt:lpwstr>C:\KrisF_Workfolder\Graphic Design\Powerpoint_Template\Education_Slidedeck_Template_V1.0.ppta</vt:lpwstr>
  </property>
  <property fmtid="{D5CDD505-2E9C-101B-9397-08002B2CF9AE}" pid="8" name="ArticulateProjectVersion">
    <vt:lpwstr>8</vt:lpwstr>
  </property>
</Properties>
</file>