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7" r:id="rId7"/>
    <p:sldId id="260" r:id="rId8"/>
    <p:sldId id="259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C41C64-9B80-1D06-E131-609E758B81C8}" v="2" dt="2021-04-28T22:07:13.774"/>
    <p1510:client id="{7D5363F6-8695-43D5-B17F-952DB2CD312D}" v="7" dt="2021-04-28T22:03:13.7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8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6940E-BB91-4362-B88B-FC68D0C931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A678CB-1A06-4280-A744-AAFBDC243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27EF8-EF16-426F-8CA0-7A9CE57638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AC78FA-F6E5-424A-8A20-4CDE5E9A0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DC291-E659-441A-8505-CFA35E972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32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5DFB3-84AF-4FD4-A38E-E097637D9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8FFD5F-7470-4C75-AA37-B0CED918E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84AC0A-0EAB-45E5-890E-986A149BCE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52431-6234-4829-B719-E66293BB9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FDA3D-9788-45EB-950B-FFEA58560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93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75F814-6AEF-4AE1-A513-7928E28DD0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317AF0-6CA9-480D-9040-E08100A6FA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B7503-E137-4969-836A-D2C6B719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CAAB8-A821-4E46-9A2C-131C83B84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3498B-516C-4ACF-B065-9CE8CFCBC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622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BCA4-DDAC-4B0F-BCAD-75DDEF075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ED651-9041-42CD-899E-CCEB160FF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B8224-D035-4308-826E-C7A4ACEB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071C8-837A-4540-8FD5-C96E43392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3C9BC-2F99-4BE8-816D-EFE8E92D7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88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50A66-F76C-4F4C-9C50-1462B1EA6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027C28-30B5-48DE-AE21-F88F4332B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29570-1F7C-4F35-B902-966F13F89A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48A4A-D71D-4061-802F-512CF4A7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E9167-8815-4A36-87F5-81EACDF3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5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97325-2E2E-4834-A409-0958F3C91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9149C-0D7F-46FC-AE8B-2EAF59AA0F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8BAC2-3692-4EDD-9F64-63183182F6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3EA1C-9F68-4F69-9906-6A9F4533F0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40029-E309-47A3-8D35-810FF8616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7E4421-F937-4025-BEFF-A40CCF9EF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51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FB3B6-0F18-4BD6-8C29-2E11EBB41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6BD526-2B3B-4C94-BAE2-A835F8A2D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B01FD8-F637-4571-A62B-2A495EB8D3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4DA85D-15D7-4966-9397-1A5779FECF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BCC8B7-8C0F-486A-A5BE-1688A28412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6783DF-B838-49A0-9A70-16C1F52B6C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EA6CEA-1C16-4AA3-AA8A-F3DCCDA6C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BB414D-69B3-48B9-A427-D7733BFD2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91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C7EB8-A2B3-4DAD-B867-CC7DB3750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1F852E-0577-45F6-95ED-D6E204E6EE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DFEF77-5583-4B74-A846-5C62B0EEF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1E735E-E9D1-40B3-B41E-4BE44EB40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7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67413C-CE81-47F1-8422-40D09DC847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068BF6-BBF9-40F0-8195-29AB39267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28EB34-F19A-44DF-ACFD-5DF1B08FF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974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4607D-53A4-4120-9281-233B0500E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0F56E-0DF8-450A-A504-A6A812418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6DCE32-2718-4298-9532-6B1F3551BF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C43EE-9C77-48A3-BE08-E4A298D1E8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665AE4-067F-420D-BB94-9E571A356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681C2-BDBE-4B34-8801-5F6BA181E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73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FECD2-78BC-47FD-98F6-63062BDF4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73B569-199F-4D65-852D-1AFA662E7F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E7A627-DA48-4DFC-A711-D1E4697219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70B7B6-9D42-4F6F-999E-06CA1DF9B8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082E5C-2AAC-49E5-A962-6629C77B4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35895A-B2E8-42FA-AC51-0EFF407EE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96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1463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8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89F35552-B5CC-448E-A04F-76FBF86185F2}"/>
              </a:ext>
            </a:extLst>
          </p:cNvPr>
          <p:cNvSpPr txBox="1"/>
          <p:nvPr/>
        </p:nvSpPr>
        <p:spPr>
          <a:xfrm>
            <a:off x="269933" y="1108538"/>
            <a:ext cx="4461458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Building a Triglyceride</a:t>
            </a:r>
          </a:p>
          <a:p>
            <a:endParaRPr lang="en-US" sz="1400" dirty="0"/>
          </a:p>
          <a:p>
            <a:r>
              <a:rPr lang="en-US" sz="1300" b="1" dirty="0"/>
              <a:t>Triglycerides</a:t>
            </a:r>
            <a:r>
              <a:rPr lang="en-US" sz="1300" dirty="0"/>
              <a:t> are neutral fats. They are composed of a central </a:t>
            </a:r>
            <a:r>
              <a:rPr lang="en-US" sz="1300" b="1" dirty="0"/>
              <a:t>glycerol group </a:t>
            </a:r>
            <a:r>
              <a:rPr lang="en-US" sz="1300" dirty="0"/>
              <a:t>(C</a:t>
            </a:r>
            <a:r>
              <a:rPr lang="en-US" sz="1300" baseline="-25000" dirty="0"/>
              <a:t>3</a:t>
            </a:r>
            <a:r>
              <a:rPr lang="en-US" sz="1300" dirty="0"/>
              <a:t>O</a:t>
            </a:r>
            <a:r>
              <a:rPr lang="en-US" sz="1300" baseline="-25000" dirty="0"/>
              <a:t>3</a:t>
            </a:r>
            <a:r>
              <a:rPr lang="en-US" sz="1300" dirty="0"/>
              <a:t>H</a:t>
            </a:r>
            <a:r>
              <a:rPr lang="en-US" sz="1300" baseline="-25000" dirty="0"/>
              <a:t>3</a:t>
            </a:r>
            <a:r>
              <a:rPr lang="en-US" sz="1300" dirty="0"/>
              <a:t>) that can attach to three </a:t>
            </a:r>
            <a:r>
              <a:rPr lang="en-US" sz="1300" b="1" dirty="0"/>
              <a:t>fatty acids tails </a:t>
            </a:r>
            <a:r>
              <a:rPr lang="en-US" sz="1300" dirty="0"/>
              <a:t>(long strands of carbon and hydrogen). Attaching a fatty acid tail to a glycerol group produces a water molecule and is called a </a:t>
            </a:r>
            <a:r>
              <a:rPr lang="en-US" sz="1300" b="1" dirty="0"/>
              <a:t>dehydration synthesis reaction</a:t>
            </a:r>
            <a:r>
              <a:rPr lang="en-US" sz="1300" dirty="0"/>
              <a:t>.  </a:t>
            </a:r>
          </a:p>
          <a:p>
            <a:endParaRPr lang="en-US" sz="1300" dirty="0"/>
          </a:p>
          <a:p>
            <a:r>
              <a:rPr lang="en-US" sz="1300" dirty="0"/>
              <a:t>1. Create a triglyceride with three fatty acid tails by moving and connecting the pieces on the right. </a:t>
            </a:r>
          </a:p>
          <a:p>
            <a:r>
              <a:rPr lang="en-US" sz="1300" dirty="0"/>
              <a:t>2. Answer the question below and move to the next slide.</a:t>
            </a:r>
            <a:endParaRPr lang="en-US" dirty="0"/>
          </a:p>
          <a:p>
            <a:endParaRPr lang="en-US" sz="1400" dirty="0"/>
          </a:p>
          <a:p>
            <a:endParaRPr lang="en-US" sz="13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AE5EEE-7B18-46B5-A57D-A305ED8B320C}"/>
              </a:ext>
            </a:extLst>
          </p:cNvPr>
          <p:cNvSpPr txBox="1"/>
          <p:nvPr/>
        </p:nvSpPr>
        <p:spPr>
          <a:xfrm>
            <a:off x="5541507" y="526580"/>
            <a:ext cx="1681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Glycerol Group</a:t>
            </a:r>
            <a:endParaRPr lang="en-US" sz="14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96518BA-7D86-41D5-A86B-510F58658DB2}"/>
              </a:ext>
            </a:extLst>
          </p:cNvPr>
          <p:cNvSpPr txBox="1"/>
          <p:nvPr/>
        </p:nvSpPr>
        <p:spPr>
          <a:xfrm>
            <a:off x="9888446" y="4229233"/>
            <a:ext cx="1681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Fatty Acid</a:t>
            </a:r>
          </a:p>
          <a:p>
            <a:pPr algn="ctr"/>
            <a:r>
              <a:rPr lang="en-US" b="1"/>
              <a:t>Tails</a:t>
            </a:r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36360F4-BB25-4154-8AAF-5FC650819F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6972" b="-15003"/>
          <a:stretch/>
        </p:blipFill>
        <p:spPr>
          <a:xfrm>
            <a:off x="436077" y="3726309"/>
            <a:ext cx="2626720" cy="502924"/>
          </a:xfrm>
          <a:prstGeom prst="rect">
            <a:avLst/>
          </a:prstGeom>
        </p:spPr>
      </p:pic>
      <p:sp>
        <p:nvSpPr>
          <p:cNvPr id="18" name="TextBox 15">
            <a:extLst>
              <a:ext uri="{FF2B5EF4-FFF2-40B4-BE49-F238E27FC236}">
                <a16:creationId xmlns:a16="http://schemas.microsoft.com/office/drawing/2014/main" id="{5DD437FE-108B-4D43-915A-76AA4558550F}"/>
              </a:ext>
            </a:extLst>
          </p:cNvPr>
          <p:cNvSpPr txBox="1">
            <a:spLocks noChangeAspect="1"/>
          </p:cNvSpPr>
          <p:nvPr/>
        </p:nvSpPr>
        <p:spPr>
          <a:xfrm>
            <a:off x="365477" y="4552398"/>
            <a:ext cx="4270370" cy="13967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 dirty="0"/>
              <a:t>How many water molecules did you generate while making the triglyceride?</a:t>
            </a:r>
          </a:p>
          <a:p>
            <a:endParaRPr lang="en-US" sz="130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1300" dirty="0">
              <a:solidFill>
                <a:srgbClr val="FF0000"/>
              </a:solidFill>
            </a:endParaRP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4F4058B8-045E-4D55-BFC1-2CE83C23B8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017" y="482360"/>
            <a:ext cx="1752604" cy="1014986"/>
          </a:xfrm>
          <a:prstGeom prst="rect">
            <a:avLst/>
          </a:prstGeom>
        </p:spPr>
      </p:pic>
      <p:pic>
        <p:nvPicPr>
          <p:cNvPr id="5" name="Picture 4" descr="A picture containing mirror&#10;&#10;Description automatically generated">
            <a:extLst>
              <a:ext uri="{FF2B5EF4-FFF2-40B4-BE49-F238E27FC236}">
                <a16:creationId xmlns:a16="http://schemas.microsoft.com/office/drawing/2014/main" id="{97F9D3F7-3BDA-41A1-A8F7-1BB43C52C0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507" y="2498272"/>
            <a:ext cx="856490" cy="3605791"/>
          </a:xfrm>
          <a:prstGeom prst="rect">
            <a:avLst/>
          </a:prstGeom>
        </p:spPr>
      </p:pic>
      <p:pic>
        <p:nvPicPr>
          <p:cNvPr id="7" name="Picture 6" descr="A picture containing mirror, table&#10;&#10;Description automatically generated">
            <a:extLst>
              <a:ext uri="{FF2B5EF4-FFF2-40B4-BE49-F238E27FC236}">
                <a16:creationId xmlns:a16="http://schemas.microsoft.com/office/drawing/2014/main" id="{58E63397-010A-4C07-BAC6-01988105A8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504" y="2426338"/>
            <a:ext cx="856490" cy="3605791"/>
          </a:xfrm>
          <a:prstGeom prst="rect">
            <a:avLst/>
          </a:prstGeom>
        </p:spPr>
      </p:pic>
      <p:pic>
        <p:nvPicPr>
          <p:cNvPr id="9" name="Picture 8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8EF32B8F-A311-444F-8E98-BE6754488B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32872">
            <a:off x="8685128" y="2010285"/>
            <a:ext cx="652273" cy="832106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8244E75C-1617-4E99-8215-FA10D09D62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3412">
            <a:off x="8767816" y="515812"/>
            <a:ext cx="588265" cy="420625"/>
          </a:xfrm>
          <a:prstGeom prst="rect">
            <a:avLst/>
          </a:prstGeom>
        </p:spPr>
      </p:pic>
      <p:pic>
        <p:nvPicPr>
          <p:cNvPr id="21" name="Picture 20" descr="A picture containing mirror, table&#10;&#10;Description automatically generated">
            <a:extLst>
              <a:ext uri="{FF2B5EF4-FFF2-40B4-BE49-F238E27FC236}">
                <a16:creationId xmlns:a16="http://schemas.microsoft.com/office/drawing/2014/main" id="{37D2BEB6-5A44-4212-BC00-CA2D72ECA0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936" y="2498272"/>
            <a:ext cx="856490" cy="3605791"/>
          </a:xfrm>
          <a:prstGeom prst="rect">
            <a:avLst/>
          </a:prstGeom>
        </p:spPr>
      </p:pic>
      <p:pic>
        <p:nvPicPr>
          <p:cNvPr id="23" name="Picture 22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CC4EA871-B8CF-4EF1-81E4-07515E13CB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32872">
            <a:off x="7122560" y="2082219"/>
            <a:ext cx="652273" cy="832106"/>
          </a:xfrm>
          <a:prstGeom prst="rect">
            <a:avLst/>
          </a:prstGeom>
        </p:spPr>
      </p:pic>
      <p:pic>
        <p:nvPicPr>
          <p:cNvPr id="25" name="Picture 24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E8588E53-6606-4688-A45E-3C9D50ADF8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31950" flipH="1">
            <a:off x="5938516" y="2078713"/>
            <a:ext cx="643473" cy="832106"/>
          </a:xfrm>
          <a:prstGeom prst="rect">
            <a:avLst/>
          </a:prstGeom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9BFF7AC-C287-469F-8B40-3BF9170A1B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0161">
            <a:off x="7976495" y="1216237"/>
            <a:ext cx="588265" cy="420625"/>
          </a:xfrm>
          <a:prstGeom prst="rect">
            <a:avLst/>
          </a:prstGeom>
        </p:spPr>
      </p:pic>
      <p:pic>
        <p:nvPicPr>
          <p:cNvPr id="29" name="Picture 28" descr="A picture containing drawing&#10;&#10;Description automatically generated">
            <a:extLst>
              <a:ext uri="{FF2B5EF4-FFF2-40B4-BE49-F238E27FC236}">
                <a16:creationId xmlns:a16="http://schemas.microsoft.com/office/drawing/2014/main" id="{9EC602F4-E888-43BB-B4CC-0337BB32D0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26463">
            <a:off x="6872852" y="1119681"/>
            <a:ext cx="588265" cy="4206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FDBE4A6-9FCB-4977-9CC9-0081AE2F67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48" t="1" b="-7893"/>
          <a:stretch/>
        </p:blipFill>
        <p:spPr>
          <a:xfrm>
            <a:off x="2906973" y="3718517"/>
            <a:ext cx="764817" cy="47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29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89F35552-B5CC-448E-A04F-76FBF86185F2}"/>
              </a:ext>
            </a:extLst>
          </p:cNvPr>
          <p:cNvSpPr txBox="1"/>
          <p:nvPr/>
        </p:nvSpPr>
        <p:spPr>
          <a:xfrm>
            <a:off x="192669" y="853863"/>
            <a:ext cx="5828108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Saturated and Unsaturated</a:t>
            </a:r>
          </a:p>
          <a:p>
            <a:endParaRPr lang="en-US" sz="1400"/>
          </a:p>
          <a:p>
            <a:r>
              <a:rPr lang="en-US" sz="1300"/>
              <a:t>Not all fatty acid tails are the same. If they are </a:t>
            </a:r>
            <a:r>
              <a:rPr lang="en-US" sz="1300" b="1"/>
              <a:t>saturated</a:t>
            </a:r>
            <a:r>
              <a:rPr lang="en-US" sz="1300"/>
              <a:t> with hydrogen atoms, every carbon atom will have two hydrogen atoms attached. If they are </a:t>
            </a:r>
            <a:r>
              <a:rPr lang="en-US" sz="1300" b="1"/>
              <a:t>unsaturated</a:t>
            </a:r>
            <a:r>
              <a:rPr lang="en-US" sz="1300"/>
              <a:t>, some carbon atoms will have only one hydrogen atom attached to them.</a:t>
            </a:r>
          </a:p>
          <a:p>
            <a:endParaRPr lang="en-US" sz="1300"/>
          </a:p>
          <a:p>
            <a:r>
              <a:rPr lang="en-US" sz="1300" b="1"/>
              <a:t>Unsaturated </a:t>
            </a:r>
            <a:r>
              <a:rPr lang="en-US" sz="1300"/>
              <a:t> tails can be either “</a:t>
            </a:r>
            <a:r>
              <a:rPr lang="en-US" sz="1300" b="1"/>
              <a:t>cis</a:t>
            </a:r>
            <a:r>
              <a:rPr lang="en-US" sz="1300"/>
              <a:t>” or “</a:t>
            </a:r>
            <a:r>
              <a:rPr lang="en-US" sz="1300" b="1"/>
              <a:t>trans</a:t>
            </a:r>
            <a:r>
              <a:rPr lang="en-US" sz="1300"/>
              <a:t>” depending on the location of the missing hydrogen atom(s). (See diagram below.)  </a:t>
            </a:r>
          </a:p>
          <a:p>
            <a:endParaRPr lang="en-US" sz="1300"/>
          </a:p>
          <a:p>
            <a:r>
              <a:rPr lang="en-US" sz="1300"/>
              <a:t>1. Arrange the parts on the right to create a triglyceride with three fatty acid tails: one fully saturated, one cis unsaturated and one trans unsaturated.</a:t>
            </a:r>
            <a:endParaRPr lang="en-US">
              <a:cs typeface="Calibri"/>
            </a:endParaRPr>
          </a:p>
          <a:p>
            <a:r>
              <a:rPr lang="en-US" sz="1300"/>
              <a:t>2. Answer the question below and move to the next slide.</a:t>
            </a:r>
            <a:endParaRPr lang="en-US" sz="1300">
              <a:cs typeface="Calibri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AE5EEE-7B18-46B5-A57D-A305ED8B320C}"/>
              </a:ext>
            </a:extLst>
          </p:cNvPr>
          <p:cNvSpPr txBox="1"/>
          <p:nvPr/>
        </p:nvSpPr>
        <p:spPr>
          <a:xfrm>
            <a:off x="6408828" y="614588"/>
            <a:ext cx="1681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Glycerol</a:t>
            </a:r>
          </a:p>
          <a:p>
            <a:pPr algn="ctr"/>
            <a:r>
              <a:rPr lang="en-US" b="1"/>
              <a:t>Group</a:t>
            </a:r>
            <a:endParaRPr lang="en-US" sz="14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96518BA-7D86-41D5-A86B-510F58658DB2}"/>
              </a:ext>
            </a:extLst>
          </p:cNvPr>
          <p:cNvSpPr txBox="1"/>
          <p:nvPr/>
        </p:nvSpPr>
        <p:spPr>
          <a:xfrm>
            <a:off x="8133698" y="6281597"/>
            <a:ext cx="3153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Fatty Acid Tail Components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51731D-AF1E-445E-8A63-C890FBC2E6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731" y="-475627"/>
            <a:ext cx="3487792" cy="3659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FD2D00-70B7-4072-9702-A7E54412C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548" y="3474069"/>
            <a:ext cx="5000631" cy="2089816"/>
          </a:xfrm>
          <a:prstGeom prst="rect">
            <a:avLst/>
          </a:prstGeom>
        </p:spPr>
      </p:pic>
      <p:sp>
        <p:nvSpPr>
          <p:cNvPr id="22" name="TextBox 19">
            <a:extLst>
              <a:ext uri="{FF2B5EF4-FFF2-40B4-BE49-F238E27FC236}">
                <a16:creationId xmlns:a16="http://schemas.microsoft.com/office/drawing/2014/main" id="{B55222C0-2629-4EDC-8792-FE4E8E5619A3}"/>
              </a:ext>
            </a:extLst>
          </p:cNvPr>
          <p:cNvSpPr txBox="1">
            <a:spLocks noChangeAspect="1"/>
          </p:cNvSpPr>
          <p:nvPr/>
        </p:nvSpPr>
        <p:spPr>
          <a:xfrm>
            <a:off x="290548" y="5563885"/>
            <a:ext cx="5010800" cy="11712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 dirty="0"/>
              <a:t>Which do you think contains more unsaturated triglycerides: a liquid oil or hard butter?  Why?</a:t>
            </a:r>
          </a:p>
          <a:p>
            <a:endParaRPr lang="en-US" sz="1300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4F4058B8-045E-4D55-BFC1-2CE83C23B8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737" y="576403"/>
            <a:ext cx="1752604" cy="1014986"/>
          </a:xfrm>
          <a:prstGeom prst="rect">
            <a:avLst/>
          </a:prstGeom>
        </p:spPr>
      </p:pic>
      <p:pic>
        <p:nvPicPr>
          <p:cNvPr id="5" name="Picture 4" descr="A picture containing mirror&#10;&#10;Description automatically generated">
            <a:extLst>
              <a:ext uri="{FF2B5EF4-FFF2-40B4-BE49-F238E27FC236}">
                <a16:creationId xmlns:a16="http://schemas.microsoft.com/office/drawing/2014/main" id="{97F9D3F7-3BDA-41A1-A8F7-1BB43C52C0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844" y="2637621"/>
            <a:ext cx="856490" cy="3605791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8244E75C-1617-4E99-8215-FA10D09D62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3412">
            <a:off x="9639536" y="609855"/>
            <a:ext cx="588265" cy="420625"/>
          </a:xfrm>
          <a:prstGeom prst="rect">
            <a:avLst/>
          </a:prstGeom>
        </p:spPr>
      </p:pic>
      <p:pic>
        <p:nvPicPr>
          <p:cNvPr id="25" name="Picture 24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E8588E53-6606-4688-A45E-3C9D50ADF8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31950" flipH="1">
            <a:off x="7206853" y="2218062"/>
            <a:ext cx="643473" cy="832106"/>
          </a:xfrm>
          <a:prstGeom prst="rect">
            <a:avLst/>
          </a:prstGeom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9BFF7AC-C287-469F-8B40-3BF9170A1B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0161">
            <a:off x="8848215" y="1310280"/>
            <a:ext cx="588265" cy="420625"/>
          </a:xfrm>
          <a:prstGeom prst="rect">
            <a:avLst/>
          </a:prstGeom>
        </p:spPr>
      </p:pic>
      <p:pic>
        <p:nvPicPr>
          <p:cNvPr id="29" name="Picture 28" descr="A picture containing drawing&#10;&#10;Description automatically generated">
            <a:extLst>
              <a:ext uri="{FF2B5EF4-FFF2-40B4-BE49-F238E27FC236}">
                <a16:creationId xmlns:a16="http://schemas.microsoft.com/office/drawing/2014/main" id="{9EC602F4-E888-43BB-B4CC-0337BB32D0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26463">
            <a:off x="7744572" y="1213724"/>
            <a:ext cx="588265" cy="420625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93295C51-0746-455C-A515-DC239C483A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053" y="2451590"/>
            <a:ext cx="1206615" cy="1988926"/>
          </a:xfrm>
          <a:prstGeom prst="rect">
            <a:avLst/>
          </a:prstGeom>
        </p:spPr>
      </p:pic>
      <p:pic>
        <p:nvPicPr>
          <p:cNvPr id="14" name="Picture 13" descr="A picture containing instrument&#10;&#10;Description automatically generated">
            <a:extLst>
              <a:ext uri="{FF2B5EF4-FFF2-40B4-BE49-F238E27FC236}">
                <a16:creationId xmlns:a16="http://schemas.microsoft.com/office/drawing/2014/main" id="{993F395B-B40D-4E76-8052-949C12706A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080" y="4178087"/>
            <a:ext cx="901646" cy="1726387"/>
          </a:xfrm>
          <a:prstGeom prst="rect">
            <a:avLst/>
          </a:prstGeom>
        </p:spPr>
      </p:pic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42F0E1B2-9F65-4E69-A6F6-6BBB6141C5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016" y="2441758"/>
            <a:ext cx="1206615" cy="1988926"/>
          </a:xfrm>
          <a:prstGeom prst="rect">
            <a:avLst/>
          </a:prstGeom>
        </p:spPr>
      </p:pic>
      <p:pic>
        <p:nvPicPr>
          <p:cNvPr id="24" name="Picture 23" descr="A picture containing instrument&#10;&#10;Description automatically generated">
            <a:extLst>
              <a:ext uri="{FF2B5EF4-FFF2-40B4-BE49-F238E27FC236}">
                <a16:creationId xmlns:a16="http://schemas.microsoft.com/office/drawing/2014/main" id="{AE2CF104-3B62-46D0-A477-74D164F07F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211" y="4178087"/>
            <a:ext cx="901646" cy="1726387"/>
          </a:xfrm>
          <a:prstGeom prst="rect">
            <a:avLst/>
          </a:prstGeom>
        </p:spPr>
      </p:pic>
      <p:pic>
        <p:nvPicPr>
          <p:cNvPr id="26" name="Picture 25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6E9C631B-48C5-4039-A270-192F9994AE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24215">
            <a:off x="8453273" y="2200551"/>
            <a:ext cx="640171" cy="832106"/>
          </a:xfrm>
          <a:prstGeom prst="rect">
            <a:avLst/>
          </a:prstGeom>
        </p:spPr>
      </p:pic>
      <p:pic>
        <p:nvPicPr>
          <p:cNvPr id="28" name="Picture 27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BBC1973E-EC18-4DE3-9085-31195372D6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24215">
            <a:off x="10267189" y="2195253"/>
            <a:ext cx="640171" cy="83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49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89F35552-B5CC-448E-A04F-76FBF86185F2}"/>
              </a:ext>
            </a:extLst>
          </p:cNvPr>
          <p:cNvSpPr txBox="1"/>
          <p:nvPr/>
        </p:nvSpPr>
        <p:spPr>
          <a:xfrm>
            <a:off x="202821" y="1108538"/>
            <a:ext cx="4132801" cy="34317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Building a Phospholipid</a:t>
            </a:r>
          </a:p>
          <a:p>
            <a:endParaRPr lang="en-US" sz="1400" dirty="0"/>
          </a:p>
          <a:p>
            <a:r>
              <a:rPr lang="en-US" sz="1300" b="1" dirty="0"/>
              <a:t>Phospholipids</a:t>
            </a:r>
            <a:r>
              <a:rPr lang="en-US" sz="1300" dirty="0"/>
              <a:t> are another key type of fat. They are the main component of the </a:t>
            </a:r>
            <a:r>
              <a:rPr lang="en-US" sz="1300" b="1" dirty="0"/>
              <a:t>membranes</a:t>
            </a:r>
            <a:r>
              <a:rPr lang="en-US" sz="1300" dirty="0"/>
              <a:t> that surrounds cells and organelles. </a:t>
            </a:r>
          </a:p>
          <a:p>
            <a:endParaRPr lang="en-US" sz="1300" dirty="0"/>
          </a:p>
          <a:p>
            <a:r>
              <a:rPr lang="en-US" sz="1300" dirty="0"/>
              <a:t>Like triglycerides, phospholipids are composed of a head and a central glycerol group. Instead of three fatty acid tails, however, there are only two.</a:t>
            </a:r>
          </a:p>
          <a:p>
            <a:endParaRPr lang="en-US" sz="1300" dirty="0"/>
          </a:p>
          <a:p>
            <a:r>
              <a:rPr lang="en-US" sz="1300" dirty="0"/>
              <a:t>1. Arrange the pieces on the right to create a phospholipid with one head and two fatty acid tails. 2. Answer the question below and then move to the next slide.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96518BA-7D86-41D5-A86B-510F58658DB2}"/>
              </a:ext>
            </a:extLst>
          </p:cNvPr>
          <p:cNvSpPr txBox="1"/>
          <p:nvPr/>
        </p:nvSpPr>
        <p:spPr>
          <a:xfrm>
            <a:off x="4313602" y="5303948"/>
            <a:ext cx="1681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Fatty Acid</a:t>
            </a:r>
          </a:p>
          <a:p>
            <a:pPr algn="ctr"/>
            <a:r>
              <a:rPr lang="en-US" b="1"/>
              <a:t>Tails</a:t>
            </a:r>
            <a:endParaRPr lang="en-US"/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997953BE-F9F8-45AC-9A55-E69A26CF95EE}"/>
              </a:ext>
            </a:extLst>
          </p:cNvPr>
          <p:cNvSpPr txBox="1">
            <a:spLocks noChangeAspect="1"/>
          </p:cNvSpPr>
          <p:nvPr/>
        </p:nvSpPr>
        <p:spPr>
          <a:xfrm>
            <a:off x="325674" y="4664214"/>
            <a:ext cx="3647338" cy="19095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 dirty="0"/>
              <a:t>What is the difference between a phospholipid and a triglyceride?</a:t>
            </a:r>
          </a:p>
          <a:p>
            <a:endParaRPr lang="en-US" sz="1300" b="1" i="1" dirty="0"/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4F4058B8-045E-4D55-BFC1-2CE83C23B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017" y="482360"/>
            <a:ext cx="1752604" cy="1014986"/>
          </a:xfrm>
          <a:prstGeom prst="rect">
            <a:avLst/>
          </a:prstGeom>
        </p:spPr>
      </p:pic>
      <p:pic>
        <p:nvPicPr>
          <p:cNvPr id="5" name="Picture 4" descr="A picture containing mirror&#10;&#10;Description automatically generated">
            <a:extLst>
              <a:ext uri="{FF2B5EF4-FFF2-40B4-BE49-F238E27FC236}">
                <a16:creationId xmlns:a16="http://schemas.microsoft.com/office/drawing/2014/main" id="{97F9D3F7-3BDA-41A1-A8F7-1BB43C52C0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352" y="2498272"/>
            <a:ext cx="856490" cy="3605791"/>
          </a:xfrm>
          <a:prstGeom prst="rect">
            <a:avLst/>
          </a:prstGeom>
        </p:spPr>
      </p:pic>
      <p:pic>
        <p:nvPicPr>
          <p:cNvPr id="7" name="Picture 6" descr="A picture containing mirror, table&#10;&#10;Description automatically generated">
            <a:extLst>
              <a:ext uri="{FF2B5EF4-FFF2-40B4-BE49-F238E27FC236}">
                <a16:creationId xmlns:a16="http://schemas.microsoft.com/office/drawing/2014/main" id="{58E63397-010A-4C07-BAC6-01988105A8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102" y="2471230"/>
            <a:ext cx="856490" cy="3605791"/>
          </a:xfrm>
          <a:prstGeom prst="rect">
            <a:avLst/>
          </a:prstGeom>
        </p:spPr>
      </p:pic>
      <p:pic>
        <p:nvPicPr>
          <p:cNvPr id="9" name="Picture 8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8EF32B8F-A311-444F-8E98-BE6754488B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32872">
            <a:off x="7410726" y="2055177"/>
            <a:ext cx="652273" cy="832106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8244E75C-1617-4E99-8215-FA10D09D62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3412">
            <a:off x="8767816" y="515812"/>
            <a:ext cx="588265" cy="420625"/>
          </a:xfrm>
          <a:prstGeom prst="rect">
            <a:avLst/>
          </a:prstGeom>
        </p:spPr>
      </p:pic>
      <p:pic>
        <p:nvPicPr>
          <p:cNvPr id="25" name="Picture 24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E8588E53-6606-4688-A45E-3C9D50ADF8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31950" flipH="1">
            <a:off x="6350361" y="2078713"/>
            <a:ext cx="643473" cy="832106"/>
          </a:xfrm>
          <a:prstGeom prst="rect">
            <a:avLst/>
          </a:prstGeom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9BFF7AC-C287-469F-8B40-3BF9170A1B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0161">
            <a:off x="7976495" y="1216237"/>
            <a:ext cx="588265" cy="420625"/>
          </a:xfrm>
          <a:prstGeom prst="rect">
            <a:avLst/>
          </a:prstGeom>
        </p:spPr>
      </p:pic>
      <p:pic>
        <p:nvPicPr>
          <p:cNvPr id="29" name="Picture 28" descr="A picture containing drawing&#10;&#10;Description automatically generated">
            <a:extLst>
              <a:ext uri="{FF2B5EF4-FFF2-40B4-BE49-F238E27FC236}">
                <a16:creationId xmlns:a16="http://schemas.microsoft.com/office/drawing/2014/main" id="{9EC602F4-E888-43BB-B4CC-0337BB32D0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26463">
            <a:off x="6872852" y="1119681"/>
            <a:ext cx="588265" cy="42062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8EAE5EEE-7B18-46B5-A57D-A305ED8B320C}"/>
              </a:ext>
            </a:extLst>
          </p:cNvPr>
          <p:cNvSpPr txBox="1"/>
          <p:nvPr/>
        </p:nvSpPr>
        <p:spPr>
          <a:xfrm>
            <a:off x="5519701" y="584555"/>
            <a:ext cx="1681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Glycerol</a:t>
            </a:r>
          </a:p>
          <a:p>
            <a:pPr algn="ctr"/>
            <a:r>
              <a:rPr lang="en-US" b="1"/>
              <a:t>Group</a:t>
            </a:r>
            <a:endParaRPr lang="en-US" sz="140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E3BCA21-98CB-4BD3-9453-3523579D25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6983">
            <a:off x="9462529" y="2222975"/>
            <a:ext cx="1519752" cy="1830670"/>
          </a:xfrm>
          <a:prstGeom prst="rect">
            <a:avLst/>
          </a:prstGeom>
        </p:spPr>
      </p:pic>
      <p:pic>
        <p:nvPicPr>
          <p:cNvPr id="17" name="Picture 16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83B72F46-65C6-4147-B0EB-CC853534C8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16570" flipH="1">
            <a:off x="9482583" y="3679928"/>
            <a:ext cx="637107" cy="8321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11D91FA-A2C5-4BCE-8DCE-B73BEB5AE5A8}"/>
              </a:ext>
            </a:extLst>
          </p:cNvPr>
          <p:cNvSpPr txBox="1"/>
          <p:nvPr/>
        </p:nvSpPr>
        <p:spPr>
          <a:xfrm>
            <a:off x="9381786" y="4765882"/>
            <a:ext cx="1681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Phospholipid</a:t>
            </a:r>
          </a:p>
          <a:p>
            <a:pPr algn="ctr"/>
            <a:r>
              <a:rPr lang="en-US" b="1"/>
              <a:t>Head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727C1A-E2C5-416F-AE3B-17263D05FD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24" y="4046151"/>
            <a:ext cx="4859144" cy="39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308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89F35552-B5CC-448E-A04F-76FBF86185F2}"/>
              </a:ext>
            </a:extLst>
          </p:cNvPr>
          <p:cNvSpPr txBox="1"/>
          <p:nvPr/>
        </p:nvSpPr>
        <p:spPr>
          <a:xfrm>
            <a:off x="347440" y="956970"/>
            <a:ext cx="4795099" cy="19851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Hydrophobic and Hydrophilic</a:t>
            </a:r>
          </a:p>
          <a:p>
            <a:endParaRPr lang="en-US" sz="1400"/>
          </a:p>
          <a:p>
            <a:r>
              <a:rPr lang="en-US" sz="1300" b="1"/>
              <a:t>The two main regions of a phospholipid</a:t>
            </a:r>
            <a:r>
              <a:rPr lang="en-US" sz="1300"/>
              <a:t> are shown on the far right. The hydrophilic head is </a:t>
            </a:r>
            <a:r>
              <a:rPr lang="en-US" sz="1300" b="1">
                <a:solidFill>
                  <a:srgbClr val="FF0000"/>
                </a:solidFill>
              </a:rPr>
              <a:t>red</a:t>
            </a:r>
            <a:r>
              <a:rPr lang="en-US" sz="1300"/>
              <a:t> and the hydrophobic tails are </a:t>
            </a:r>
            <a:r>
              <a:rPr lang="en-US" sz="1300" b="1">
                <a:solidFill>
                  <a:schemeClr val="accent4">
                    <a:lumMod val="75000"/>
                  </a:schemeClr>
                </a:solidFill>
              </a:rPr>
              <a:t>yellow</a:t>
            </a:r>
            <a:r>
              <a:rPr lang="en-US" sz="1300"/>
              <a:t>.  </a:t>
            </a:r>
          </a:p>
          <a:p>
            <a:endParaRPr lang="en-US" sz="1300"/>
          </a:p>
          <a:p>
            <a:r>
              <a:rPr lang="en-US" sz="1300"/>
              <a:t>1. Move the phospholipid on the right and the two labels below onto the red and yellow image. </a:t>
            </a:r>
            <a:endParaRPr lang="en-US"/>
          </a:p>
          <a:p>
            <a:r>
              <a:rPr lang="en-US" sz="1300"/>
              <a:t>2. Answer the question and move to the next slide.</a:t>
            </a:r>
            <a:endParaRPr lang="en-US">
              <a:cs typeface="Calibri"/>
            </a:endParaRPr>
          </a:p>
          <a:p>
            <a:endParaRPr lang="en-US" sz="1300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19B93C37-D125-423F-B1BB-5B3B230A1DB3}"/>
              </a:ext>
            </a:extLst>
          </p:cNvPr>
          <p:cNvSpPr txBox="1">
            <a:spLocks noChangeAspect="1"/>
          </p:cNvSpPr>
          <p:nvPr/>
        </p:nvSpPr>
        <p:spPr>
          <a:xfrm>
            <a:off x="416856" y="2832174"/>
            <a:ext cx="3327520" cy="12602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 dirty="0"/>
              <a:t>Why are the tails of the phospholipid hydrophobic?</a:t>
            </a:r>
            <a:endParaRPr lang="en-US" dirty="0"/>
          </a:p>
          <a:p>
            <a:endParaRPr lang="en-US" sz="1300" b="1" i="1" dirty="0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F7246F62-044A-4E4C-A72E-95343A8358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212" y="4621706"/>
            <a:ext cx="1760500" cy="2085061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F62A5693-2D6E-4B81-91CB-1F8294E37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04" y="4621706"/>
            <a:ext cx="1726076" cy="2085061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1820C9C-6234-40BC-96E7-928957B3B4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553" y="1720014"/>
            <a:ext cx="3098086" cy="499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840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89F35552-B5CC-448E-A04F-76FBF86185F2}"/>
              </a:ext>
            </a:extLst>
          </p:cNvPr>
          <p:cNvSpPr txBox="1"/>
          <p:nvPr/>
        </p:nvSpPr>
        <p:spPr>
          <a:xfrm>
            <a:off x="241072" y="1173852"/>
            <a:ext cx="3812452" cy="27853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From Phospholipids to Membranes</a:t>
            </a:r>
          </a:p>
          <a:p>
            <a:endParaRPr lang="en-US" sz="1400"/>
          </a:p>
          <a:p>
            <a:r>
              <a:rPr lang="en-US" sz="1300"/>
              <a:t>Every phospholipid has a </a:t>
            </a:r>
            <a:r>
              <a:rPr lang="en-US" sz="1300" b="1"/>
              <a:t>hydrophilic</a:t>
            </a:r>
            <a:r>
              <a:rPr lang="en-US" sz="1300"/>
              <a:t> (water-loving) head, and two </a:t>
            </a:r>
            <a:r>
              <a:rPr lang="en-US" sz="1300" b="1"/>
              <a:t>hydrophobic</a:t>
            </a:r>
            <a:r>
              <a:rPr lang="en-US" sz="1300"/>
              <a:t> (water-fearing) fatty acid tails. (See figure below.)</a:t>
            </a:r>
          </a:p>
          <a:p>
            <a:endParaRPr lang="en-US" sz="1300"/>
          </a:p>
          <a:p>
            <a:r>
              <a:rPr lang="en-US" sz="1300"/>
              <a:t>When many </a:t>
            </a:r>
            <a:r>
              <a:rPr lang="en-US" sz="1300" b="1"/>
              <a:t>phospholipids</a:t>
            </a:r>
            <a:r>
              <a:rPr lang="en-US" sz="1300"/>
              <a:t> are placed in water, they assemble into a phospholipid bilayer, often called a </a:t>
            </a:r>
            <a:r>
              <a:rPr lang="en-US" sz="1300" b="1"/>
              <a:t>membrane</a:t>
            </a:r>
            <a:r>
              <a:rPr lang="en-US" sz="1300"/>
              <a:t>. </a:t>
            </a:r>
          </a:p>
          <a:p>
            <a:endParaRPr lang="en-US" sz="1300">
              <a:cs typeface="Calibri"/>
            </a:endParaRPr>
          </a:p>
          <a:p>
            <a:r>
              <a:rPr lang="en-US" sz="1300"/>
              <a:t>1. Drag the small phospholipid pieces on the right to construct a membrane in the beaker of water.</a:t>
            </a:r>
            <a:endParaRPr lang="en-US">
              <a:cs typeface="Calibri" panose="020F0502020204030204"/>
            </a:endParaRPr>
          </a:p>
          <a:p>
            <a:r>
              <a:rPr lang="en-US" sz="1300">
                <a:cs typeface="Calibri"/>
              </a:rPr>
              <a:t>2. Move to the next slide.</a:t>
            </a:r>
          </a:p>
        </p:txBody>
      </p:sp>
      <p:pic>
        <p:nvPicPr>
          <p:cNvPr id="6" name="Picture 5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9295EDAE-4F6C-4D74-AF4A-B03B50CE7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155" y="1679510"/>
            <a:ext cx="364830" cy="574361"/>
          </a:xfrm>
          <a:prstGeom prst="rect">
            <a:avLst/>
          </a:prstGeom>
        </p:spPr>
      </p:pic>
      <p:pic>
        <p:nvPicPr>
          <p:cNvPr id="20" name="Picture 19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CB01D154-B72C-4646-986C-966C3A58F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985" y="1679510"/>
            <a:ext cx="364830" cy="574361"/>
          </a:xfrm>
          <a:prstGeom prst="rect">
            <a:avLst/>
          </a:prstGeom>
        </p:spPr>
      </p:pic>
      <p:pic>
        <p:nvPicPr>
          <p:cNvPr id="21" name="Picture 20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9DCD082D-DAB7-4225-9EF8-EFEDCB2EB9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815" y="1679510"/>
            <a:ext cx="364830" cy="574361"/>
          </a:xfrm>
          <a:prstGeom prst="rect">
            <a:avLst/>
          </a:prstGeom>
        </p:spPr>
      </p:pic>
      <p:pic>
        <p:nvPicPr>
          <p:cNvPr id="22" name="Picture 21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E25E714F-1DD3-4486-BD45-F9F25B0E2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704" y="1679510"/>
            <a:ext cx="364830" cy="574361"/>
          </a:xfrm>
          <a:prstGeom prst="rect">
            <a:avLst/>
          </a:prstGeom>
        </p:spPr>
      </p:pic>
      <p:pic>
        <p:nvPicPr>
          <p:cNvPr id="23" name="Picture 22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63E1113B-06C3-4108-8F1E-404F7AC562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593" y="1679510"/>
            <a:ext cx="364830" cy="574361"/>
          </a:xfrm>
          <a:prstGeom prst="rect">
            <a:avLst/>
          </a:prstGeom>
        </p:spPr>
      </p:pic>
      <p:pic>
        <p:nvPicPr>
          <p:cNvPr id="24" name="Picture 23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F40F5500-C885-49A6-BBA4-8701A9C160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155" y="2326432"/>
            <a:ext cx="364830" cy="574361"/>
          </a:xfrm>
          <a:prstGeom prst="rect">
            <a:avLst/>
          </a:prstGeom>
        </p:spPr>
      </p:pic>
      <p:pic>
        <p:nvPicPr>
          <p:cNvPr id="26" name="Picture 25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8CA051C2-919A-41E1-8711-0321B1036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985" y="2326432"/>
            <a:ext cx="364830" cy="574361"/>
          </a:xfrm>
          <a:prstGeom prst="rect">
            <a:avLst/>
          </a:prstGeom>
        </p:spPr>
      </p:pic>
      <p:pic>
        <p:nvPicPr>
          <p:cNvPr id="28" name="Picture 27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3457A92F-219B-4BB5-9FAF-FE243ACABE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815" y="2326432"/>
            <a:ext cx="364830" cy="574361"/>
          </a:xfrm>
          <a:prstGeom prst="rect">
            <a:avLst/>
          </a:prstGeom>
        </p:spPr>
      </p:pic>
      <p:pic>
        <p:nvPicPr>
          <p:cNvPr id="31" name="Picture 30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344AB7B9-2D6C-41A3-AD12-F252D74FE0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704" y="2326432"/>
            <a:ext cx="364830" cy="574361"/>
          </a:xfrm>
          <a:prstGeom prst="rect">
            <a:avLst/>
          </a:prstGeom>
        </p:spPr>
      </p:pic>
      <p:pic>
        <p:nvPicPr>
          <p:cNvPr id="33" name="Picture 32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673630E6-8ECA-4308-A210-1CB976F16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593" y="2326432"/>
            <a:ext cx="364830" cy="574361"/>
          </a:xfrm>
          <a:prstGeom prst="rect">
            <a:avLst/>
          </a:prstGeom>
        </p:spPr>
      </p:pic>
      <p:pic>
        <p:nvPicPr>
          <p:cNvPr id="34" name="Picture 33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927B70CE-6E01-4721-BF41-FB0BFD852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155" y="2923591"/>
            <a:ext cx="364830" cy="574361"/>
          </a:xfrm>
          <a:prstGeom prst="rect">
            <a:avLst/>
          </a:prstGeom>
        </p:spPr>
      </p:pic>
      <p:pic>
        <p:nvPicPr>
          <p:cNvPr id="35" name="Picture 34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E075E552-BB6E-4F2D-9F25-1F949610F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985" y="2923591"/>
            <a:ext cx="364830" cy="574361"/>
          </a:xfrm>
          <a:prstGeom prst="rect">
            <a:avLst/>
          </a:prstGeom>
        </p:spPr>
      </p:pic>
      <p:pic>
        <p:nvPicPr>
          <p:cNvPr id="36" name="Picture 35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9A3429F2-C4F5-4D43-A784-99710CECCD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815" y="2923591"/>
            <a:ext cx="364830" cy="574361"/>
          </a:xfrm>
          <a:prstGeom prst="rect">
            <a:avLst/>
          </a:prstGeom>
        </p:spPr>
      </p:pic>
      <p:pic>
        <p:nvPicPr>
          <p:cNvPr id="37" name="Picture 36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949886CD-DFAB-4E48-9D9B-1CB873A8E0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704" y="2923591"/>
            <a:ext cx="364830" cy="574361"/>
          </a:xfrm>
          <a:prstGeom prst="rect">
            <a:avLst/>
          </a:prstGeom>
        </p:spPr>
      </p:pic>
      <p:pic>
        <p:nvPicPr>
          <p:cNvPr id="38" name="Picture 37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8D9AF4E0-D4EE-4658-AD6C-E25AF3BC7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593" y="2923591"/>
            <a:ext cx="364830" cy="574361"/>
          </a:xfrm>
          <a:prstGeom prst="rect">
            <a:avLst/>
          </a:prstGeom>
        </p:spPr>
      </p:pic>
      <p:pic>
        <p:nvPicPr>
          <p:cNvPr id="39" name="Picture 38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1401F816-6A94-4807-A7D1-FF8F469DD7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155" y="3520750"/>
            <a:ext cx="364830" cy="574361"/>
          </a:xfrm>
          <a:prstGeom prst="rect">
            <a:avLst/>
          </a:prstGeom>
        </p:spPr>
      </p:pic>
      <p:pic>
        <p:nvPicPr>
          <p:cNvPr id="40" name="Picture 39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E200678C-A2C5-45A9-AB04-5BAD0DCA4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985" y="3520750"/>
            <a:ext cx="364830" cy="574361"/>
          </a:xfrm>
          <a:prstGeom prst="rect">
            <a:avLst/>
          </a:prstGeom>
        </p:spPr>
      </p:pic>
      <p:pic>
        <p:nvPicPr>
          <p:cNvPr id="41" name="Picture 40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F838E2BB-6F2B-43E4-99CD-366FF05EB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815" y="3520750"/>
            <a:ext cx="364830" cy="574361"/>
          </a:xfrm>
          <a:prstGeom prst="rect">
            <a:avLst/>
          </a:prstGeom>
        </p:spPr>
      </p:pic>
      <p:pic>
        <p:nvPicPr>
          <p:cNvPr id="42" name="Picture 41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D138C560-23BB-4FFF-B3A6-4D5C2F562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704" y="3520750"/>
            <a:ext cx="364830" cy="574361"/>
          </a:xfrm>
          <a:prstGeom prst="rect">
            <a:avLst/>
          </a:prstGeom>
        </p:spPr>
      </p:pic>
      <p:pic>
        <p:nvPicPr>
          <p:cNvPr id="43" name="Picture 42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6FD0C7FE-A067-46F0-875C-93DBFB7CA0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593" y="3520750"/>
            <a:ext cx="364830" cy="574361"/>
          </a:xfrm>
          <a:prstGeom prst="rect">
            <a:avLst/>
          </a:prstGeom>
        </p:spPr>
      </p:pic>
      <p:pic>
        <p:nvPicPr>
          <p:cNvPr id="44" name="Picture 43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C240AEAC-A99A-482B-B818-00B81E44D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214" y="4117909"/>
            <a:ext cx="364830" cy="574361"/>
          </a:xfrm>
          <a:prstGeom prst="rect">
            <a:avLst/>
          </a:prstGeom>
        </p:spPr>
      </p:pic>
      <p:pic>
        <p:nvPicPr>
          <p:cNvPr id="45" name="Picture 44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D3F6DB9D-5B32-41F8-8178-A9BB370401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044" y="4117909"/>
            <a:ext cx="364830" cy="574361"/>
          </a:xfrm>
          <a:prstGeom prst="rect">
            <a:avLst/>
          </a:prstGeom>
        </p:spPr>
      </p:pic>
      <p:pic>
        <p:nvPicPr>
          <p:cNvPr id="46" name="Picture 45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4FBE3C00-1D88-466E-B83F-08D72DFD98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874" y="4117909"/>
            <a:ext cx="364830" cy="574361"/>
          </a:xfrm>
          <a:prstGeom prst="rect">
            <a:avLst/>
          </a:prstGeom>
        </p:spPr>
      </p:pic>
      <p:pic>
        <p:nvPicPr>
          <p:cNvPr id="47" name="Picture 46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675C26B9-4268-439B-88D0-99077EED6B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763" y="4117909"/>
            <a:ext cx="364830" cy="574361"/>
          </a:xfrm>
          <a:prstGeom prst="rect">
            <a:avLst/>
          </a:prstGeom>
        </p:spPr>
      </p:pic>
      <p:pic>
        <p:nvPicPr>
          <p:cNvPr id="48" name="Picture 47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A2C4B2A7-EE45-4350-B8E3-DEEE502A4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652" y="4117909"/>
            <a:ext cx="364830" cy="574361"/>
          </a:xfrm>
          <a:prstGeom prst="rect">
            <a:avLst/>
          </a:prstGeom>
        </p:spPr>
      </p:pic>
      <p:pic>
        <p:nvPicPr>
          <p:cNvPr id="49" name="Picture 48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F4729A03-B76C-46B0-9E45-E8FF9A9B5E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214" y="4737866"/>
            <a:ext cx="364830" cy="574361"/>
          </a:xfrm>
          <a:prstGeom prst="rect">
            <a:avLst/>
          </a:prstGeom>
        </p:spPr>
      </p:pic>
      <p:pic>
        <p:nvPicPr>
          <p:cNvPr id="50" name="Picture 49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C5909C95-2DC2-49BD-8442-137AB3D0D9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044" y="4737866"/>
            <a:ext cx="364830" cy="574361"/>
          </a:xfrm>
          <a:prstGeom prst="rect">
            <a:avLst/>
          </a:prstGeom>
        </p:spPr>
      </p:pic>
      <p:pic>
        <p:nvPicPr>
          <p:cNvPr id="51" name="Picture 50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9347ED6B-9D35-4D6E-A6AD-7F30C32C3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874" y="4737866"/>
            <a:ext cx="364830" cy="574361"/>
          </a:xfrm>
          <a:prstGeom prst="rect">
            <a:avLst/>
          </a:prstGeom>
        </p:spPr>
      </p:pic>
      <p:pic>
        <p:nvPicPr>
          <p:cNvPr id="52" name="Picture 51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DF7E3C16-79E7-46BA-83F0-0544EC9C28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763" y="4737866"/>
            <a:ext cx="364830" cy="574361"/>
          </a:xfrm>
          <a:prstGeom prst="rect">
            <a:avLst/>
          </a:prstGeom>
        </p:spPr>
      </p:pic>
      <p:pic>
        <p:nvPicPr>
          <p:cNvPr id="53" name="Picture 52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1F797D27-C0AF-4C38-8E61-010D3B8B2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652" y="4737866"/>
            <a:ext cx="364830" cy="574361"/>
          </a:xfrm>
          <a:prstGeom prst="rect">
            <a:avLst/>
          </a:prstGeom>
        </p:spPr>
      </p:pic>
      <p:pic>
        <p:nvPicPr>
          <p:cNvPr id="54" name="Picture 53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4F649F6F-0F0A-4AB1-BCEF-40E51C3667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210" y="5312227"/>
            <a:ext cx="364830" cy="574361"/>
          </a:xfrm>
          <a:prstGeom prst="rect">
            <a:avLst/>
          </a:prstGeom>
        </p:spPr>
      </p:pic>
      <p:pic>
        <p:nvPicPr>
          <p:cNvPr id="55" name="Picture 54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2FE546D4-9A51-4AA0-9B11-109C3926E2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040" y="5312227"/>
            <a:ext cx="364830" cy="574361"/>
          </a:xfrm>
          <a:prstGeom prst="rect">
            <a:avLst/>
          </a:prstGeom>
        </p:spPr>
      </p:pic>
      <p:pic>
        <p:nvPicPr>
          <p:cNvPr id="56" name="Picture 55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DAF1A24B-EF9F-4F01-936F-016D13255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870" y="5312227"/>
            <a:ext cx="364830" cy="574361"/>
          </a:xfrm>
          <a:prstGeom prst="rect">
            <a:avLst/>
          </a:prstGeom>
        </p:spPr>
      </p:pic>
      <p:pic>
        <p:nvPicPr>
          <p:cNvPr id="57" name="Picture 56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D908F412-2132-4B5B-9983-4E56F6893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759" y="5312227"/>
            <a:ext cx="364830" cy="574361"/>
          </a:xfrm>
          <a:prstGeom prst="rect">
            <a:avLst/>
          </a:prstGeom>
        </p:spPr>
      </p:pic>
      <p:pic>
        <p:nvPicPr>
          <p:cNvPr id="58" name="Picture 57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E15F8E58-E9FE-4CB8-90E0-655DF72C4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648" y="5312227"/>
            <a:ext cx="364830" cy="57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062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5714A0-6A33-4AF2-8F28-4D9BF64E9B4F}"/>
              </a:ext>
            </a:extLst>
          </p:cNvPr>
          <p:cNvSpPr txBox="1"/>
          <p:nvPr/>
        </p:nvSpPr>
        <p:spPr>
          <a:xfrm>
            <a:off x="235018" y="897997"/>
            <a:ext cx="5087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Thought Questions</a:t>
            </a:r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2B90F1B7-9A24-4BD4-BEFB-56AD9DC74E73}"/>
              </a:ext>
            </a:extLst>
          </p:cNvPr>
          <p:cNvSpPr txBox="1">
            <a:spLocks noChangeAspect="1"/>
          </p:cNvSpPr>
          <p:nvPr/>
        </p:nvSpPr>
        <p:spPr>
          <a:xfrm>
            <a:off x="326885" y="1489935"/>
            <a:ext cx="6103412" cy="12185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 dirty="0"/>
              <a:t>How many covalent bonds stabilize a membrane by joining one phospholipid to another?</a:t>
            </a:r>
          </a:p>
          <a:p>
            <a:endParaRPr lang="en-US" sz="1300" b="1" i="1" dirty="0"/>
          </a:p>
          <a:p>
            <a:endParaRPr lang="en-U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5">
            <a:extLst>
              <a:ext uri="{FF2B5EF4-FFF2-40B4-BE49-F238E27FC236}">
                <a16:creationId xmlns:a16="http://schemas.microsoft.com/office/drawing/2014/main" id="{14443BEC-6FA3-4FB0-80CB-E94D8CE565EF}"/>
              </a:ext>
            </a:extLst>
          </p:cNvPr>
          <p:cNvSpPr txBox="1">
            <a:spLocks noChangeAspect="1"/>
          </p:cNvSpPr>
          <p:nvPr/>
        </p:nvSpPr>
        <p:spPr>
          <a:xfrm>
            <a:off x="361532" y="2936028"/>
            <a:ext cx="6067808" cy="126408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 dirty="0"/>
              <a:t>Phospholipids come from your diet and your own cells. What do you think catalyzes the synthesis of phospholipids in your cells?</a:t>
            </a:r>
          </a:p>
          <a:p>
            <a:endParaRPr lang="en-US" sz="1300" b="1" i="1" dirty="0"/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7B1E4F28-6579-465E-9977-0A9B00568FC1}"/>
              </a:ext>
            </a:extLst>
          </p:cNvPr>
          <p:cNvSpPr txBox="1">
            <a:spLocks noChangeAspect="1"/>
          </p:cNvSpPr>
          <p:nvPr/>
        </p:nvSpPr>
        <p:spPr>
          <a:xfrm>
            <a:off x="363067" y="4418927"/>
            <a:ext cx="6061755" cy="12602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 dirty="0"/>
              <a:t>Phospholipids are called amphipathic.  What do you </a:t>
            </a:r>
            <a:r>
              <a:rPr lang="en-US" sz="1300" b="1" i="1"/>
              <a:t>think amphipathic </a:t>
            </a:r>
            <a:r>
              <a:rPr lang="en-US" sz="1300" b="1" i="1" dirty="0"/>
              <a:t>means?</a:t>
            </a:r>
          </a:p>
          <a:p>
            <a:endParaRPr lang="en-US" sz="1300" b="1" i="1" dirty="0"/>
          </a:p>
        </p:txBody>
      </p:sp>
    </p:spTree>
    <p:extLst>
      <p:ext uri="{BB962C8B-B14F-4D97-AF65-F5344CB8AC3E}">
        <p14:creationId xmlns:p14="http://schemas.microsoft.com/office/powerpoint/2010/main" val="1225375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778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8" ma:contentTypeDescription="Create a new document." ma:contentTypeScope="" ma:versionID="60a7ce2f374ca26391ad447cdaec67c2">
  <xsd:schema xmlns:xsd="http://www.w3.org/2001/XMLSchema" xmlns:xs="http://www.w3.org/2001/XMLSchema" xmlns:p="http://schemas.microsoft.com/office/2006/metadata/properties" xmlns:ns2="fccfdd5f-3cf6-48f3-9c58-398738ebd059" xmlns:ns3="256d1f37-a5bf-40ea-9e3b-df9e783b5a8c" targetNamespace="http://schemas.microsoft.com/office/2006/metadata/properties" ma:root="true" ma:fieldsID="9db3e2981abd2994dae929c5fe649a87" ns2:_="" ns3:_="">
    <xsd:import namespace="fccfdd5f-3cf6-48f3-9c58-398738ebd059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36CBF95-5645-40DC-A4B0-06522601D0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A2A064-8A3F-4D21-80F1-DD541F420F83}">
  <ds:schemaRefs>
    <ds:schemaRef ds:uri="256d1f37-a5bf-40ea-9e3b-df9e783b5a8c"/>
    <ds:schemaRef ds:uri="fccfdd5f-3cf6-48f3-9c58-398738ebd05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046A07B-9AF4-46D9-A365-8CAC8EA10A6D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56d1f37-a5bf-40ea-9e3b-df9e783b5a8c"/>
    <ds:schemaRef ds:uri="http://purl.org/dc/terms/"/>
    <ds:schemaRef ds:uri="fccfdd5f-3cf6-48f3-9c58-398738ebd059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555</Words>
  <Application>Microsoft Office PowerPoint</Application>
  <PresentationFormat>Widescreen</PresentationFormat>
  <Paragraphs>56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Hoelzer, Mark</dc:creator>
  <cp:lastModifiedBy>Hoelzer, Mark</cp:lastModifiedBy>
  <cp:revision>6</cp:revision>
  <dcterms:created xsi:type="dcterms:W3CDTF">2020-06-30T17:31:29Z</dcterms:created>
  <dcterms:modified xsi:type="dcterms:W3CDTF">2021-04-29T13:31:37Z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</Properties>
</file>