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60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 Herman" initials="KH" lastIdx="1" clrIdx="0">
    <p:extLst>
      <p:ext uri="{19B8F6BF-5375-455C-9EA6-DF929625EA0E}">
        <p15:presenceInfo xmlns:p15="http://schemas.microsoft.com/office/powerpoint/2012/main" userId="S::kris.herman@3dmoleculardesigns.com::ebb3455e-9ef8-4c5a-a8c2-450eea55e30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F8108C-36BC-4E1B-B659-FBA63D7274CB}" v="10" dt="2020-11-02T23:51:37.0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1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1EC5C-AB3D-4C2D-920D-1A5FFB577C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9D2A31-1C30-4534-B873-0FF71FEFC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9D99D-DBE9-402A-80D2-567D3AAB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50FEA-6BC1-40A6-AB69-BD9FD1061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583ED-36DC-4909-8E11-33007CDB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89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4E86D-F183-4D4F-B3FD-914ECEC79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55638-683A-421C-BCE1-45F4F1F2C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5A9B4-27AF-4A5B-9C00-663DD5053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8334D-7DE9-48A8-99BE-1D1EF4FF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DDEC7-8A86-4292-A050-B8526AEBA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6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BF9DA8-0543-408F-A955-799B8C30D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1E8A2-D15D-429A-9904-2BA13E081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FB1E3-4E21-420C-A0BA-7A1FF504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EFADB-738B-4991-BFBF-0E055C0C9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5E973-E9EA-4F92-B41E-1C3597EEC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0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288F7-8D20-4CCD-AD11-2C7364BD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2BB79-E632-4877-9847-74FE40818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7C1F-AAE8-457F-A9A8-62A2F66392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F4BBE-5470-4080-8CD9-A17ABDD34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1731D-53C2-44A0-8A1B-FC5C4EBF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1722-BD78-4EAE-8680-23B363C97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52BA7-49BE-47B0-89D9-09468C124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40CCA-9B12-421A-9F32-2DCDC47ED1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97543-0254-4ADB-85D9-8CCCE6545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5CD24-0A28-4D25-8048-4EAF467C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03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458D0-5CC2-45B7-AFF2-18EE714B0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1776D-1D6C-44C5-97D1-1EE1FF386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FCE4D-3906-40F6-8DE5-957851FA3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3410A-833E-4F6C-B903-F918952254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7C4D17-FD8E-4324-B968-56F6D5278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CE313-2827-4ACF-95A6-4A69387A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A0ADA-7222-4E96-BF6F-F139ED773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E8C88-6319-4594-89E0-F3F8BEFDE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95647-1EA6-4DE9-9607-AFBFB5365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5B9802-FCC9-448F-9F09-625B814E2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0A9832-520E-44C2-A845-B50D731318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055AAF-818E-4A00-BEF0-9E6EBECB64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321757-9DFB-439C-968E-5E19AB51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2FF45-CCF1-489F-B051-1C5293569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2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D5F61-2347-4B42-B11E-467E5D2B6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0C25FD-92BE-4FD1-8324-7C7B3AE308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4123B-7799-41C1-B900-0044141A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8CA0C6-D774-4C65-B97F-E590E2594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1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2E352E-8A50-4FE8-8437-A32ECE39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5E81E5-A7CC-40CE-BE2A-6051D174B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D480B-72CB-48C0-A175-2D0F7847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91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18146-9D33-4F05-B5B4-7A0CA6204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74FB5-ACA2-45C0-B314-386C04646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73FB1-1B04-4730-94F8-A861F161F3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9DD0A-00A8-4652-97FA-5A7AC70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FBDC1-7EAA-4745-A1CF-9FC3E5B0D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4E521-76EA-4E0C-948B-351B17CB0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30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5A228-6B14-4C51-AF67-56C5141D1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E18950-454B-416D-B5C4-4A0AD60230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78B79-6038-4153-BFD1-F197B5C3A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E21BB-8847-40CD-BCC0-796837CA8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21283-66E8-4D0B-9F85-10431A4CD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6FC47-FE4F-442A-AC87-13DBB181A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621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130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9C62E-6670-4DA1-962F-94C06140E897}"/>
              </a:ext>
            </a:extLst>
          </p:cNvPr>
          <p:cNvSpPr txBox="1"/>
          <p:nvPr/>
        </p:nvSpPr>
        <p:spPr>
          <a:xfrm>
            <a:off x="247557" y="1026248"/>
            <a:ext cx="4095843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Building a DNA Nucleotide</a:t>
            </a:r>
          </a:p>
          <a:p>
            <a:endParaRPr lang="en-US" sz="1400" dirty="0"/>
          </a:p>
          <a:p>
            <a:r>
              <a:rPr lang="en-US" sz="1300" b="1" dirty="0"/>
              <a:t>Double stranded DNA </a:t>
            </a:r>
            <a:r>
              <a:rPr lang="en-US" sz="1300" dirty="0"/>
              <a:t>is made up of individual DNA units called nucleotides.  Each nucleotide contains a </a:t>
            </a:r>
            <a:r>
              <a:rPr lang="en-US" sz="1300" b="1" dirty="0"/>
              <a:t>phosphate group</a:t>
            </a:r>
            <a:r>
              <a:rPr lang="en-US" sz="1300" dirty="0"/>
              <a:t> and a </a:t>
            </a:r>
            <a:r>
              <a:rPr lang="en-US" sz="1300" b="1" dirty="0"/>
              <a:t>deoxyribose sugar</a:t>
            </a:r>
            <a:r>
              <a:rPr lang="en-US" sz="1300" dirty="0"/>
              <a:t> that make up the </a:t>
            </a:r>
            <a:r>
              <a:rPr lang="en-US" sz="1300" b="1" dirty="0"/>
              <a:t>backbone</a:t>
            </a:r>
            <a:r>
              <a:rPr lang="en-US" sz="1300" dirty="0"/>
              <a:t>, and a </a:t>
            </a:r>
            <a:r>
              <a:rPr lang="en-US" sz="1300" b="1" dirty="0"/>
              <a:t>nitrogenous base</a:t>
            </a:r>
            <a:r>
              <a:rPr lang="en-US" sz="1300" dirty="0"/>
              <a:t>.</a:t>
            </a:r>
          </a:p>
          <a:p>
            <a:endParaRPr lang="en-US" sz="1300" dirty="0"/>
          </a:p>
          <a:p>
            <a:r>
              <a:rPr lang="en-US" sz="1300" dirty="0"/>
              <a:t>1. Study the chemical structure below.</a:t>
            </a:r>
            <a:endParaRPr lang="en-US" sz="1300" dirty="0">
              <a:cs typeface="Calibri" panose="020F0502020204030204"/>
            </a:endParaRPr>
          </a:p>
          <a:p>
            <a:r>
              <a:rPr lang="en-US" sz="1300" dirty="0"/>
              <a:t>2. Drag and connect the nucleotide components on the right to build your own single DNA nucleotide. </a:t>
            </a:r>
            <a:endParaRPr lang="en-US" dirty="0"/>
          </a:p>
          <a:p>
            <a:r>
              <a:rPr lang="en-US" sz="1300" dirty="0"/>
              <a:t>3. Label the parts of the nucleotide.</a:t>
            </a:r>
            <a:endParaRPr lang="en-US">
              <a:cs typeface="Calibri"/>
            </a:endParaRPr>
          </a:p>
          <a:p>
            <a:r>
              <a:rPr lang="en-US" sz="1300" dirty="0">
                <a:cs typeface="Calibri"/>
              </a:rPr>
              <a:t>4. Answer</a:t>
            </a:r>
            <a:r>
              <a:rPr lang="en-US" sz="1300" dirty="0"/>
              <a:t> the question below and move to the next slide.</a:t>
            </a:r>
          </a:p>
          <a:p>
            <a:endParaRPr lang="en-US" sz="1400" dirty="0"/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A01011E6-534B-4480-8D65-24B4C2447F35}"/>
              </a:ext>
            </a:extLst>
          </p:cNvPr>
          <p:cNvSpPr txBox="1">
            <a:spLocks noChangeAspect="1"/>
          </p:cNvSpPr>
          <p:nvPr/>
        </p:nvSpPr>
        <p:spPr>
          <a:xfrm>
            <a:off x="4861366" y="5323359"/>
            <a:ext cx="6969637" cy="11825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How many different nucleotides are there in DNA and what are they named?</a:t>
            </a:r>
          </a:p>
          <a:p>
            <a:endParaRPr lang="en-US" sz="1300" b="1" i="1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B62956E-B80F-4AAD-AB46-5C853B1FB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591" y="1174383"/>
            <a:ext cx="1718930" cy="1804267"/>
          </a:xfrm>
          <a:prstGeom prst="rect">
            <a:avLst/>
          </a:prstGeom>
        </p:spPr>
      </p:pic>
      <p:pic>
        <p:nvPicPr>
          <p:cNvPr id="11" name="Picture 10" descr="A close up of a toy&#10;&#10;Description automatically generated">
            <a:extLst>
              <a:ext uri="{FF2B5EF4-FFF2-40B4-BE49-F238E27FC236}">
                <a16:creationId xmlns:a16="http://schemas.microsoft.com/office/drawing/2014/main" id="{F28358C4-1727-4A72-9F64-5AE65C918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822" y="1466817"/>
            <a:ext cx="920420" cy="944802"/>
          </a:xfrm>
          <a:prstGeom prst="rect">
            <a:avLst/>
          </a:prstGeom>
        </p:spPr>
      </p:pic>
      <p:pic>
        <p:nvPicPr>
          <p:cNvPr id="14" name="Picture 13" descr="A picture containing indoor, small, table, sitting&#10;&#10;Description automatically generated">
            <a:extLst>
              <a:ext uri="{FF2B5EF4-FFF2-40B4-BE49-F238E27FC236}">
                <a16:creationId xmlns:a16="http://schemas.microsoft.com/office/drawing/2014/main" id="{F4C636FF-A90A-4F00-A9ED-196B61CF78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01" y="1313690"/>
            <a:ext cx="1426346" cy="1182526"/>
          </a:xfrm>
          <a:prstGeom prst="rect">
            <a:avLst/>
          </a:prstGeom>
        </p:spPr>
      </p:pic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62815D8B-DA5C-4644-B9E6-1AE4363BEB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302" y="3163378"/>
            <a:ext cx="1300906" cy="744688"/>
          </a:xfrm>
          <a:prstGeom prst="rect">
            <a:avLst/>
          </a:prstGeom>
        </p:spPr>
      </p:pic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:a16="http://schemas.microsoft.com/office/drawing/2014/main" id="{367B1CA9-B941-419B-91C9-847013AED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499" y="444504"/>
            <a:ext cx="1521555" cy="85961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1828FA0-D4BB-49E1-9186-50AE999B5F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0310" y="1617679"/>
            <a:ext cx="1707932" cy="1094049"/>
          </a:xfrm>
          <a:prstGeom prst="rect">
            <a:avLst/>
          </a:prstGeom>
        </p:spPr>
      </p:pic>
      <p:pic>
        <p:nvPicPr>
          <p:cNvPr id="30" name="Picture 29" descr="A close up of a logo&#10;&#10;Description automatically generated">
            <a:extLst>
              <a:ext uri="{FF2B5EF4-FFF2-40B4-BE49-F238E27FC236}">
                <a16:creationId xmlns:a16="http://schemas.microsoft.com/office/drawing/2014/main" id="{39C2E5B3-9BDA-4BA1-9117-A1023DF6E1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42" y="4446382"/>
            <a:ext cx="905579" cy="501056"/>
          </a:xfrm>
          <a:prstGeom prst="rect">
            <a:avLst/>
          </a:prstGeom>
        </p:spPr>
      </p:pic>
      <p:pic>
        <p:nvPicPr>
          <p:cNvPr id="32" name="Picture 31" descr="A close up of a logo&#10;&#10;Description automatically generated">
            <a:extLst>
              <a:ext uri="{FF2B5EF4-FFF2-40B4-BE49-F238E27FC236}">
                <a16:creationId xmlns:a16="http://schemas.microsoft.com/office/drawing/2014/main" id="{7C9714AA-CDB4-4244-87EB-AEFC9FDEB7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707" y="4283987"/>
            <a:ext cx="855012" cy="49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9C62E-6670-4DA1-962F-94C06140E897}"/>
              </a:ext>
            </a:extLst>
          </p:cNvPr>
          <p:cNvSpPr txBox="1"/>
          <p:nvPr/>
        </p:nvSpPr>
        <p:spPr>
          <a:xfrm>
            <a:off x="247557" y="1026248"/>
            <a:ext cx="4476843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Many Representations of DNA</a:t>
            </a:r>
          </a:p>
          <a:p>
            <a:endParaRPr lang="en-US" sz="1400" dirty="0"/>
          </a:p>
          <a:p>
            <a:r>
              <a:rPr lang="en-US" sz="1300" dirty="0"/>
              <a:t>There are a variety of ways to represent DNA </a:t>
            </a:r>
            <a:r>
              <a:rPr lang="en-US" sz="1300" b="1" dirty="0"/>
              <a:t>nucleotides</a:t>
            </a:r>
            <a:r>
              <a:rPr lang="en-US" sz="1300" dirty="0"/>
              <a:t>. Despite being very different, the four illustrations shown to the right all show the </a:t>
            </a:r>
            <a:r>
              <a:rPr lang="en-US" sz="1300" b="1" dirty="0"/>
              <a:t>DNA backbone</a:t>
            </a:r>
            <a:r>
              <a:rPr lang="en-US" sz="1300" dirty="0"/>
              <a:t>, the </a:t>
            </a:r>
            <a:r>
              <a:rPr lang="en-US" sz="1300" b="1" dirty="0"/>
              <a:t>nitrogenous base</a:t>
            </a:r>
            <a:r>
              <a:rPr lang="en-US" sz="1300" dirty="0"/>
              <a:t> and the </a:t>
            </a:r>
            <a:r>
              <a:rPr lang="en-US" sz="1300" b="1" dirty="0"/>
              <a:t>5’ to 3’ directionality </a:t>
            </a:r>
            <a:r>
              <a:rPr lang="en-US" sz="1300" dirty="0"/>
              <a:t>ends of the backbone.</a:t>
            </a:r>
          </a:p>
          <a:p>
            <a:endParaRPr lang="en-US" sz="1300" dirty="0"/>
          </a:p>
          <a:p>
            <a:r>
              <a:rPr lang="en-US" sz="1300" dirty="0"/>
              <a:t>1. Grab and position the labels below to name the parts of each nucleotide illustration on the right.</a:t>
            </a:r>
            <a:endParaRPr lang="en-US" sz="1300" dirty="0">
              <a:cs typeface="Calibri" panose="020F0502020204030204"/>
            </a:endParaRPr>
          </a:p>
          <a:p>
            <a:r>
              <a:rPr lang="en-US" sz="1300" dirty="0"/>
              <a:t>2. Answer the question below and then move to the next slide.</a:t>
            </a:r>
            <a:endParaRPr lang="en-US" sz="1300" dirty="0">
              <a:cs typeface="Calibri"/>
            </a:endParaRPr>
          </a:p>
          <a:p>
            <a:endParaRPr lang="en-US" sz="1400" dirty="0"/>
          </a:p>
        </p:txBody>
      </p:sp>
      <p:sp>
        <p:nvSpPr>
          <p:cNvPr id="24" name="TextBox 32">
            <a:extLst>
              <a:ext uri="{FF2B5EF4-FFF2-40B4-BE49-F238E27FC236}">
                <a16:creationId xmlns:a16="http://schemas.microsoft.com/office/drawing/2014/main" id="{A01011E6-534B-4480-8D65-24B4C2447F35}"/>
              </a:ext>
            </a:extLst>
          </p:cNvPr>
          <p:cNvSpPr txBox="1">
            <a:spLocks noChangeAspect="1"/>
          </p:cNvSpPr>
          <p:nvPr/>
        </p:nvSpPr>
        <p:spPr>
          <a:xfrm>
            <a:off x="340617" y="5202258"/>
            <a:ext cx="4034612" cy="13360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Of the 4 different representations of a nucleotide shown here, which do you think is the most useful?  Why?</a:t>
            </a:r>
          </a:p>
          <a:p>
            <a:endParaRPr lang="en-US" sz="1300" b="1" i="1" dirty="0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BF005CA7-BE15-43A8-9D4E-A0E46B4BD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" y="4378769"/>
            <a:ext cx="1535951" cy="373883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36A36122-D850-47CF-80DD-88622C2D7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25" y="3420423"/>
            <a:ext cx="1283327" cy="10307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739C2A-84BC-4826-A4DD-3C32E8D1D3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177" y="3691957"/>
            <a:ext cx="990284" cy="161679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1F72BF00-4765-4C5D-A049-1A6E83F015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61" y="4472662"/>
            <a:ext cx="828605" cy="308201"/>
          </a:xfrm>
          <a:prstGeom prst="rect">
            <a:avLst/>
          </a:prstGeom>
        </p:spPr>
      </p:pic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C4E7D4BB-73F3-4544-AC62-179934BA3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9" y="4378768"/>
            <a:ext cx="1535951" cy="373883"/>
          </a:xfrm>
          <a:prstGeom prst="rect">
            <a:avLst/>
          </a:prstGeom>
        </p:spPr>
      </p:pic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4D450F81-3156-4870-82F0-32E97C4C01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608" y="3426905"/>
            <a:ext cx="1283327" cy="103070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78721F4-8FA2-4EBF-BAEC-81BB27CA37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945" y="3672661"/>
            <a:ext cx="990284" cy="161679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F545A705-12A1-4000-A736-0BE18CFC9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64" y="4483154"/>
            <a:ext cx="828605" cy="308201"/>
          </a:xfrm>
          <a:prstGeom prst="rect">
            <a:avLst/>
          </a:prstGeom>
        </p:spPr>
      </p:pic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D5223B31-BA05-4FB8-9DA9-18D5D924D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2" y="4378769"/>
            <a:ext cx="1535951" cy="373883"/>
          </a:xfrm>
          <a:prstGeom prst="rect">
            <a:avLst/>
          </a:prstGeom>
        </p:spPr>
      </p:pic>
      <p:pic>
        <p:nvPicPr>
          <p:cNvPr id="29" name="Picture 28" descr="A close up of a logo&#10;&#10;Description automatically generated">
            <a:extLst>
              <a:ext uri="{FF2B5EF4-FFF2-40B4-BE49-F238E27FC236}">
                <a16:creationId xmlns:a16="http://schemas.microsoft.com/office/drawing/2014/main" id="{EA0F48AD-7627-4CEB-95FE-793FC5919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608" y="3411344"/>
            <a:ext cx="1283327" cy="103070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E0584AB-8018-4C60-9239-A0DEE4B97D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945" y="3672662"/>
            <a:ext cx="990284" cy="161679"/>
          </a:xfrm>
          <a:prstGeom prst="rect">
            <a:avLst/>
          </a:prstGeom>
        </p:spPr>
      </p:pic>
      <p:pic>
        <p:nvPicPr>
          <p:cNvPr id="35" name="Picture 34" descr="A close up of a logo&#10;&#10;Description automatically generated">
            <a:extLst>
              <a:ext uri="{FF2B5EF4-FFF2-40B4-BE49-F238E27FC236}">
                <a16:creationId xmlns:a16="http://schemas.microsoft.com/office/drawing/2014/main" id="{091219A3-4EF5-4469-A50A-317AE5A9C7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64" y="4474508"/>
            <a:ext cx="828605" cy="308201"/>
          </a:xfrm>
          <a:prstGeom prst="rect">
            <a:avLst/>
          </a:prstGeom>
        </p:spPr>
      </p:pic>
      <p:pic>
        <p:nvPicPr>
          <p:cNvPr id="36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0E1CB2DE-5D50-444B-990C-3D5C91C3F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0" y="4378769"/>
            <a:ext cx="1535951" cy="373883"/>
          </a:xfrm>
          <a:prstGeom prst="rect">
            <a:avLst/>
          </a:prstGeom>
        </p:spPr>
      </p:pic>
      <p:pic>
        <p:nvPicPr>
          <p:cNvPr id="37" name="Picture 36" descr="A close up of a logo&#10;&#10;Description automatically generated">
            <a:extLst>
              <a:ext uri="{FF2B5EF4-FFF2-40B4-BE49-F238E27FC236}">
                <a16:creationId xmlns:a16="http://schemas.microsoft.com/office/drawing/2014/main" id="{1EB45976-024A-4509-9A1A-C1ECF9258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24" y="3411344"/>
            <a:ext cx="1283327" cy="103070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E3A51BB-9141-4F25-9E44-A172C8D6F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561" y="3672661"/>
            <a:ext cx="990284" cy="161679"/>
          </a:xfrm>
          <a:prstGeom prst="rect">
            <a:avLst/>
          </a:prstGeom>
        </p:spPr>
      </p:pic>
      <p:pic>
        <p:nvPicPr>
          <p:cNvPr id="39" name="Picture 38" descr="A close up of a logo&#10;&#10;Description automatically generated">
            <a:extLst>
              <a:ext uri="{FF2B5EF4-FFF2-40B4-BE49-F238E27FC236}">
                <a16:creationId xmlns:a16="http://schemas.microsoft.com/office/drawing/2014/main" id="{7B5BD854-FCC4-4AFA-90CB-95F5C0B801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61" y="4472662"/>
            <a:ext cx="828605" cy="30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88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9C62E-6670-4DA1-962F-94C06140E897}"/>
              </a:ext>
            </a:extLst>
          </p:cNvPr>
          <p:cNvSpPr txBox="1"/>
          <p:nvPr/>
        </p:nvSpPr>
        <p:spPr>
          <a:xfrm>
            <a:off x="247556" y="947882"/>
            <a:ext cx="3862306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Nucleotides Form Base Pairs</a:t>
            </a:r>
          </a:p>
          <a:p>
            <a:endParaRPr lang="en-US" sz="1400" dirty="0"/>
          </a:p>
          <a:p>
            <a:r>
              <a:rPr lang="en-US" sz="1300" dirty="0"/>
              <a:t>There are four types of nucleotides, each with a different nitrogenous base: </a:t>
            </a:r>
            <a:r>
              <a:rPr lang="en-US" sz="1300" b="1" dirty="0"/>
              <a:t>guanine</a:t>
            </a:r>
            <a:r>
              <a:rPr lang="en-US" sz="1300" dirty="0"/>
              <a:t> (G), </a:t>
            </a:r>
            <a:r>
              <a:rPr lang="en-US" sz="1300" b="1" dirty="0"/>
              <a:t>cytosine</a:t>
            </a:r>
            <a:r>
              <a:rPr lang="en-US" sz="1300" dirty="0"/>
              <a:t> (C), </a:t>
            </a:r>
            <a:r>
              <a:rPr lang="en-US" sz="1300" b="1" dirty="0"/>
              <a:t>adenosine</a:t>
            </a:r>
            <a:r>
              <a:rPr lang="en-US" sz="1300" dirty="0"/>
              <a:t> (A) and </a:t>
            </a:r>
            <a:r>
              <a:rPr lang="en-US" sz="1300" b="1" dirty="0"/>
              <a:t>thymine</a:t>
            </a:r>
            <a:r>
              <a:rPr lang="en-US" sz="1300" dirty="0"/>
              <a:t> (T). They join to form</a:t>
            </a:r>
            <a:r>
              <a:rPr lang="en-US" sz="1300" b="1" dirty="0"/>
              <a:t> base pairs</a:t>
            </a:r>
            <a:r>
              <a:rPr lang="en-US" sz="1300" dirty="0"/>
              <a:t>.</a:t>
            </a:r>
          </a:p>
          <a:p>
            <a:endParaRPr lang="en-US" sz="1300" dirty="0"/>
          </a:p>
          <a:p>
            <a:r>
              <a:rPr lang="en-US" sz="1300" dirty="0"/>
              <a:t>1. Study the chemical structure below.</a:t>
            </a:r>
            <a:endParaRPr lang="en-US" sz="1300" dirty="0">
              <a:cs typeface="Calibri" panose="020F0502020204030204"/>
            </a:endParaRPr>
          </a:p>
          <a:p>
            <a:r>
              <a:rPr lang="en-US" sz="1300" dirty="0"/>
              <a:t>2. Drag and connect the nucleotides on the right to build base pairs.  </a:t>
            </a:r>
            <a:endParaRPr lang="en-US" dirty="0"/>
          </a:p>
          <a:p>
            <a:r>
              <a:rPr lang="en-US" sz="1300" dirty="0"/>
              <a:t>3. Answer the question below and move to the next slide.</a:t>
            </a:r>
            <a:endParaRPr lang="en-US" dirty="0">
              <a:cs typeface="Calibri"/>
            </a:endParaRPr>
          </a:p>
          <a:p>
            <a:endParaRPr lang="en-US" sz="1400" dirty="0"/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A01011E6-534B-4480-8D65-24B4C2447F35}"/>
              </a:ext>
            </a:extLst>
          </p:cNvPr>
          <p:cNvSpPr txBox="1">
            <a:spLocks noChangeAspect="1"/>
          </p:cNvSpPr>
          <p:nvPr/>
        </p:nvSpPr>
        <p:spPr>
          <a:xfrm>
            <a:off x="4166886" y="5643113"/>
            <a:ext cx="7637897" cy="8321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How does the size of an A-T base pair compare with the size of a G-C base pair?</a:t>
            </a:r>
          </a:p>
          <a:p>
            <a:endParaRPr lang="en-US" sz="1300" b="1" i="1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6194E96-A49E-430E-B2B1-A30A4D818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61270" y="177825"/>
            <a:ext cx="1770869" cy="262283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889CB04-16E7-47A0-AA41-E09AB20EC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4905" y="2800660"/>
            <a:ext cx="1789539" cy="267213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4DE8F3F-0C2D-45E5-B0A0-8ACE320F09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745" y="217265"/>
            <a:ext cx="1789287" cy="254395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2CBC444-046E-4972-925E-67125E6926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8908" y="3002572"/>
            <a:ext cx="2046008" cy="2399187"/>
          </a:xfrm>
          <a:prstGeom prst="rect">
            <a:avLst/>
          </a:prstGeom>
        </p:spPr>
      </p:pic>
      <p:pic>
        <p:nvPicPr>
          <p:cNvPr id="46" name="Picture 45" descr="A sign lit up at night&#10;&#10;Description automatically generated">
            <a:extLst>
              <a:ext uri="{FF2B5EF4-FFF2-40B4-BE49-F238E27FC236}">
                <a16:creationId xmlns:a16="http://schemas.microsoft.com/office/drawing/2014/main" id="{CEFF9692-CEB0-4DBB-BEAA-D4A21EC59A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8" y="3748649"/>
            <a:ext cx="1347105" cy="1243481"/>
          </a:xfrm>
          <a:prstGeom prst="rect">
            <a:avLst/>
          </a:prstGeom>
        </p:spPr>
      </p:pic>
      <p:pic>
        <p:nvPicPr>
          <p:cNvPr id="48" name="Picture 47" descr="A close up of a sign&#10;&#10;Description automatically generated">
            <a:extLst>
              <a:ext uri="{FF2B5EF4-FFF2-40B4-BE49-F238E27FC236}">
                <a16:creationId xmlns:a16="http://schemas.microsoft.com/office/drawing/2014/main" id="{FDCDB35C-7902-45A8-9E7A-FD56AE098A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982" y="3577376"/>
            <a:ext cx="1347105" cy="1249577"/>
          </a:xfrm>
          <a:prstGeom prst="rect">
            <a:avLst/>
          </a:prstGeom>
        </p:spPr>
      </p:pic>
      <p:pic>
        <p:nvPicPr>
          <p:cNvPr id="50" name="Picture 49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72FE2471-C3D0-475C-BD75-EA28F947A7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517" y="864452"/>
            <a:ext cx="1365391" cy="1249577"/>
          </a:xfrm>
          <a:prstGeom prst="rect">
            <a:avLst/>
          </a:prstGeom>
        </p:spPr>
      </p:pic>
      <p:pic>
        <p:nvPicPr>
          <p:cNvPr id="52" name="Picture 51" descr="A close up of a sign&#10;&#10;Description automatically generated">
            <a:extLst>
              <a:ext uri="{FF2B5EF4-FFF2-40B4-BE49-F238E27FC236}">
                <a16:creationId xmlns:a16="http://schemas.microsoft.com/office/drawing/2014/main" id="{4A0524D1-E20F-420F-A4B8-918E2B512E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531" y="725084"/>
            <a:ext cx="1328818" cy="129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5714A0-6A33-4AF2-8F28-4D9BF64E9B4F}"/>
              </a:ext>
            </a:extLst>
          </p:cNvPr>
          <p:cNvSpPr txBox="1"/>
          <p:nvPr/>
        </p:nvSpPr>
        <p:spPr>
          <a:xfrm>
            <a:off x="323918" y="1140299"/>
            <a:ext cx="482692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A Note on DNA Directionality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F7E2C-C079-46CE-801D-C1C082BEFD8E}"/>
              </a:ext>
            </a:extLst>
          </p:cNvPr>
          <p:cNvSpPr txBox="1"/>
          <p:nvPr/>
        </p:nvSpPr>
        <p:spPr>
          <a:xfrm>
            <a:off x="7872159" y="1882423"/>
            <a:ext cx="3813705" cy="13696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300" dirty="0"/>
              <a:t>This is because real DNA exists in 3-dimensions, and so it is difficult to capture all of its attributes in a single 2-dimensional image.  The direction of the strands can be more easily seen by viewing </a:t>
            </a:r>
            <a:r>
              <a:rPr lang="en-US" sz="1300"/>
              <a:t>a DNA </a:t>
            </a:r>
            <a:r>
              <a:rPr lang="en-US" sz="1300" dirty="0"/>
              <a:t>base pair from the side, rather than from the top. </a:t>
            </a:r>
          </a:p>
          <a:p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ADAD73-38AA-4421-B709-18AB429A1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56188" y="1971413"/>
            <a:ext cx="1027869" cy="15176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AAE951-2520-4B8E-A724-43744C8BBB3A}"/>
              </a:ext>
            </a:extLst>
          </p:cNvPr>
          <p:cNvSpPr txBox="1"/>
          <p:nvPr/>
        </p:nvSpPr>
        <p:spPr>
          <a:xfrm>
            <a:off x="323918" y="1882423"/>
            <a:ext cx="2511561" cy="3893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/>
              <a:t>The two strands of nucleotides that make up a DNA double helix are often referred to as </a:t>
            </a:r>
            <a:r>
              <a:rPr lang="en-US" sz="1300" b="1" dirty="0"/>
              <a:t>anti-parallel</a:t>
            </a:r>
            <a:r>
              <a:rPr lang="en-US" sz="1300" dirty="0"/>
              <a:t>, meaning that they go in opposite directions.  This can be seen in schematic representations of DNA </a:t>
            </a:r>
            <a:r>
              <a:rPr lang="en-US" sz="1300" dirty="0" err="1"/>
              <a:t>basepairs</a:t>
            </a:r>
            <a:r>
              <a:rPr lang="en-US" sz="1300" dirty="0"/>
              <a:t>, such as the graphic to the right.</a:t>
            </a:r>
          </a:p>
          <a:p>
            <a:endParaRPr lang="en-US" sz="1300" dirty="0"/>
          </a:p>
          <a:p>
            <a:endParaRPr lang="en-US" sz="1300" dirty="0"/>
          </a:p>
          <a:p>
            <a:endParaRPr lang="en-US" sz="1300" dirty="0"/>
          </a:p>
          <a:p>
            <a:r>
              <a:rPr lang="en-US" sz="1300" dirty="0"/>
              <a:t>However, it is a bit harder to see this directionality when looking at atom-based representations of DNA </a:t>
            </a:r>
            <a:r>
              <a:rPr lang="en-US" sz="1300" dirty="0" err="1"/>
              <a:t>basepairs</a:t>
            </a:r>
            <a:r>
              <a:rPr lang="en-US" sz="1300" dirty="0"/>
              <a:t>, such as the graphic to the right. At first glance, the backbone regions appear to be going in the same direction!</a:t>
            </a:r>
          </a:p>
        </p:txBody>
      </p:sp>
      <p:pic>
        <p:nvPicPr>
          <p:cNvPr id="11" name="Picture 10" descr="A picture containing table, sitting, cake, bear&#10;&#10;Description automatically generated">
            <a:extLst>
              <a:ext uri="{FF2B5EF4-FFF2-40B4-BE49-F238E27FC236}">
                <a16:creationId xmlns:a16="http://schemas.microsoft.com/office/drawing/2014/main" id="{3EAB0B5B-8F7F-4593-BF18-02C35F7BA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159" y="3829110"/>
            <a:ext cx="1061475" cy="2861333"/>
          </a:xfrm>
          <a:prstGeom prst="rect">
            <a:avLst/>
          </a:prstGeom>
        </p:spPr>
      </p:pic>
      <p:pic>
        <p:nvPicPr>
          <p:cNvPr id="13" name="Picture 12" descr="A close up of a toy&#10;&#10;Description automatically generated">
            <a:extLst>
              <a:ext uri="{FF2B5EF4-FFF2-40B4-BE49-F238E27FC236}">
                <a16:creationId xmlns:a16="http://schemas.microsoft.com/office/drawing/2014/main" id="{B3C0D6E0-AE2C-494F-A28E-689E8CA1C3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160" y="3174195"/>
            <a:ext cx="3583086" cy="1309829"/>
          </a:xfrm>
          <a:prstGeom prst="rect">
            <a:avLst/>
          </a:prstGeom>
        </p:spPr>
      </p:pic>
      <p:pic>
        <p:nvPicPr>
          <p:cNvPr id="15" name="Picture 14" descr="A cake made to look like a face&#10;&#10;Description automatically generated">
            <a:extLst>
              <a:ext uri="{FF2B5EF4-FFF2-40B4-BE49-F238E27FC236}">
                <a16:creationId xmlns:a16="http://schemas.microsoft.com/office/drawing/2014/main" id="{AEFF9F57-8F1C-427A-A7E3-1B87CF6987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686" y="1179952"/>
            <a:ext cx="2714820" cy="549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75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5714A0-6A33-4AF2-8F28-4D9BF64E9B4F}"/>
              </a:ext>
            </a:extLst>
          </p:cNvPr>
          <p:cNvSpPr txBox="1"/>
          <p:nvPr/>
        </p:nvSpPr>
        <p:spPr>
          <a:xfrm>
            <a:off x="323918" y="1173855"/>
            <a:ext cx="5087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Thought 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90F1B7-9A24-4BD4-BEFB-56AD9DC74E73}"/>
              </a:ext>
            </a:extLst>
          </p:cNvPr>
          <p:cNvSpPr txBox="1">
            <a:spLocks noChangeAspect="1"/>
          </p:cNvSpPr>
          <p:nvPr/>
        </p:nvSpPr>
        <p:spPr>
          <a:xfrm>
            <a:off x="323919" y="1808891"/>
            <a:ext cx="6389398" cy="10960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300" b="1" i="1" dirty="0"/>
              <a:t>How large (in base pairs) is the human genome?</a:t>
            </a:r>
          </a:p>
          <a:p>
            <a:endParaRPr lang="en-US" sz="1300" b="1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250E5C-25CF-4370-98BD-BB84894E02A1}"/>
              </a:ext>
            </a:extLst>
          </p:cNvPr>
          <p:cNvSpPr txBox="1">
            <a:spLocks noChangeAspect="1"/>
          </p:cNvSpPr>
          <p:nvPr/>
        </p:nvSpPr>
        <p:spPr>
          <a:xfrm>
            <a:off x="323919" y="3244474"/>
            <a:ext cx="6389398" cy="15358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n-US" sz="1300" b="1" i="1" dirty="0"/>
              <a:t>Why is it useful to know the sequence of nucleotides that make up the human genome?</a:t>
            </a:r>
          </a:p>
          <a:p>
            <a:endParaRPr lang="en-US" sz="1300" b="1" i="1" dirty="0"/>
          </a:p>
        </p:txBody>
      </p:sp>
    </p:spTree>
    <p:extLst>
      <p:ext uri="{BB962C8B-B14F-4D97-AF65-F5344CB8AC3E}">
        <p14:creationId xmlns:p14="http://schemas.microsoft.com/office/powerpoint/2010/main" val="987968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8" ma:contentTypeDescription="Create a new document." ma:contentTypeScope="" ma:versionID="60a7ce2f374ca26391ad447cdaec67c2">
  <xsd:schema xmlns:xsd="http://www.w3.org/2001/XMLSchema" xmlns:xs="http://www.w3.org/2001/XMLSchema" xmlns:p="http://schemas.microsoft.com/office/2006/metadata/properties" xmlns:ns2="fccfdd5f-3cf6-48f3-9c58-398738ebd059" xmlns:ns3="256d1f37-a5bf-40ea-9e3b-df9e783b5a8c" targetNamespace="http://schemas.microsoft.com/office/2006/metadata/properties" ma:root="true" ma:fieldsID="9db3e2981abd2994dae929c5fe649a87" ns2:_="" ns3:_="">
    <xsd:import namespace="fccfdd5f-3cf6-48f3-9c58-398738ebd059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56d1f37-a5bf-40ea-9e3b-df9e783b5a8c">
      <UserInfo>
        <DisplayName>Mark Hoelzer</DisplayName>
        <AccountId>20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4BAD7A9-B152-42D4-9E25-5FA3A56B20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cfdd5f-3cf6-48f3-9c58-398738ebd059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6B2FD8-036C-4A6D-987C-FBCD8C2D65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5403F6-424B-4904-9914-06850F8A63B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256d1f37-a5bf-40ea-9e3b-df9e783b5a8c"/>
    <ds:schemaRef ds:uri="fccfdd5f-3cf6-48f3-9c58-398738ebd059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4937</TotalTime>
  <Words>481</Words>
  <Application>Microsoft Office PowerPoint</Application>
  <PresentationFormat>Widescreen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Hoelzer, Mark</dc:creator>
  <cp:lastModifiedBy>Rachel Mosey</cp:lastModifiedBy>
  <cp:revision>118</cp:revision>
  <dcterms:created xsi:type="dcterms:W3CDTF">2020-08-12T21:10:59Z</dcterms:created>
  <dcterms:modified xsi:type="dcterms:W3CDTF">2020-12-22T14:59:19Z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