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60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2B538-80B7-1FDD-388B-E5BFAAD63829}" v="7" dt="2020-09-21T22:20:27.153"/>
    <p1510:client id="{4DB36B8A-B8D2-22CB-947D-97D3A2E752FD}" v="235" dt="2020-09-13T18:36:01.229"/>
    <p1510:client id="{75666B3B-117E-A77D-EE81-9CBF7C7A0FEE}" v="98" dt="2020-09-13T18:22:50.947"/>
    <p1510:client id="{7D1AC674-6A9D-ABAE-42AC-00927C2CF4ED}" v="9" dt="2020-09-09T14:12:51.655"/>
    <p1510:client id="{AFE58818-1130-9208-D9E7-B075EC707338}" v="2" dt="2020-08-28T16:53:34.943"/>
    <p1510:client id="{B1AEBCD4-0B95-09FF-CFF2-BCEFD5BF2E74}" v="336" dt="2020-08-27T18:55:49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940E-BB91-4362-B88B-FC68D0C931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A678CB-1A06-4280-A744-AAFBDC243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27EF8-EF16-426F-8CA0-7A9CE576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C78FA-F6E5-424A-8A20-4CDE5E9A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DC291-E659-441A-8505-CFA35E97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5DFB3-84AF-4FD4-A38E-E097637D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FFD5F-7470-4C75-AA37-B0CED918E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4AC0A-0EAB-45E5-890E-986A149BC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52431-6234-4829-B719-E66293BB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FDA3D-9788-45EB-950B-FFEA58560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9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75F814-6AEF-4AE1-A513-7928E28DD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17AF0-6CA9-480D-9040-E08100A6F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B7503-E137-4969-836A-D2C6B719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CAAB8-A821-4E46-9A2C-131C83B84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98B-516C-4ACF-B065-9CE8CFCB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2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BCA4-DDAC-4B0F-BCAD-75DDEF075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ED651-9041-42CD-899E-CCEB160FF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B8224-D035-4308-826E-C7A4ACEB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071C8-837A-4540-8FD5-C96E43392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3C9BC-2F99-4BE8-816D-EFE8E92D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0A66-F76C-4F4C-9C50-1462B1EA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27C28-30B5-48DE-AE21-F88F4332B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29570-1F7C-4F35-B902-966F13F8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48A4A-D71D-4061-802F-512CF4A7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E9167-8815-4A36-87F5-81EACDF3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5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97325-2E2E-4834-A409-0958F3C9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9149C-0D7F-46FC-AE8B-2EAF59AA0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8BAC2-3692-4EDD-9F64-63183182F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3EA1C-9F68-4F69-9906-6A9F4533F0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40029-E309-47A3-8D35-810FF861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7E4421-F937-4025-BEFF-A40CCF9E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51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B3B6-0F18-4BD6-8C29-2E11EBB41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BD526-2B3B-4C94-BAE2-A835F8A2D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1FD8-F637-4571-A62B-2A495EB8D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DA85D-15D7-4966-9397-1A5779FEC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CC8B7-8C0F-486A-A5BE-1688A2841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783DF-B838-49A0-9A70-16C1F52B6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A6CEA-1C16-4AA3-AA8A-F3DCCDA6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BB414D-69B3-48B9-A427-D7733BFD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9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C7EB8-A2B3-4DAD-B867-CC7DB375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F852E-0577-45F6-95ED-D6E204E6E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FEF77-5583-4B74-A846-5C62B0EEF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1E735E-E9D1-40B3-B41E-4BE44EB40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7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67413C-CE81-47F1-8422-40D09DC847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068BF6-BBF9-40F0-8195-29AB39267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8EB34-F19A-44DF-ACFD-5DF1B08F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7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4607D-53A4-4120-9281-233B0500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0F56E-0DF8-450A-A504-A6A81241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DCE32-2718-4298-9532-6B1F3551B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C43EE-9C77-48A3-BE08-E4A298D1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65AE4-067F-420D-BB94-9E571A356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681C2-BDBE-4B34-8801-5F6BA181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FECD2-78BC-47FD-98F6-63062BDF4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73B569-199F-4D65-852D-1AFA662E7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7A627-DA48-4DFC-A711-D1E46972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0B7B6-9D42-4F6F-999E-06CA1DF9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36F9F8-2F3C-4AF3-A184-25AD0237F735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82E5C-2AAC-49E5-A962-6629C77B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5895A-B2E8-42FA-AC51-0EFF407E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9CA30C-2739-4889-8585-E4CA1478C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9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6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69933" y="1108538"/>
            <a:ext cx="4461458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Building a Triglyceride</a:t>
            </a:r>
          </a:p>
          <a:p>
            <a:endParaRPr lang="en-US" sz="1400"/>
          </a:p>
          <a:p>
            <a:r>
              <a:rPr lang="en-US" sz="1300" b="1"/>
              <a:t>Triglycerides</a:t>
            </a:r>
            <a:r>
              <a:rPr lang="en-US" sz="1300"/>
              <a:t> are neutral fats. They are composed of a central </a:t>
            </a:r>
            <a:r>
              <a:rPr lang="en-US" sz="1300" b="1"/>
              <a:t>glycerol group </a:t>
            </a:r>
            <a:r>
              <a:rPr lang="en-US" sz="1300"/>
              <a:t>(C</a:t>
            </a:r>
            <a:r>
              <a:rPr lang="en-US" sz="1300" baseline="-25000"/>
              <a:t>3</a:t>
            </a:r>
            <a:r>
              <a:rPr lang="en-US" sz="1300"/>
              <a:t>O</a:t>
            </a:r>
            <a:r>
              <a:rPr lang="en-US" sz="1300" baseline="-25000"/>
              <a:t>3</a:t>
            </a:r>
            <a:r>
              <a:rPr lang="en-US" sz="1300"/>
              <a:t>H</a:t>
            </a:r>
            <a:r>
              <a:rPr lang="en-US" sz="1300" baseline="-25000"/>
              <a:t>3</a:t>
            </a:r>
            <a:r>
              <a:rPr lang="en-US" sz="1300"/>
              <a:t>) that can attach to three </a:t>
            </a:r>
            <a:r>
              <a:rPr lang="en-US" sz="1300" b="1"/>
              <a:t>fatty acids tails </a:t>
            </a:r>
            <a:r>
              <a:rPr lang="en-US" sz="1300"/>
              <a:t>(long strands of carbon and hydrogen). Attaching a fatty acid tail to a glycerol group produces a water molecule and is called a </a:t>
            </a:r>
            <a:r>
              <a:rPr lang="en-US" sz="1300" b="1"/>
              <a:t>dehydration synthesis reaction</a:t>
            </a:r>
            <a:r>
              <a:rPr lang="en-US" sz="1300"/>
              <a:t>.  </a:t>
            </a:r>
          </a:p>
          <a:p>
            <a:endParaRPr lang="en-US" sz="1300"/>
          </a:p>
          <a:p>
            <a:r>
              <a:rPr lang="en-US" sz="1300"/>
              <a:t>1. Create a triglyceride with three fatty acid tails by moving and connecting the pieces on the right. </a:t>
            </a:r>
          </a:p>
          <a:p>
            <a:r>
              <a:rPr lang="en-US" sz="1300"/>
              <a:t>2. Answer the question below and move to the next slide.</a:t>
            </a:r>
            <a:endParaRPr lang="en-US"/>
          </a:p>
          <a:p>
            <a:endParaRPr lang="en-US" sz="1400"/>
          </a:p>
          <a:p>
            <a:endParaRPr lang="en-US" sz="13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5541507" y="526580"/>
            <a:ext cx="16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Glycerol Group</a:t>
            </a:r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9888446" y="4229233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Fatty Acid</a:t>
            </a:r>
          </a:p>
          <a:p>
            <a:pPr algn="ctr"/>
            <a:r>
              <a:rPr lang="en-US" b="1"/>
              <a:t>Tails</a:t>
            </a:r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36360F4-BB25-4154-8AAF-5FC650819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77" y="3726310"/>
            <a:ext cx="3487792" cy="365989"/>
          </a:xfrm>
          <a:prstGeom prst="rect">
            <a:avLst/>
          </a:prstGeom>
        </p:spPr>
      </p:pic>
      <p:sp>
        <p:nvSpPr>
          <p:cNvPr id="18" name="TextBox 15">
            <a:extLst>
              <a:ext uri="{FF2B5EF4-FFF2-40B4-BE49-F238E27FC236}">
                <a16:creationId xmlns:a16="http://schemas.microsoft.com/office/drawing/2014/main" id="{5DD437FE-108B-4D43-915A-76AA4558550F}"/>
              </a:ext>
            </a:extLst>
          </p:cNvPr>
          <p:cNvSpPr txBox="1">
            <a:spLocks noChangeAspect="1"/>
          </p:cNvSpPr>
          <p:nvPr/>
        </p:nvSpPr>
        <p:spPr>
          <a:xfrm>
            <a:off x="365477" y="4552398"/>
            <a:ext cx="4270370" cy="13967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How many water molecules did you generate while making the triglyceride?</a:t>
            </a:r>
          </a:p>
          <a:p>
            <a:endParaRPr lang="en-US" sz="130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30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825" y="1886606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169" y="2426337"/>
            <a:ext cx="856490" cy="3605791"/>
          </a:xfrm>
          <a:prstGeom prst="rect">
            <a:avLst/>
          </a:prstGeom>
        </p:spPr>
      </p:pic>
      <p:pic>
        <p:nvPicPr>
          <p:cNvPr id="7" name="Picture 6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58E63397-010A-4C07-BAC6-01988105A8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6812">
            <a:off x="8717334" y="1662006"/>
            <a:ext cx="856490" cy="3605791"/>
          </a:xfrm>
          <a:prstGeom prst="rect">
            <a:avLst/>
          </a:prstGeom>
        </p:spPr>
      </p:pic>
      <p:pic>
        <p:nvPicPr>
          <p:cNvPr id="9" name="Picture 8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EF32B8F-A311-444F-8E98-BE6754488B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10723433" y="2608780"/>
            <a:ext cx="652273" cy="83210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92789">
            <a:off x="9490859" y="1105110"/>
            <a:ext cx="588265" cy="420625"/>
          </a:xfrm>
          <a:prstGeom prst="rect">
            <a:avLst/>
          </a:prstGeom>
        </p:spPr>
      </p:pic>
      <p:pic>
        <p:nvPicPr>
          <p:cNvPr id="21" name="Picture 20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37D2BEB6-5A44-4212-BC00-CA2D72ECA0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58" y="2473409"/>
            <a:ext cx="856490" cy="3605791"/>
          </a:xfrm>
          <a:prstGeom prst="rect">
            <a:avLst/>
          </a:prstGeom>
        </p:spPr>
      </p:pic>
      <p:pic>
        <p:nvPicPr>
          <p:cNvPr id="23" name="Picture 22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CC4EA871-B8CF-4EF1-81E4-07515E13CB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10723434" y="1146889"/>
            <a:ext cx="652273" cy="832106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9611972" y="542254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7039">
            <a:off x="10832691" y="1785624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775">
            <a:off x="10873757" y="3228189"/>
            <a:ext cx="588265" cy="42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2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192669" y="853863"/>
            <a:ext cx="5828108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Saturated and Unsaturated</a:t>
            </a:r>
          </a:p>
          <a:p>
            <a:endParaRPr lang="en-US" sz="1400"/>
          </a:p>
          <a:p>
            <a:r>
              <a:rPr lang="en-US" sz="1300"/>
              <a:t>Not all fatty acid tails are the same. If they are </a:t>
            </a:r>
            <a:r>
              <a:rPr lang="en-US" sz="1300" b="1"/>
              <a:t>saturated</a:t>
            </a:r>
            <a:r>
              <a:rPr lang="en-US" sz="1300"/>
              <a:t> with hydrogen atoms, every carbon atom will have two hydrogen atoms attached. If they are </a:t>
            </a:r>
            <a:r>
              <a:rPr lang="en-US" sz="1300" b="1"/>
              <a:t>unsaturated</a:t>
            </a:r>
            <a:r>
              <a:rPr lang="en-US" sz="1300"/>
              <a:t>, some carbon atoms will have only one hydrogen atom attached to them.</a:t>
            </a:r>
          </a:p>
          <a:p>
            <a:endParaRPr lang="en-US" sz="1300"/>
          </a:p>
          <a:p>
            <a:r>
              <a:rPr lang="en-US" sz="1300" b="1"/>
              <a:t>Unsaturated </a:t>
            </a:r>
            <a:r>
              <a:rPr lang="en-US" sz="1300"/>
              <a:t> tails can be either “</a:t>
            </a:r>
            <a:r>
              <a:rPr lang="en-US" sz="1300" b="1"/>
              <a:t>cis</a:t>
            </a:r>
            <a:r>
              <a:rPr lang="en-US" sz="1300"/>
              <a:t>” or “</a:t>
            </a:r>
            <a:r>
              <a:rPr lang="en-US" sz="1300" b="1"/>
              <a:t>trans</a:t>
            </a:r>
            <a:r>
              <a:rPr lang="en-US" sz="1300"/>
              <a:t>” depending on the location of the missing hydrogen atom(s). (See diagram below.)  </a:t>
            </a:r>
          </a:p>
          <a:p>
            <a:endParaRPr lang="en-US" sz="1300"/>
          </a:p>
          <a:p>
            <a:r>
              <a:rPr lang="en-US" sz="1300"/>
              <a:t>1. Arrange the parts on the right to create a triglyceride with three fatty acid tails: one fully saturated, one cis unsaturated and one trans unsaturated.</a:t>
            </a:r>
            <a:endParaRPr lang="en-US">
              <a:cs typeface="Calibri"/>
            </a:endParaRPr>
          </a:p>
          <a:p>
            <a:r>
              <a:rPr lang="en-US" sz="1300"/>
              <a:t>2. Answer the question below and move to the next slide.</a:t>
            </a:r>
            <a:endParaRPr lang="en-US" sz="1300"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6408828" y="614588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Glycerol</a:t>
            </a:r>
          </a:p>
          <a:p>
            <a:pPr algn="ctr"/>
            <a:r>
              <a:rPr lang="en-US" b="1"/>
              <a:t>Group</a:t>
            </a:r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8133698" y="6281597"/>
            <a:ext cx="31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Fatty Acid Tail Components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51731D-AF1E-445E-8A63-C890FBC2E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731" y="-475627"/>
            <a:ext cx="3487792" cy="365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FD2D00-70B7-4072-9702-A7E54412C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48" y="3474069"/>
            <a:ext cx="5000631" cy="2089816"/>
          </a:xfrm>
          <a:prstGeom prst="rect">
            <a:avLst/>
          </a:prstGeom>
        </p:spPr>
      </p:pic>
      <p:sp>
        <p:nvSpPr>
          <p:cNvPr id="22" name="TextBox 19">
            <a:extLst>
              <a:ext uri="{FF2B5EF4-FFF2-40B4-BE49-F238E27FC236}">
                <a16:creationId xmlns:a16="http://schemas.microsoft.com/office/drawing/2014/main" id="{B55222C0-2629-4EDC-8792-FE4E8E5619A3}"/>
              </a:ext>
            </a:extLst>
          </p:cNvPr>
          <p:cNvSpPr txBox="1">
            <a:spLocks noChangeAspect="1"/>
          </p:cNvSpPr>
          <p:nvPr/>
        </p:nvSpPr>
        <p:spPr>
          <a:xfrm>
            <a:off x="290548" y="5563885"/>
            <a:ext cx="5010800" cy="11712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Which do you think contains more unsaturated triglycerides: a liquid oil or hard butter?  Why?</a:t>
            </a:r>
          </a:p>
          <a:p>
            <a:endParaRPr lang="en-US" sz="1300" i="1">
              <a:solidFill>
                <a:srgbClr val="FF0000"/>
              </a:solidFill>
            </a:endParaRPr>
          </a:p>
          <a:p>
            <a:r>
              <a:rPr lang="en-US" sz="1300">
                <a:solidFill>
                  <a:srgbClr val="FF0000"/>
                </a:solidFill>
              </a:rPr>
              <a:t>An oil, because the kinked fatty acid doesn't allow for the close packing of triglycerides found in solid fats.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514" y="2079090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731" y="2627788"/>
            <a:ext cx="856490" cy="3605791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265">
            <a:off x="11353784" y="1114594"/>
            <a:ext cx="588265" cy="420625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10348975" y="1406754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161">
            <a:off x="9535387" y="838317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69170">
            <a:off x="10252869" y="1968159"/>
            <a:ext cx="588265" cy="420625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93295C51-0746-455C-A515-DC239C483A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3150">
            <a:off x="7787082" y="2628509"/>
            <a:ext cx="1206615" cy="1988926"/>
          </a:xfrm>
          <a:prstGeom prst="rect">
            <a:avLst/>
          </a:prstGeom>
        </p:spPr>
      </p:pic>
      <p:pic>
        <p:nvPicPr>
          <p:cNvPr id="14" name="Picture 13" descr="A picture containing instrument&#10;&#10;Description automatically generated">
            <a:extLst>
              <a:ext uri="{FF2B5EF4-FFF2-40B4-BE49-F238E27FC236}">
                <a16:creationId xmlns:a16="http://schemas.microsoft.com/office/drawing/2014/main" id="{993F395B-B40D-4E76-8052-949C12706A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329">
            <a:off x="8308591" y="4284866"/>
            <a:ext cx="901646" cy="1726387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42F0E1B2-9F65-4E69-A6F6-6BBB6141C5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1682">
            <a:off x="8825924" y="1743503"/>
            <a:ext cx="1206615" cy="1988926"/>
          </a:xfrm>
          <a:prstGeom prst="rect">
            <a:avLst/>
          </a:prstGeom>
        </p:spPr>
      </p:pic>
      <p:pic>
        <p:nvPicPr>
          <p:cNvPr id="24" name="Picture 23" descr="A picture containing instrument&#10;&#10;Description automatically generated">
            <a:extLst>
              <a:ext uri="{FF2B5EF4-FFF2-40B4-BE49-F238E27FC236}">
                <a16:creationId xmlns:a16="http://schemas.microsoft.com/office/drawing/2014/main" id="{AE2CF104-3B62-46D0-A477-74D164F07F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40586">
            <a:off x="10329165" y="2565806"/>
            <a:ext cx="901646" cy="1726387"/>
          </a:xfrm>
          <a:prstGeom prst="rect">
            <a:avLst/>
          </a:prstGeom>
        </p:spPr>
      </p:pic>
      <p:pic>
        <p:nvPicPr>
          <p:cNvPr id="26" name="Picture 25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6E9C631B-48C5-4039-A270-192F9994AE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4215">
            <a:off x="9296792" y="278320"/>
            <a:ext cx="640171" cy="832106"/>
          </a:xfrm>
          <a:prstGeom prst="rect">
            <a:avLst/>
          </a:prstGeom>
        </p:spPr>
      </p:pic>
      <p:pic>
        <p:nvPicPr>
          <p:cNvPr id="28" name="Picture 27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BBC1973E-EC18-4DE3-9085-31195372D6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4215">
            <a:off x="11089926" y="563248"/>
            <a:ext cx="640171" cy="8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49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02822" y="1108538"/>
            <a:ext cx="3725366" cy="36317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Building a Phospholipid</a:t>
            </a:r>
          </a:p>
          <a:p>
            <a:endParaRPr lang="en-US" sz="1400"/>
          </a:p>
          <a:p>
            <a:r>
              <a:rPr lang="en-US" sz="1300" b="1"/>
              <a:t>Phospholipids</a:t>
            </a:r>
            <a:r>
              <a:rPr lang="en-US" sz="1300"/>
              <a:t> are another key type of fat. They are the main component of the </a:t>
            </a:r>
            <a:r>
              <a:rPr lang="en-US" sz="1300" b="1"/>
              <a:t>membranes</a:t>
            </a:r>
            <a:r>
              <a:rPr lang="en-US" sz="1300"/>
              <a:t> that surrounds cells and organelles. </a:t>
            </a:r>
          </a:p>
          <a:p>
            <a:endParaRPr lang="en-US" sz="1300"/>
          </a:p>
          <a:p>
            <a:r>
              <a:rPr lang="en-US" sz="1300"/>
              <a:t>Like triglycerides, phospholipids are composed of a head and a central glycerol group. Instead of three fatty acid tails, however, there are only two.</a:t>
            </a:r>
          </a:p>
          <a:p>
            <a:endParaRPr lang="en-US" sz="1300"/>
          </a:p>
          <a:p>
            <a:r>
              <a:rPr lang="en-US" sz="1300"/>
              <a:t>1. Arrange the pieces on the right to create a phospholipid with one head and two fatty acid tails. 2. Answer the question below and then move to the next slide.</a:t>
            </a:r>
          </a:p>
          <a:p>
            <a:endParaRPr lang="en-US" sz="1400"/>
          </a:p>
          <a:p>
            <a:endParaRPr lang="en-US" sz="1400"/>
          </a:p>
          <a:p>
            <a:endParaRPr lang="en-US" sz="14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6518BA-7D86-41D5-A86B-510F58658DB2}"/>
              </a:ext>
            </a:extLst>
          </p:cNvPr>
          <p:cNvSpPr txBox="1"/>
          <p:nvPr/>
        </p:nvSpPr>
        <p:spPr>
          <a:xfrm>
            <a:off x="4313602" y="5303948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Fatty Acid</a:t>
            </a:r>
          </a:p>
          <a:p>
            <a:pPr algn="ctr"/>
            <a:r>
              <a:rPr lang="en-US" b="1"/>
              <a:t>Tails</a:t>
            </a:r>
            <a:endParaRPr lang="en-US"/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997953BE-F9F8-45AC-9A55-E69A26CF95EE}"/>
              </a:ext>
            </a:extLst>
          </p:cNvPr>
          <p:cNvSpPr txBox="1">
            <a:spLocks noChangeAspect="1"/>
          </p:cNvSpPr>
          <p:nvPr/>
        </p:nvSpPr>
        <p:spPr>
          <a:xfrm>
            <a:off x="325674" y="4460028"/>
            <a:ext cx="3647338" cy="19095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What is the difference between a phospholipid and a triglyceride?</a:t>
            </a:r>
          </a:p>
          <a:p>
            <a:endParaRPr lang="en-US" sz="1300" b="1" i="1"/>
          </a:p>
          <a:p>
            <a:r>
              <a:rPr lang="en-US" sz="1300">
                <a:solidFill>
                  <a:srgbClr val="FF0000"/>
                </a:solidFill>
                <a:cs typeface="Calibri"/>
              </a:rPr>
              <a:t>Phospholipids have two fatty acid tails and triglycerides have two fatty acid tails.</a:t>
            </a:r>
            <a:endParaRPr lang="en-US" sz="1300">
              <a:solidFill>
                <a:srgbClr val="FF0000"/>
              </a:solidFill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F4058B8-045E-4D55-BFC1-2CE83C23B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865" y="2125918"/>
            <a:ext cx="1752604" cy="1014986"/>
          </a:xfrm>
          <a:prstGeom prst="rect">
            <a:avLst/>
          </a:prstGeom>
        </p:spPr>
      </p:pic>
      <p:pic>
        <p:nvPicPr>
          <p:cNvPr id="5" name="Picture 4" descr="A picture containing mirror&#10;&#10;Description automatically generated">
            <a:extLst>
              <a:ext uri="{FF2B5EF4-FFF2-40B4-BE49-F238E27FC236}">
                <a16:creationId xmlns:a16="http://schemas.microsoft.com/office/drawing/2014/main" id="{97F9D3F7-3BDA-41A1-A8F7-1BB43C52C0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322" y="2642815"/>
            <a:ext cx="856490" cy="3605791"/>
          </a:xfrm>
          <a:prstGeom prst="rect">
            <a:avLst/>
          </a:prstGeom>
        </p:spPr>
      </p:pic>
      <p:pic>
        <p:nvPicPr>
          <p:cNvPr id="7" name="Picture 6" descr="A picture containing mirror, table&#10;&#10;Description automatically generated">
            <a:extLst>
              <a:ext uri="{FF2B5EF4-FFF2-40B4-BE49-F238E27FC236}">
                <a16:creationId xmlns:a16="http://schemas.microsoft.com/office/drawing/2014/main" id="{58E63397-010A-4C07-BAC6-01988105A8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159" y="2728264"/>
            <a:ext cx="856490" cy="3605791"/>
          </a:xfrm>
          <a:prstGeom prst="rect">
            <a:avLst/>
          </a:prstGeom>
        </p:spPr>
      </p:pic>
      <p:pic>
        <p:nvPicPr>
          <p:cNvPr id="9" name="Picture 8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EF32B8F-A311-444F-8E98-BE6754488B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2872">
            <a:off x="10277784" y="431459"/>
            <a:ext cx="652273" cy="83210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44E75C-1617-4E99-8215-FA10D09D6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62112">
            <a:off x="10866829" y="2414747"/>
            <a:ext cx="588265" cy="420625"/>
          </a:xfrm>
          <a:prstGeom prst="rect">
            <a:avLst/>
          </a:prstGeom>
        </p:spPr>
      </p:pic>
      <p:pic>
        <p:nvPicPr>
          <p:cNvPr id="25" name="Picture 24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E8588E53-6606-4688-A45E-3C9D50ADF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1950" flipH="1">
            <a:off x="10983586" y="1885468"/>
            <a:ext cx="643473" cy="832106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9BFF7AC-C287-469F-8B40-3BF9170A1B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3567">
            <a:off x="10115826" y="3130264"/>
            <a:ext cx="588265" cy="42062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EC602F4-E888-43BB-B4CC-0337BB32D0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1379">
            <a:off x="10427975" y="1037324"/>
            <a:ext cx="588265" cy="42062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EAE5EEE-7B18-46B5-A57D-A305ED8B320C}"/>
              </a:ext>
            </a:extLst>
          </p:cNvPr>
          <p:cNvSpPr txBox="1"/>
          <p:nvPr/>
        </p:nvSpPr>
        <p:spPr>
          <a:xfrm>
            <a:off x="5519701" y="584555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Glycerol</a:t>
            </a:r>
          </a:p>
          <a:p>
            <a:pPr algn="ctr"/>
            <a:r>
              <a:rPr lang="en-US" b="1"/>
              <a:t>Group</a:t>
            </a:r>
            <a:endParaRPr lang="en-US" sz="140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E3BCA21-98CB-4BD3-9453-3523579D25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983">
            <a:off x="8281821" y="705890"/>
            <a:ext cx="1519752" cy="1830670"/>
          </a:xfrm>
          <a:prstGeom prst="rect">
            <a:avLst/>
          </a:prstGeom>
        </p:spPr>
      </p:pic>
      <p:pic>
        <p:nvPicPr>
          <p:cNvPr id="17" name="Picture 16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83B72F46-65C6-4147-B0EB-CC853534C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16570" flipH="1">
            <a:off x="9796729" y="3135698"/>
            <a:ext cx="637107" cy="8321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11D91FA-A2C5-4BCE-8DCE-B73BEB5AE5A8}"/>
              </a:ext>
            </a:extLst>
          </p:cNvPr>
          <p:cNvSpPr txBox="1"/>
          <p:nvPr/>
        </p:nvSpPr>
        <p:spPr>
          <a:xfrm>
            <a:off x="9381786" y="4765882"/>
            <a:ext cx="1681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Phospholipid</a:t>
            </a:r>
          </a:p>
          <a:p>
            <a:pPr algn="ctr"/>
            <a:r>
              <a:rPr lang="en-US" b="1"/>
              <a:t>Head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08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347440" y="956970"/>
            <a:ext cx="4795099" cy="19851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Hydrophobic and Hydrophilic</a:t>
            </a:r>
          </a:p>
          <a:p>
            <a:endParaRPr lang="en-US" sz="1400"/>
          </a:p>
          <a:p>
            <a:r>
              <a:rPr lang="en-US" sz="1300" b="1"/>
              <a:t>The two main regions of a phospholipid</a:t>
            </a:r>
            <a:r>
              <a:rPr lang="en-US" sz="1300"/>
              <a:t> are shown on the far right. The hydrophilic head is </a:t>
            </a:r>
            <a:r>
              <a:rPr lang="en-US" sz="1300" b="1">
                <a:solidFill>
                  <a:srgbClr val="FF0000"/>
                </a:solidFill>
              </a:rPr>
              <a:t>red</a:t>
            </a:r>
            <a:r>
              <a:rPr lang="en-US" sz="1300"/>
              <a:t> and the hydrophobic tails are </a:t>
            </a:r>
            <a:r>
              <a:rPr lang="en-US" sz="1300" b="1">
                <a:solidFill>
                  <a:schemeClr val="accent4">
                    <a:lumMod val="75000"/>
                  </a:schemeClr>
                </a:solidFill>
              </a:rPr>
              <a:t>yellow</a:t>
            </a:r>
            <a:r>
              <a:rPr lang="en-US" sz="1300"/>
              <a:t>.  </a:t>
            </a:r>
          </a:p>
          <a:p>
            <a:endParaRPr lang="en-US" sz="1300"/>
          </a:p>
          <a:p>
            <a:r>
              <a:rPr lang="en-US" sz="1300"/>
              <a:t>1. Move the phospholipid on the right and the two labels below onto the red and yellow image. </a:t>
            </a:r>
            <a:endParaRPr lang="en-US"/>
          </a:p>
          <a:p>
            <a:r>
              <a:rPr lang="en-US" sz="1300"/>
              <a:t>2. Answer the question and move to the next slide.</a:t>
            </a:r>
            <a:endParaRPr lang="en-US">
              <a:cs typeface="Calibri"/>
            </a:endParaRPr>
          </a:p>
          <a:p>
            <a:endParaRPr lang="en-US" sz="130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19B93C37-D125-423F-B1BB-5B3B230A1DB3}"/>
              </a:ext>
            </a:extLst>
          </p:cNvPr>
          <p:cNvSpPr txBox="1">
            <a:spLocks noChangeAspect="1"/>
          </p:cNvSpPr>
          <p:nvPr/>
        </p:nvSpPr>
        <p:spPr>
          <a:xfrm>
            <a:off x="416856" y="2832174"/>
            <a:ext cx="3327520" cy="12602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Why are the tails of the phospholipid hydrophobic?</a:t>
            </a:r>
            <a:endParaRPr lang="en-US"/>
          </a:p>
          <a:p>
            <a:endParaRPr lang="en-US" sz="1300" b="1" i="1"/>
          </a:p>
          <a:p>
            <a:r>
              <a:rPr lang="en-US" sz="1300">
                <a:solidFill>
                  <a:srgbClr val="FF0000"/>
                </a:solidFill>
                <a:cs typeface="Calibri"/>
              </a:rPr>
              <a:t>The tails are mainly carbon atoms and can't bond with water molecules. They tend to clump together.</a:t>
            </a:r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7246F62-044A-4E4C-A72E-95343A835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72" y="3497701"/>
            <a:ext cx="1760500" cy="2085061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F62A5693-2D6E-4B81-91CB-1F8294E37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484" y="1061760"/>
            <a:ext cx="1726076" cy="2085061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1820C9C-6234-40BC-96E7-928957B3B4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85" y="921983"/>
            <a:ext cx="3098086" cy="499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4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89F35552-B5CC-448E-A04F-76FBF86185F2}"/>
              </a:ext>
            </a:extLst>
          </p:cNvPr>
          <p:cNvSpPr txBox="1"/>
          <p:nvPr/>
        </p:nvSpPr>
        <p:spPr>
          <a:xfrm>
            <a:off x="241072" y="1173852"/>
            <a:ext cx="3812452" cy="27853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From Phospholipids to Membranes</a:t>
            </a:r>
          </a:p>
          <a:p>
            <a:endParaRPr lang="en-US" sz="1400"/>
          </a:p>
          <a:p>
            <a:r>
              <a:rPr lang="en-US" sz="1300"/>
              <a:t>Every phospholipid has a </a:t>
            </a:r>
            <a:r>
              <a:rPr lang="en-US" sz="1300" b="1"/>
              <a:t>hydrophilic</a:t>
            </a:r>
            <a:r>
              <a:rPr lang="en-US" sz="1300"/>
              <a:t> (water-loving) head, and two </a:t>
            </a:r>
            <a:r>
              <a:rPr lang="en-US" sz="1300" b="1"/>
              <a:t>hydrophobic</a:t>
            </a:r>
            <a:r>
              <a:rPr lang="en-US" sz="1300"/>
              <a:t> (water-fearing) fatty acid tails. (See figure below.)</a:t>
            </a:r>
          </a:p>
          <a:p>
            <a:endParaRPr lang="en-US" sz="1300"/>
          </a:p>
          <a:p>
            <a:r>
              <a:rPr lang="en-US" sz="1300"/>
              <a:t>When many </a:t>
            </a:r>
            <a:r>
              <a:rPr lang="en-US" sz="1300" b="1"/>
              <a:t>phospholipids</a:t>
            </a:r>
            <a:r>
              <a:rPr lang="en-US" sz="1300"/>
              <a:t> are placed in water, they assemble into a phospholipid bilayer, often called a </a:t>
            </a:r>
            <a:r>
              <a:rPr lang="en-US" sz="1300" b="1"/>
              <a:t>membrane</a:t>
            </a:r>
            <a:r>
              <a:rPr lang="en-US" sz="1300"/>
              <a:t>. </a:t>
            </a:r>
          </a:p>
          <a:p>
            <a:endParaRPr lang="en-US" sz="1300">
              <a:cs typeface="Calibri"/>
            </a:endParaRPr>
          </a:p>
          <a:p>
            <a:r>
              <a:rPr lang="en-US" sz="1300"/>
              <a:t>1. Drag the small phospholipid pieces on the right to construct a membrane in the beaker of water.</a:t>
            </a:r>
            <a:endParaRPr lang="en-US">
              <a:cs typeface="Calibri" panose="020F0502020204030204"/>
            </a:endParaRPr>
          </a:p>
          <a:p>
            <a:r>
              <a:rPr lang="en-US" sz="1300">
                <a:cs typeface="Calibri"/>
              </a:rPr>
              <a:t>2. Move to the next slide.</a:t>
            </a:r>
          </a:p>
        </p:txBody>
      </p:sp>
      <p:pic>
        <p:nvPicPr>
          <p:cNvPr id="6" name="Picture 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295EDAE-4F6C-4D74-AF4A-B03B50CE7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68380" y="3141819"/>
            <a:ext cx="364830" cy="574361"/>
          </a:xfrm>
          <a:prstGeom prst="rect">
            <a:avLst/>
          </a:prstGeom>
        </p:spPr>
      </p:pic>
      <p:pic>
        <p:nvPicPr>
          <p:cNvPr id="20" name="Picture 1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CB01D154-B72C-4646-986C-966C3A58F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2874">
            <a:off x="9262416" y="3512877"/>
            <a:ext cx="364830" cy="574361"/>
          </a:xfrm>
          <a:prstGeom prst="rect">
            <a:avLst/>
          </a:prstGeom>
        </p:spPr>
      </p:pic>
      <p:pic>
        <p:nvPicPr>
          <p:cNvPr id="21" name="Picture 2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DCD082D-DAB7-4225-9EF8-EFEDCB2EB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972" y="3671488"/>
            <a:ext cx="364830" cy="574361"/>
          </a:xfrm>
          <a:prstGeom prst="rect">
            <a:avLst/>
          </a:prstGeom>
        </p:spPr>
      </p:pic>
      <p:pic>
        <p:nvPicPr>
          <p:cNvPr id="22" name="Picture 21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25E714F-1DD3-4486-BD45-F9F25B0E2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7052">
            <a:off x="8499289" y="3537222"/>
            <a:ext cx="364830" cy="574361"/>
          </a:xfrm>
          <a:prstGeom prst="rect">
            <a:avLst/>
          </a:prstGeom>
        </p:spPr>
      </p:pic>
      <p:pic>
        <p:nvPicPr>
          <p:cNvPr id="23" name="Picture 2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3E1113B-06C3-4108-8F1E-404F7AC56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6853" y="3159273"/>
            <a:ext cx="364830" cy="574361"/>
          </a:xfrm>
          <a:prstGeom prst="rect">
            <a:avLst/>
          </a:prstGeom>
        </p:spPr>
      </p:pic>
      <p:pic>
        <p:nvPicPr>
          <p:cNvPr id="24" name="Picture 2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40F5500-C885-49A6-BBA4-8701A9C16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9473">
            <a:off x="8055067" y="2411162"/>
            <a:ext cx="364830" cy="574361"/>
          </a:xfrm>
          <a:prstGeom prst="rect">
            <a:avLst/>
          </a:prstGeom>
        </p:spPr>
      </p:pic>
      <p:pic>
        <p:nvPicPr>
          <p:cNvPr id="26" name="Picture 2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8CA051C2-919A-41E1-8711-0321B1036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3026">
            <a:off x="8409938" y="2167506"/>
            <a:ext cx="364830" cy="574361"/>
          </a:xfrm>
          <a:prstGeom prst="rect">
            <a:avLst/>
          </a:prstGeom>
        </p:spPr>
      </p:pic>
      <p:pic>
        <p:nvPicPr>
          <p:cNvPr id="28" name="Picture 2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457A92F-219B-4BB5-9FAF-FE243ACAB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78" y="2073479"/>
            <a:ext cx="364830" cy="574361"/>
          </a:xfrm>
          <a:prstGeom prst="rect">
            <a:avLst/>
          </a:prstGeom>
        </p:spPr>
      </p:pic>
      <p:pic>
        <p:nvPicPr>
          <p:cNvPr id="31" name="Picture 3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44AB7B9-2D6C-41A3-AD12-F252D74FE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679">
            <a:off x="9223704" y="2142615"/>
            <a:ext cx="364830" cy="574361"/>
          </a:xfrm>
          <a:prstGeom prst="rect">
            <a:avLst/>
          </a:prstGeom>
        </p:spPr>
      </p:pic>
      <p:pic>
        <p:nvPicPr>
          <p:cNvPr id="33" name="Picture 3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673630E6-8ECA-4308-A210-1CB976F1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9100">
            <a:off x="9566941" y="2307901"/>
            <a:ext cx="364830" cy="574361"/>
          </a:xfrm>
          <a:prstGeom prst="rect">
            <a:avLst/>
          </a:prstGeom>
        </p:spPr>
      </p:pic>
      <p:pic>
        <p:nvPicPr>
          <p:cNvPr id="49" name="Picture 4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4729A03-B76C-46B0-9E45-E8FF9A9B5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14" y="4737866"/>
            <a:ext cx="364830" cy="574361"/>
          </a:xfrm>
          <a:prstGeom prst="rect">
            <a:avLst/>
          </a:prstGeom>
        </p:spPr>
      </p:pic>
      <p:pic>
        <p:nvPicPr>
          <p:cNvPr id="50" name="Picture 4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C5909C95-2DC2-49BD-8442-137AB3D0D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44" y="4737866"/>
            <a:ext cx="364830" cy="574361"/>
          </a:xfrm>
          <a:prstGeom prst="rect">
            <a:avLst/>
          </a:prstGeom>
        </p:spPr>
      </p:pic>
      <p:pic>
        <p:nvPicPr>
          <p:cNvPr id="51" name="Picture 5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347ED6B-9D35-4D6E-A6AD-7F30C32C3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74" y="4737866"/>
            <a:ext cx="364830" cy="574361"/>
          </a:xfrm>
          <a:prstGeom prst="rect">
            <a:avLst/>
          </a:prstGeom>
        </p:spPr>
      </p:pic>
      <p:pic>
        <p:nvPicPr>
          <p:cNvPr id="52" name="Picture 51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F7E3C16-79E7-46BA-83F0-0544EC9C2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63" y="4737866"/>
            <a:ext cx="364830" cy="574361"/>
          </a:xfrm>
          <a:prstGeom prst="rect">
            <a:avLst/>
          </a:prstGeom>
        </p:spPr>
      </p:pic>
      <p:pic>
        <p:nvPicPr>
          <p:cNvPr id="53" name="Picture 5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1F797D27-C0AF-4C38-8E61-010D3B8B2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652" y="4737866"/>
            <a:ext cx="364830" cy="574361"/>
          </a:xfrm>
          <a:prstGeom prst="rect">
            <a:avLst/>
          </a:prstGeom>
        </p:spPr>
      </p:pic>
      <p:pic>
        <p:nvPicPr>
          <p:cNvPr id="54" name="Picture 5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4F649F6F-0F0A-4AB1-BCEF-40E51C366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10" y="5312227"/>
            <a:ext cx="364830" cy="574361"/>
          </a:xfrm>
          <a:prstGeom prst="rect">
            <a:avLst/>
          </a:prstGeom>
        </p:spPr>
      </p:pic>
      <p:pic>
        <p:nvPicPr>
          <p:cNvPr id="55" name="Picture 54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2FE546D4-9A51-4AA0-9B11-109C3926E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40" y="5312227"/>
            <a:ext cx="364830" cy="574361"/>
          </a:xfrm>
          <a:prstGeom prst="rect">
            <a:avLst/>
          </a:prstGeom>
        </p:spPr>
      </p:pic>
      <p:pic>
        <p:nvPicPr>
          <p:cNvPr id="56" name="Picture 5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AF1A24B-EF9F-4F01-936F-016D13255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70" y="5312227"/>
            <a:ext cx="364830" cy="574361"/>
          </a:xfrm>
          <a:prstGeom prst="rect">
            <a:avLst/>
          </a:prstGeom>
        </p:spPr>
      </p:pic>
      <p:pic>
        <p:nvPicPr>
          <p:cNvPr id="57" name="Picture 56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908F412-2132-4B5B-9983-4E56F6893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759" y="5312227"/>
            <a:ext cx="364830" cy="574361"/>
          </a:xfrm>
          <a:prstGeom prst="rect">
            <a:avLst/>
          </a:prstGeom>
        </p:spPr>
      </p:pic>
      <p:pic>
        <p:nvPicPr>
          <p:cNvPr id="58" name="Picture 5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E15F8E58-E9FE-4CB8-90E0-655DF72C4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48" y="5312227"/>
            <a:ext cx="364830" cy="574361"/>
          </a:xfrm>
          <a:prstGeom prst="rect">
            <a:avLst/>
          </a:prstGeom>
        </p:spPr>
      </p:pic>
      <p:pic>
        <p:nvPicPr>
          <p:cNvPr id="59" name="Picture 5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4F918F2D-C8AC-467C-A20D-555D00848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17386">
            <a:off x="8462758" y="2783437"/>
            <a:ext cx="364830" cy="574361"/>
          </a:xfrm>
          <a:prstGeom prst="rect">
            <a:avLst/>
          </a:prstGeom>
        </p:spPr>
      </p:pic>
      <p:pic>
        <p:nvPicPr>
          <p:cNvPr id="60" name="Picture 5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23471A0-39F3-4E76-901B-397069F1B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4512">
            <a:off x="8829319" y="2594761"/>
            <a:ext cx="364830" cy="574361"/>
          </a:xfrm>
          <a:prstGeom prst="rect">
            <a:avLst/>
          </a:prstGeom>
        </p:spPr>
      </p:pic>
      <p:pic>
        <p:nvPicPr>
          <p:cNvPr id="61" name="Picture 6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F4A3B99-BBEC-4924-9FB8-F14ED8AF3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81564">
            <a:off x="9199490" y="2751361"/>
            <a:ext cx="364830" cy="574361"/>
          </a:xfrm>
          <a:prstGeom prst="rect">
            <a:avLst/>
          </a:prstGeom>
        </p:spPr>
      </p:pic>
      <p:pic>
        <p:nvPicPr>
          <p:cNvPr id="67" name="Picture 66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D39A219D-9768-4BC8-BE30-4235C6DD6A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00000">
            <a:off x="9637250" y="3933330"/>
            <a:ext cx="364830" cy="574361"/>
          </a:xfrm>
          <a:prstGeom prst="rect">
            <a:avLst/>
          </a:prstGeom>
        </p:spPr>
      </p:pic>
      <p:pic>
        <p:nvPicPr>
          <p:cNvPr id="68" name="Picture 6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F6FC0697-9BA0-4078-82B8-1EEE3F21E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53553">
            <a:off x="9239139" y="4121834"/>
            <a:ext cx="364830" cy="574361"/>
          </a:xfrm>
          <a:prstGeom prst="rect">
            <a:avLst/>
          </a:prstGeom>
        </p:spPr>
      </p:pic>
      <p:pic>
        <p:nvPicPr>
          <p:cNvPr id="69" name="Picture 6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62ACF87-7997-4D24-A29C-1F0563629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20527">
            <a:off x="8837539" y="4200168"/>
            <a:ext cx="364830" cy="574361"/>
          </a:xfrm>
          <a:prstGeom prst="rect">
            <a:avLst/>
          </a:prstGeom>
        </p:spPr>
      </p:pic>
      <p:pic>
        <p:nvPicPr>
          <p:cNvPr id="70" name="Picture 6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79C6C3F0-44FE-4059-90B2-89E5B83DD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42206">
            <a:off x="8472663" y="4123347"/>
            <a:ext cx="364830" cy="574361"/>
          </a:xfrm>
          <a:prstGeom prst="rect">
            <a:avLst/>
          </a:prstGeom>
        </p:spPr>
      </p:pic>
      <p:pic>
        <p:nvPicPr>
          <p:cNvPr id="71" name="Picture 70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9F58C43-B807-4240-AAC7-BF182FD6D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59627">
            <a:off x="8157551" y="3931996"/>
            <a:ext cx="364830" cy="574361"/>
          </a:xfrm>
          <a:prstGeom prst="rect">
            <a:avLst/>
          </a:prstGeom>
        </p:spPr>
      </p:pic>
      <p:pic>
        <p:nvPicPr>
          <p:cNvPr id="73" name="Picture 72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99780125-FCF9-4409-A6FA-C8AC56190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53553">
            <a:off x="7924291" y="3558118"/>
            <a:ext cx="364830" cy="574361"/>
          </a:xfrm>
          <a:prstGeom prst="rect">
            <a:avLst/>
          </a:prstGeom>
        </p:spPr>
      </p:pic>
      <p:pic>
        <p:nvPicPr>
          <p:cNvPr id="74" name="Picture 73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5924F8FB-0342-4D99-8E8C-131EAD881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36338" y="3152509"/>
            <a:ext cx="364830" cy="574361"/>
          </a:xfrm>
          <a:prstGeom prst="rect">
            <a:avLst/>
          </a:prstGeom>
        </p:spPr>
      </p:pic>
      <p:pic>
        <p:nvPicPr>
          <p:cNvPr id="76" name="Picture 75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E5B73C9-4D95-4CEC-88E7-6183FAFB1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59627">
            <a:off x="7914292" y="2754762"/>
            <a:ext cx="364830" cy="574361"/>
          </a:xfrm>
          <a:prstGeom prst="rect">
            <a:avLst/>
          </a:prstGeom>
        </p:spPr>
      </p:pic>
      <p:pic>
        <p:nvPicPr>
          <p:cNvPr id="78" name="Picture 77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518BA390-4CB0-44AB-B231-7F001BC0C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50851">
            <a:off x="9737717" y="2664414"/>
            <a:ext cx="364830" cy="574361"/>
          </a:xfrm>
          <a:prstGeom prst="rect">
            <a:avLst/>
          </a:prstGeom>
        </p:spPr>
      </p:pic>
      <p:pic>
        <p:nvPicPr>
          <p:cNvPr id="79" name="Picture 78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1AC64F3F-F26A-43F7-88A4-D8EC3D565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17825">
            <a:off x="9886120" y="3151552"/>
            <a:ext cx="364830" cy="574361"/>
          </a:xfrm>
          <a:prstGeom prst="rect">
            <a:avLst/>
          </a:prstGeom>
        </p:spPr>
      </p:pic>
      <p:pic>
        <p:nvPicPr>
          <p:cNvPr id="80" name="Picture 79" descr="A picture containing food, light&#10;&#10;Description automatically generated">
            <a:extLst>
              <a:ext uri="{FF2B5EF4-FFF2-40B4-BE49-F238E27FC236}">
                <a16:creationId xmlns:a16="http://schemas.microsoft.com/office/drawing/2014/main" id="{3114E0EF-91D7-4B9B-B9A4-7446963AA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39504">
            <a:off x="9820837" y="3562314"/>
            <a:ext cx="364830" cy="5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6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235018" y="897997"/>
            <a:ext cx="5087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Thought Questions</a:t>
            </a: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2B90F1B7-9A24-4BD4-BEFB-56AD9DC74E73}"/>
              </a:ext>
            </a:extLst>
          </p:cNvPr>
          <p:cNvSpPr txBox="1">
            <a:spLocks noChangeAspect="1"/>
          </p:cNvSpPr>
          <p:nvPr/>
        </p:nvSpPr>
        <p:spPr>
          <a:xfrm>
            <a:off x="326885" y="1489935"/>
            <a:ext cx="6103412" cy="12185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How many covalent bonds stabilize a membrane by joining one phospholipid to another?</a:t>
            </a:r>
          </a:p>
          <a:p>
            <a:endParaRPr lang="en-US" sz="1300" b="1" i="1"/>
          </a:p>
          <a:p>
            <a:r>
              <a:rPr lang="en-US" sz="1300">
                <a:solidFill>
                  <a:srgbClr val="FF0000"/>
                </a:solidFill>
              </a:rPr>
              <a:t>Zero. The membrane is stabilized by hydrophobic interactions between the fatty acid tails of adjacent phospholipids.  </a:t>
            </a:r>
          </a:p>
          <a:p>
            <a:endParaRPr lang="en-US" sz="13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14443BEC-6FA3-4FB0-80CB-E94D8CE565EF}"/>
              </a:ext>
            </a:extLst>
          </p:cNvPr>
          <p:cNvSpPr txBox="1">
            <a:spLocks noChangeAspect="1"/>
          </p:cNvSpPr>
          <p:nvPr/>
        </p:nvSpPr>
        <p:spPr>
          <a:xfrm>
            <a:off x="361532" y="2936028"/>
            <a:ext cx="6067808" cy="12640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/>
              <a:t>Phospholipids come from your diet and your own cells. What do you think catalyzes the synthesis of phospholipids in your cells?</a:t>
            </a:r>
          </a:p>
          <a:p>
            <a:endParaRPr lang="en-US" sz="1300" b="1" i="1"/>
          </a:p>
          <a:p>
            <a:r>
              <a:rPr lang="en-US" sz="1300">
                <a:solidFill>
                  <a:srgbClr val="FF0000"/>
                </a:solidFill>
              </a:rPr>
              <a:t>Proteins/enzymes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B1E4F28-6579-465E-9977-0A9B00568FC1}"/>
              </a:ext>
            </a:extLst>
          </p:cNvPr>
          <p:cNvSpPr txBox="1">
            <a:spLocks noChangeAspect="1"/>
          </p:cNvSpPr>
          <p:nvPr/>
        </p:nvSpPr>
        <p:spPr>
          <a:xfrm>
            <a:off x="363067" y="4418927"/>
            <a:ext cx="6061755" cy="12602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Phospholipids are called amphipathic.  What do you think amphipathic means?</a:t>
            </a:r>
          </a:p>
          <a:p>
            <a:endParaRPr lang="en-US" sz="1300" b="1" i="1"/>
          </a:p>
          <a:p>
            <a:r>
              <a:rPr lang="en-US" sz="1300" dirty="0">
                <a:solidFill>
                  <a:srgbClr val="FF0000"/>
                </a:solidFill>
                <a:ea typeface="+mn-lt"/>
                <a:cs typeface="+mn-lt"/>
              </a:rPr>
              <a:t>The molecule has both hydrophobic and hydrophilic properties.</a:t>
            </a:r>
            <a:endParaRPr lang="en-US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46A07B-9AF4-46D9-A365-8CAC8EA10A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0A2A064-8A3F-4D21-80F1-DD541F420F83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36CBF95-5645-40DC-A4B0-06522601D0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Widescreen</PresentationFormat>
  <Paragraphs>70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Hoelzer, Mark</cp:lastModifiedBy>
  <cp:revision>9</cp:revision>
  <dcterms:created xsi:type="dcterms:W3CDTF">2020-06-30T17:31:29Z</dcterms:created>
  <dcterms:modified xsi:type="dcterms:W3CDTF">2020-09-21T22:20:44Z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