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7" r:id="rId6"/>
    <p:sldId id="266" r:id="rId7"/>
    <p:sldId id="267" r:id="rId8"/>
    <p:sldId id="268"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 Herman" initials="KH" lastIdx="1" clrIdx="0">
    <p:extLst>
      <p:ext uri="{19B8F6BF-5375-455C-9EA6-DF929625EA0E}">
        <p15:presenceInfo xmlns:p15="http://schemas.microsoft.com/office/powerpoint/2012/main" userId="S::kris.herman@3dmoleculardesigns.com::ebb3455e-9ef8-4c5a-a8c2-450eea55e3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83" d="100"/>
          <a:sy n="83" d="100"/>
        </p:scale>
        <p:origin x="26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1EC5C-AB3D-4C2D-920D-1A5FFB577C1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9D2A31-1C30-4534-B873-0FF71FEFC23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79D99D-DBE9-402A-80D2-567D3AABFDB1}"/>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5" name="Footer Placeholder 4">
            <a:extLst>
              <a:ext uri="{FF2B5EF4-FFF2-40B4-BE49-F238E27FC236}">
                <a16:creationId xmlns:a16="http://schemas.microsoft.com/office/drawing/2014/main" id="{03A50FEA-6BC1-40A6-AB69-BD9FD10617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F583ED-36DC-4909-8E11-33007CDBB103}"/>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942089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4E86D-F183-4D4F-B3FD-914ECEC795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D55638-683A-421C-BCE1-45F4F1F2C93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5A9B4-27AF-4A5B-9C00-663DD5053FB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5" name="Footer Placeholder 4">
            <a:extLst>
              <a:ext uri="{FF2B5EF4-FFF2-40B4-BE49-F238E27FC236}">
                <a16:creationId xmlns:a16="http://schemas.microsoft.com/office/drawing/2014/main" id="{C988334D-7DE9-48A8-99BE-1D1EF4FF73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8DDEC7-8A86-4292-A050-B8526AEBADBC}"/>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410016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BF9DA8-0543-408F-A955-799B8C30D8F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81E8A2-D15D-429A-9904-2BA13E081D3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2FB1E3-4E21-420C-A0BA-7A1FF504A2D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5" name="Footer Placeholder 4">
            <a:extLst>
              <a:ext uri="{FF2B5EF4-FFF2-40B4-BE49-F238E27FC236}">
                <a16:creationId xmlns:a16="http://schemas.microsoft.com/office/drawing/2014/main" id="{26BEFADB-738B-4991-BFBF-0E055C0C9D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15E973-E9EA-4F92-B41E-1C3597EEC723}"/>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425640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88F7-8D20-4CCD-AD11-2C7364BDB6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0F2BB79-E632-4877-9847-74FE40818D4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47C1F-AAE8-457F-A9A8-62A2F663925F}"/>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5" name="Footer Placeholder 4">
            <a:extLst>
              <a:ext uri="{FF2B5EF4-FFF2-40B4-BE49-F238E27FC236}">
                <a16:creationId xmlns:a16="http://schemas.microsoft.com/office/drawing/2014/main" id="{3D3F4BBE-5470-4080-8CD9-A17ABDD34E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21731D-53C2-44A0-8A1B-FC5C4EBFD03D}"/>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051301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1722-BD78-4EAE-8680-23B363C9795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852BA7-49BE-47B0-89D9-09468C12463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740CCA-9B12-421A-9F32-2DCDC47ED19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5" name="Footer Placeholder 4">
            <a:extLst>
              <a:ext uri="{FF2B5EF4-FFF2-40B4-BE49-F238E27FC236}">
                <a16:creationId xmlns:a16="http://schemas.microsoft.com/office/drawing/2014/main" id="{27597543-0254-4ADB-85D9-8CCCE6545F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405CD24-0A28-4D25-8048-4EAF467C7BF5}"/>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077803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458D0-5CC2-45B7-AFF2-18EE714B033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031776D-1D6C-44C5-97D1-1EE1FF38644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5FCE4D-3906-40F6-8DE5-957851FA33C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E3410A-833E-4F6C-B903-F918952254D3}"/>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6" name="Footer Placeholder 5">
            <a:extLst>
              <a:ext uri="{FF2B5EF4-FFF2-40B4-BE49-F238E27FC236}">
                <a16:creationId xmlns:a16="http://schemas.microsoft.com/office/drawing/2014/main" id="{FC7C4D17-FD8E-4324-B968-56F6D52780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FCE313-2827-4ACF-95A6-4A69387A7C3B}"/>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4448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A0ADA-7222-4E96-BF6F-F139ED7731B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8E8C88-6319-4594-89E0-F3F8BEFDE3D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995647-1EA6-4DE9-9607-AFBFB53656A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5B9802-FCC9-448F-9F09-625B814E25A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0A9832-520E-44C2-A845-B50D7313187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055AAF-818E-4A00-BEF0-9E6EBECB64D1}"/>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8" name="Footer Placeholder 7">
            <a:extLst>
              <a:ext uri="{FF2B5EF4-FFF2-40B4-BE49-F238E27FC236}">
                <a16:creationId xmlns:a16="http://schemas.microsoft.com/office/drawing/2014/main" id="{6E321757-9DFB-439C-968E-5E19AB517D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FB2FF45-CCF1-489F-B051-1C5293569716}"/>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3052421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5F61-2347-4B42-B11E-467E5D2B6D6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20C25FD-92BE-4FD1-8324-7C7B3AE308F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4" name="Footer Placeholder 3">
            <a:extLst>
              <a:ext uri="{FF2B5EF4-FFF2-40B4-BE49-F238E27FC236}">
                <a16:creationId xmlns:a16="http://schemas.microsoft.com/office/drawing/2014/main" id="{99C4123B-7799-41C1-B900-0044141A23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78CA0C6-D774-4C65-B97F-E590E259408E}"/>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947314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E352E-8A50-4FE8-8437-A32ECE39C4F7}"/>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3" name="Footer Placeholder 2">
            <a:extLst>
              <a:ext uri="{FF2B5EF4-FFF2-40B4-BE49-F238E27FC236}">
                <a16:creationId xmlns:a16="http://schemas.microsoft.com/office/drawing/2014/main" id="{B95E81E5-A7CC-40CE-BE2A-6051D174B17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C7D480B-72CB-48C0-A175-2D0F78476DAB}"/>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445791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18146-9D33-4F05-B5B4-7A0CA6204C3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774FB5-ACA2-45C0-B314-386C04646F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373FB1-1B04-4730-94F8-A861F161F3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B9DD0A-00A8-4652-97FA-5A7AC70F956F}"/>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6" name="Footer Placeholder 5">
            <a:extLst>
              <a:ext uri="{FF2B5EF4-FFF2-40B4-BE49-F238E27FC236}">
                <a16:creationId xmlns:a16="http://schemas.microsoft.com/office/drawing/2014/main" id="{543FBDC1-7EAA-4745-A1CF-9FC3E5B0D7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3D4E521-76EA-4E0C-948B-351B17CB083F}"/>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578430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A228-6B14-4C51-AF67-56C5141D1F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E18950-454B-416D-B5C4-4A0AD602307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78B79-6038-4153-BFD1-F197B5C3AD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E21BB-8847-40CD-BCC0-796837CA8692}"/>
              </a:ext>
            </a:extLst>
          </p:cNvPr>
          <p:cNvSpPr>
            <a:spLocks noGrp="1"/>
          </p:cNvSpPr>
          <p:nvPr>
            <p:ph type="dt" sz="half" idx="10"/>
          </p:nvPr>
        </p:nvSpPr>
        <p:spPr>
          <a:xfrm>
            <a:off x="838200" y="6356350"/>
            <a:ext cx="2743200" cy="365125"/>
          </a:xfrm>
          <a:prstGeom prst="rect">
            <a:avLst/>
          </a:prstGeom>
        </p:spPr>
        <p:txBody>
          <a:bodyPr/>
          <a:lstStyle/>
          <a:p>
            <a:fld id="{0FB458B2-6D4A-45E8-8A10-65DB0EE49BD5}" type="datetimeFigureOut">
              <a:rPr lang="en-US" smtClean="0"/>
              <a:t>1/8/2022</a:t>
            </a:fld>
            <a:endParaRPr lang="en-US"/>
          </a:p>
        </p:txBody>
      </p:sp>
      <p:sp>
        <p:nvSpPr>
          <p:cNvPr id="6" name="Footer Placeholder 5">
            <a:extLst>
              <a:ext uri="{FF2B5EF4-FFF2-40B4-BE49-F238E27FC236}">
                <a16:creationId xmlns:a16="http://schemas.microsoft.com/office/drawing/2014/main" id="{D9721283-66E8-4D0B-9F85-10431A4CD2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286FC47-FE4F-442A-AC87-13DBB181A1B7}"/>
              </a:ext>
            </a:extLst>
          </p:cNvPr>
          <p:cNvSpPr>
            <a:spLocks noGrp="1"/>
          </p:cNvSpPr>
          <p:nvPr>
            <p:ph type="sldNum" sz="quarter" idx="12"/>
          </p:nvPr>
        </p:nvSpPr>
        <p:spPr>
          <a:xfrm>
            <a:off x="8610600" y="6356350"/>
            <a:ext cx="2743200" cy="365125"/>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3491621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8130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4.pn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267532" y="916912"/>
            <a:ext cx="5131311" cy="3248325"/>
          </a:xfrm>
          <a:prstGeom prst="rect">
            <a:avLst/>
          </a:prstGeom>
          <a:noFill/>
        </p:spPr>
        <p:txBody>
          <a:bodyPr wrap="square" lIns="91440" tIns="45720" rIns="91440" bIns="45720" rtlCol="0" anchor="t">
            <a:spAutoFit/>
          </a:bodyPr>
          <a:lstStyle/>
          <a:p>
            <a:r>
              <a:rPr lang="en-US" b="1" dirty="0"/>
              <a:t>Bacteria and Bacteriophages</a:t>
            </a:r>
          </a:p>
          <a:p>
            <a:endParaRPr lang="en-US" sz="1400" dirty="0"/>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Bacteria are in a constant war with bacteriophages (viruses that only infect bacteria).  Some species of bacteria have evolved a way to “remember” bacteriophages they have encountered in the past so that they can more quickly destroy them in the future.</a:t>
            </a:r>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They do this by saving a small segment of the bacteriophage’s DNA in their own genome.  To demonstrate how this happens, start by:</a:t>
            </a:r>
          </a:p>
          <a:p>
            <a:pPr marL="182880">
              <a:lnSpc>
                <a:spcPct val="107000"/>
              </a:lnSpc>
            </a:pPr>
            <a:r>
              <a:rPr lang="en-US" sz="1300" dirty="0">
                <a:effectLst/>
                <a:latin typeface="Calibri" panose="020F0502020204030204" pitchFamily="34" charset="0"/>
                <a:ea typeface="Calibri" panose="020F0502020204030204" pitchFamily="34" charset="0"/>
                <a:cs typeface="Times New Roman" panose="02020603050405020304" pitchFamily="18" charset="0"/>
              </a:rPr>
              <a:t>1. Docking the purple bacteriophage (below) on to the bacteria’s cell membrane to the right</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182880">
              <a:lnSpc>
                <a:spcPct val="107000"/>
              </a:lnSpc>
            </a:pPr>
            <a:r>
              <a:rPr lang="en-US" sz="6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182880">
              <a:lnSpc>
                <a:spcPct val="107000"/>
              </a:lnSpc>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2. Adding the labels (below) to the graphic on the right</a:t>
            </a:r>
          </a:p>
          <a:p>
            <a:endParaRPr lang="en-US" sz="1400" dirty="0"/>
          </a:p>
        </p:txBody>
      </p:sp>
      <p:sp>
        <p:nvSpPr>
          <p:cNvPr id="13" name="TextBox 32">
            <a:extLst>
              <a:ext uri="{FF2B5EF4-FFF2-40B4-BE49-F238E27FC236}">
                <a16:creationId xmlns:a16="http://schemas.microsoft.com/office/drawing/2014/main" id="{A01011E6-534B-4480-8D65-24B4C2447F35}"/>
              </a:ext>
            </a:extLst>
          </p:cNvPr>
          <p:cNvSpPr txBox="1">
            <a:spLocks noChangeAspect="1"/>
          </p:cNvSpPr>
          <p:nvPr/>
        </p:nvSpPr>
        <p:spPr>
          <a:xfrm>
            <a:off x="7640660" y="5474368"/>
            <a:ext cx="4246540" cy="1094874"/>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i="1" dirty="0"/>
              <a:t>Once docked onto the host cell membrane, what do you think the bacteriophage will do next?</a:t>
            </a:r>
          </a:p>
          <a:p>
            <a:endParaRPr lang="en-US" sz="1300" b="1" i="1" dirty="0"/>
          </a:p>
        </p:txBody>
      </p:sp>
      <p:pic>
        <p:nvPicPr>
          <p:cNvPr id="23" name="Picture 22" descr="Graphical user interface, application&#10;&#10;Description automatically generated">
            <a:extLst>
              <a:ext uri="{FF2B5EF4-FFF2-40B4-BE49-F238E27FC236}">
                <a16:creationId xmlns:a16="http://schemas.microsoft.com/office/drawing/2014/main" id="{7C2B22BD-CCDC-49F9-B2AC-16303B3C6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9118" y="4573682"/>
            <a:ext cx="709725" cy="691049"/>
          </a:xfrm>
          <a:prstGeom prst="rect">
            <a:avLst/>
          </a:prstGeom>
        </p:spPr>
      </p:pic>
      <p:pic>
        <p:nvPicPr>
          <p:cNvPr id="24" name="Picture 23">
            <a:extLst>
              <a:ext uri="{FF2B5EF4-FFF2-40B4-BE49-F238E27FC236}">
                <a16:creationId xmlns:a16="http://schemas.microsoft.com/office/drawing/2014/main" id="{B8076A01-55B1-4BBF-91AF-23814EAEE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4677" y="5706917"/>
            <a:ext cx="1447465" cy="401555"/>
          </a:xfrm>
          <a:prstGeom prst="rect">
            <a:avLst/>
          </a:prstGeom>
        </p:spPr>
      </p:pic>
      <p:pic>
        <p:nvPicPr>
          <p:cNvPr id="26" name="Picture 25" descr="Icon&#10;&#10;Description automatically generated">
            <a:extLst>
              <a:ext uri="{FF2B5EF4-FFF2-40B4-BE49-F238E27FC236}">
                <a16:creationId xmlns:a16="http://schemas.microsoft.com/office/drawing/2014/main" id="{E0D2EDF5-DA95-4862-B4FB-D0F5F8CCA1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282" y="4089650"/>
            <a:ext cx="2365052" cy="2383339"/>
          </a:xfrm>
          <a:prstGeom prst="rect">
            <a:avLst/>
          </a:prstGeom>
        </p:spPr>
      </p:pic>
      <p:pic>
        <p:nvPicPr>
          <p:cNvPr id="28" name="Picture 27" descr="A picture containing graphical user interface&#10;&#10;Description automatically generated">
            <a:extLst>
              <a:ext uri="{FF2B5EF4-FFF2-40B4-BE49-F238E27FC236}">
                <a16:creationId xmlns:a16="http://schemas.microsoft.com/office/drawing/2014/main" id="{361BB3E6-CD53-4B16-937C-70517233BD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3334" y="5061235"/>
            <a:ext cx="1271343" cy="1291365"/>
          </a:xfrm>
          <a:prstGeom prst="rect">
            <a:avLst/>
          </a:prstGeom>
        </p:spPr>
      </p:pic>
      <p:pic>
        <p:nvPicPr>
          <p:cNvPr id="31" name="Picture 30" descr="Text&#10;&#10;Description automatically generated with medium confidence">
            <a:extLst>
              <a:ext uri="{FF2B5EF4-FFF2-40B4-BE49-F238E27FC236}">
                <a16:creationId xmlns:a16="http://schemas.microsoft.com/office/drawing/2014/main" id="{20DE26F1-A8FC-4455-BF4B-2EE9B552F4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6697" y="4289506"/>
            <a:ext cx="1281354" cy="600635"/>
          </a:xfrm>
          <a:prstGeom prst="rect">
            <a:avLst/>
          </a:prstGeom>
        </p:spPr>
      </p:pic>
    </p:spTree>
    <p:extLst>
      <p:ext uri="{BB962C8B-B14F-4D97-AF65-F5344CB8AC3E}">
        <p14:creationId xmlns:p14="http://schemas.microsoft.com/office/powerpoint/2010/main" val="336989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7367483" y="237196"/>
            <a:ext cx="4498001" cy="1645450"/>
          </a:xfrm>
          <a:prstGeom prst="rect">
            <a:avLst/>
          </a:prstGeom>
          <a:noFill/>
        </p:spPr>
        <p:txBody>
          <a:bodyPr wrap="square" lIns="91440" tIns="45720" rIns="91440" bIns="45720" rtlCol="0" anchor="t">
            <a:spAutoFit/>
          </a:bodyPr>
          <a:lstStyle/>
          <a:p>
            <a:r>
              <a:rPr lang="en-US" b="1" dirty="0"/>
              <a:t>Inserting the Bacteriophage DNA</a:t>
            </a:r>
          </a:p>
          <a:p>
            <a:endParaRPr lang="en-US" sz="1400" dirty="0"/>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Once docked, the bacteriophage will dump its genome into the bacteria. Using a family of defensive proteins called Cas, the bacteria will cut a small segment of the bacteriophage’s DNA and insert it into its own genome at a specific spot called the CRISPR Locus.  To demonstrate this insertion:</a:t>
            </a:r>
          </a:p>
        </p:txBody>
      </p:sp>
      <p:pic>
        <p:nvPicPr>
          <p:cNvPr id="12" name="Picture 11" descr="A picture containing text, outdoor object, sign&#10;&#10;Description automatically generated">
            <a:extLst>
              <a:ext uri="{FF2B5EF4-FFF2-40B4-BE49-F238E27FC236}">
                <a16:creationId xmlns:a16="http://schemas.microsoft.com/office/drawing/2014/main" id="{20F24470-0946-4D81-A8F4-9ED728945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9503" y="1817771"/>
            <a:ext cx="1691105" cy="1138244"/>
          </a:xfrm>
          <a:prstGeom prst="rect">
            <a:avLst/>
          </a:prstGeom>
        </p:spPr>
      </p:pic>
      <p:pic>
        <p:nvPicPr>
          <p:cNvPr id="17" name="Picture 16">
            <a:extLst>
              <a:ext uri="{FF2B5EF4-FFF2-40B4-BE49-F238E27FC236}">
                <a16:creationId xmlns:a16="http://schemas.microsoft.com/office/drawing/2014/main" id="{FA62077E-972F-4C58-914E-2A2BB7C397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3044" y="4653872"/>
            <a:ext cx="11030111" cy="1350626"/>
          </a:xfrm>
          <a:prstGeom prst="rect">
            <a:avLst/>
          </a:prstGeom>
        </p:spPr>
      </p:pic>
      <p:sp>
        <p:nvSpPr>
          <p:cNvPr id="27" name="TextBox 26">
            <a:extLst>
              <a:ext uri="{FF2B5EF4-FFF2-40B4-BE49-F238E27FC236}">
                <a16:creationId xmlns:a16="http://schemas.microsoft.com/office/drawing/2014/main" id="{CD203643-F4BA-4BD3-B033-B01CCFFBB961}"/>
              </a:ext>
            </a:extLst>
          </p:cNvPr>
          <p:cNvSpPr txBox="1"/>
          <p:nvPr/>
        </p:nvSpPr>
        <p:spPr>
          <a:xfrm>
            <a:off x="7103728" y="1961634"/>
            <a:ext cx="4023458" cy="1136593"/>
          </a:xfrm>
          <a:prstGeom prst="rect">
            <a:avLst/>
          </a:prstGeom>
          <a:noFill/>
        </p:spPr>
        <p:txBody>
          <a:bodyPr wrap="square">
            <a:spAutoFit/>
          </a:bodyPr>
          <a:lstStyle/>
          <a:p>
            <a:pPr marL="274320" marR="0" lvl="0">
              <a:lnSpc>
                <a:spcPct val="107000"/>
              </a:lnSpc>
              <a:spcBef>
                <a:spcPts val="0"/>
              </a:spcBef>
              <a:spcAft>
                <a:spcPts val="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1. Opening a gap in the CRISPR Locus below</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74320" marR="0" lvl="0">
              <a:lnSpc>
                <a:spcPct val="107000"/>
              </a:lnSpc>
              <a:spcBef>
                <a:spcPts val="0"/>
              </a:spcBef>
              <a:spcAft>
                <a:spcPts val="0"/>
              </a:spcAft>
            </a:pP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74320" marR="0" lvl="0">
              <a:lnSpc>
                <a:spcPct val="107000"/>
              </a:lnSpc>
              <a:spcBef>
                <a:spcPts val="0"/>
              </a:spcBef>
              <a:spcAft>
                <a:spcPts val="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2. Insert the cut section of the bacteriophage’s DNA</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74320" marR="0" lvl="0">
              <a:lnSpc>
                <a:spcPct val="107000"/>
              </a:lnSpc>
              <a:spcBef>
                <a:spcPts val="0"/>
              </a:spcBef>
              <a:spcAft>
                <a:spcPts val="0"/>
              </a:spcAft>
            </a:pPr>
            <a:r>
              <a:rPr lang="en-US" sz="600" dirty="0">
                <a:latin typeface="Calibri" panose="020F0502020204030204" pitchFamily="34" charset="0"/>
                <a:ea typeface="Calibri" panose="020F0502020204030204" pitchFamily="34" charset="0"/>
                <a:cs typeface="Times New Roman" panose="02020603050405020304" pitchFamily="18" charset="0"/>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274320" marR="0" lvl="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3. Fill in the complementary sections of the black repeat using the pieces to the right.</a:t>
            </a:r>
          </a:p>
        </p:txBody>
      </p:sp>
      <p:sp>
        <p:nvSpPr>
          <p:cNvPr id="30" name="TextBox 32">
            <a:extLst>
              <a:ext uri="{FF2B5EF4-FFF2-40B4-BE49-F238E27FC236}">
                <a16:creationId xmlns:a16="http://schemas.microsoft.com/office/drawing/2014/main" id="{AF650EDB-400A-42B7-B8EA-21D22C055A73}"/>
              </a:ext>
            </a:extLst>
          </p:cNvPr>
          <p:cNvSpPr txBox="1">
            <a:spLocks noChangeAspect="1"/>
          </p:cNvSpPr>
          <p:nvPr/>
        </p:nvSpPr>
        <p:spPr>
          <a:xfrm>
            <a:off x="7480631" y="3191305"/>
            <a:ext cx="3325915" cy="1136593"/>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i="1" dirty="0"/>
              <a:t>Once the bacteria has acquired a piece of the bacteriophage genome, how does it use it?</a:t>
            </a:r>
          </a:p>
          <a:p>
            <a:endParaRPr lang="en-US" sz="1300" b="1" i="1" dirty="0"/>
          </a:p>
        </p:txBody>
      </p:sp>
      <p:pic>
        <p:nvPicPr>
          <p:cNvPr id="15" name="Picture 14" descr="A picture containing text, outdoor, sign, traffic&#10;&#10;Description automatically generated">
            <a:extLst>
              <a:ext uri="{FF2B5EF4-FFF2-40B4-BE49-F238E27FC236}">
                <a16:creationId xmlns:a16="http://schemas.microsoft.com/office/drawing/2014/main" id="{324BEA38-FF7C-4E1E-A7CC-DB9C811E88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1234061" y="2767788"/>
            <a:ext cx="975638" cy="899755"/>
          </a:xfrm>
          <a:prstGeom prst="rect">
            <a:avLst/>
          </a:prstGeom>
        </p:spPr>
      </p:pic>
      <p:pic>
        <p:nvPicPr>
          <p:cNvPr id="29" name="Picture 28" descr="A picture containing text, outdoor, sign, traffic&#10;&#10;Description automatically generated">
            <a:extLst>
              <a:ext uri="{FF2B5EF4-FFF2-40B4-BE49-F238E27FC236}">
                <a16:creationId xmlns:a16="http://schemas.microsoft.com/office/drawing/2014/main" id="{24B9FB51-D0C1-45D9-B5C9-46BEAAC22A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351" y="1774580"/>
            <a:ext cx="975638" cy="899755"/>
          </a:xfrm>
          <a:prstGeom prst="rect">
            <a:avLst/>
          </a:prstGeom>
        </p:spPr>
      </p:pic>
      <p:pic>
        <p:nvPicPr>
          <p:cNvPr id="8" name="Picture 7" descr="Text&#10;&#10;Description automatically generated with medium confidence">
            <a:extLst>
              <a:ext uri="{FF2B5EF4-FFF2-40B4-BE49-F238E27FC236}">
                <a16:creationId xmlns:a16="http://schemas.microsoft.com/office/drawing/2014/main" id="{8601778A-D4EB-4632-B9D5-5F517DAB7C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8835" y="4471107"/>
            <a:ext cx="7125635" cy="1901795"/>
          </a:xfrm>
          <a:prstGeom prst="rect">
            <a:avLst/>
          </a:prstGeom>
        </p:spPr>
      </p:pic>
    </p:spTree>
    <p:extLst>
      <p:ext uri="{BB962C8B-B14F-4D97-AF65-F5344CB8AC3E}">
        <p14:creationId xmlns:p14="http://schemas.microsoft.com/office/powerpoint/2010/main" val="1446818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303826" y="266840"/>
            <a:ext cx="3750815" cy="1974900"/>
          </a:xfrm>
          <a:prstGeom prst="rect">
            <a:avLst/>
          </a:prstGeom>
          <a:noFill/>
        </p:spPr>
        <p:txBody>
          <a:bodyPr wrap="square" lIns="91440" tIns="45720" rIns="91440" bIns="45720" rtlCol="0" anchor="t">
            <a:spAutoFit/>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Building a Cas9 Protein</a:t>
            </a:r>
            <a:endParaRPr lang="en-US" sz="600" b="1" dirty="0">
              <a:latin typeface="Calibri" panose="020F0502020204030204" pitchFamily="34" charset="0"/>
              <a:ea typeface="Calibri" panose="020F0502020204030204" pitchFamily="34" charset="0"/>
              <a:cs typeface="Times New Roman" panose="02020603050405020304" pitchFamily="18" charset="0"/>
            </a:endParaRPr>
          </a:p>
          <a:p>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The bacteria’s genome now includes a small section of the bacteriophage’s DNA in the CRISPR Locus. But how does that help fight future infections? </a:t>
            </a:r>
          </a:p>
          <a:p>
            <a:pPr marL="0" marR="0">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The answer lies in a specific bacterial protein called Cas9, which can hold an RNA copy of the acquired</a:t>
            </a:r>
          </a:p>
          <a:p>
            <a:pPr marL="0" marR="0">
              <a:spcBef>
                <a:spcPts val="0"/>
              </a:spcBef>
            </a:pPr>
            <a:endParaRPr lang="en-US"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CD203643-F4BA-4BD3-B033-B01CCFFBB961}"/>
              </a:ext>
            </a:extLst>
          </p:cNvPr>
          <p:cNvSpPr txBox="1"/>
          <p:nvPr/>
        </p:nvSpPr>
        <p:spPr>
          <a:xfrm>
            <a:off x="4211703" y="730961"/>
            <a:ext cx="4619475" cy="1572225"/>
          </a:xfrm>
          <a:prstGeom prst="rect">
            <a:avLst/>
          </a:prstGeom>
          <a:noFill/>
        </p:spPr>
        <p:txBody>
          <a:bodyPr wrap="square">
            <a:spAutoFit/>
          </a:bodyPr>
          <a:lstStyle/>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bacteriophage DNA and use it to surveil invading virus genomes.  If it finds a match, the Cas9 protein will cut the invading DNA, thereby preventing it from doing further damage.</a:t>
            </a:r>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Assemble a Cas9 protein using the transcribed RNA and translated protein pieces shown below.</a:t>
            </a:r>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0" name="TextBox 32">
            <a:extLst>
              <a:ext uri="{FF2B5EF4-FFF2-40B4-BE49-F238E27FC236}">
                <a16:creationId xmlns:a16="http://schemas.microsoft.com/office/drawing/2014/main" id="{AF650EDB-400A-42B7-B8EA-21D22C055A73}"/>
              </a:ext>
            </a:extLst>
          </p:cNvPr>
          <p:cNvSpPr txBox="1">
            <a:spLocks noChangeAspect="1"/>
          </p:cNvSpPr>
          <p:nvPr/>
        </p:nvSpPr>
        <p:spPr>
          <a:xfrm>
            <a:off x="8988241" y="826201"/>
            <a:ext cx="2899934" cy="1572225"/>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i="1" dirty="0"/>
              <a:t>Do you think the Cas9 protein you assembled below will attack every types of bacteriophage?</a:t>
            </a:r>
          </a:p>
          <a:p>
            <a:endParaRPr lang="en-US" sz="1300" b="1" i="1" dirty="0"/>
          </a:p>
        </p:txBody>
      </p:sp>
      <p:pic>
        <p:nvPicPr>
          <p:cNvPr id="6" name="Picture 5" descr="Icon&#10;&#10;Description automatically generated with medium confidence">
            <a:extLst>
              <a:ext uri="{FF2B5EF4-FFF2-40B4-BE49-F238E27FC236}">
                <a16:creationId xmlns:a16="http://schemas.microsoft.com/office/drawing/2014/main" id="{CF350529-D2B1-4118-8D2E-B8AA54631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9090" y="5043697"/>
            <a:ext cx="2436352" cy="1594881"/>
          </a:xfrm>
          <a:prstGeom prst="rect">
            <a:avLst/>
          </a:prstGeom>
        </p:spPr>
      </p:pic>
      <p:pic>
        <p:nvPicPr>
          <p:cNvPr id="8" name="Picture 7" descr="A picture containing text, outdoor, light, traffic&#10;&#10;Description automatically generated">
            <a:extLst>
              <a:ext uri="{FF2B5EF4-FFF2-40B4-BE49-F238E27FC236}">
                <a16:creationId xmlns:a16="http://schemas.microsoft.com/office/drawing/2014/main" id="{0CFCF826-2ECB-4B31-9590-83C2F347B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7577" y="4880620"/>
            <a:ext cx="1599773" cy="1330698"/>
          </a:xfrm>
          <a:prstGeom prst="rect">
            <a:avLst/>
          </a:prstGeom>
        </p:spPr>
      </p:pic>
      <p:pic>
        <p:nvPicPr>
          <p:cNvPr id="3" name="Picture 2" descr="A picture containing arrow&#10;&#10;Description automatically generated">
            <a:extLst>
              <a:ext uri="{FF2B5EF4-FFF2-40B4-BE49-F238E27FC236}">
                <a16:creationId xmlns:a16="http://schemas.microsoft.com/office/drawing/2014/main" id="{8974A286-03C0-4068-A69E-A7ABFFFE2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0441" y="5201364"/>
            <a:ext cx="1878632" cy="503904"/>
          </a:xfrm>
          <a:prstGeom prst="rect">
            <a:avLst/>
          </a:prstGeom>
        </p:spPr>
      </p:pic>
    </p:spTree>
    <p:extLst>
      <p:ext uri="{BB962C8B-B14F-4D97-AF65-F5344CB8AC3E}">
        <p14:creationId xmlns:p14="http://schemas.microsoft.com/office/powerpoint/2010/main" val="1799653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212984" y="4519852"/>
            <a:ext cx="2634991" cy="2370264"/>
          </a:xfrm>
          <a:prstGeom prst="rect">
            <a:avLst/>
          </a:prstGeom>
          <a:noFill/>
        </p:spPr>
        <p:txBody>
          <a:bodyPr wrap="square" lIns="91440" tIns="45720" rIns="91440" bIns="45720" rtlCol="0" anchor="t">
            <a:spAutoFit/>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An Army of Cas9 Proteins</a:t>
            </a:r>
            <a:endParaRPr lang="en-US" sz="600" b="1" dirty="0">
              <a:latin typeface="Calibri" panose="020F0502020204030204" pitchFamily="34" charset="0"/>
              <a:ea typeface="Calibri" panose="020F0502020204030204" pitchFamily="34" charset="0"/>
              <a:cs typeface="Times New Roman" panose="02020603050405020304" pitchFamily="18" charset="0"/>
            </a:endParaRPr>
          </a:p>
          <a:p>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At this point, our bacteria has inserted a segment of bacteriophage DNA into it’s genome and built a Cas9 protein ready to identify and cut the genome of any matching bacteriophage it may encounter in the future. </a:t>
            </a:r>
          </a:p>
          <a:p>
            <a:pPr marL="0" marR="0">
              <a:spcBef>
                <a:spcPts val="0"/>
              </a:spcBef>
            </a:pPr>
            <a:endParaRPr lang="en-US"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32">
            <a:extLst>
              <a:ext uri="{FF2B5EF4-FFF2-40B4-BE49-F238E27FC236}">
                <a16:creationId xmlns:a16="http://schemas.microsoft.com/office/drawing/2014/main" id="{AF650EDB-400A-42B7-B8EA-21D22C055A73}"/>
              </a:ext>
            </a:extLst>
          </p:cNvPr>
          <p:cNvSpPr txBox="1">
            <a:spLocks noChangeAspect="1"/>
          </p:cNvSpPr>
          <p:nvPr/>
        </p:nvSpPr>
        <p:spPr>
          <a:xfrm>
            <a:off x="6778264" y="5687655"/>
            <a:ext cx="5169619" cy="913385"/>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i="1" dirty="0"/>
              <a:t>How many types of bacteriophages could this bacteria potentially defend against?</a:t>
            </a:r>
          </a:p>
          <a:p>
            <a:endParaRPr lang="en-US" sz="1300" b="1" i="1" dirty="0"/>
          </a:p>
        </p:txBody>
      </p:sp>
      <p:pic>
        <p:nvPicPr>
          <p:cNvPr id="13" name="Picture 12">
            <a:extLst>
              <a:ext uri="{FF2B5EF4-FFF2-40B4-BE49-F238E27FC236}">
                <a16:creationId xmlns:a16="http://schemas.microsoft.com/office/drawing/2014/main" id="{20CE4E9F-A8C7-46CB-88D0-4A3756247E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18830" y="3136588"/>
            <a:ext cx="9146356" cy="1014815"/>
          </a:xfrm>
          <a:prstGeom prst="rect">
            <a:avLst/>
          </a:prstGeom>
        </p:spPr>
      </p:pic>
      <p:pic>
        <p:nvPicPr>
          <p:cNvPr id="15" name="Picture 14">
            <a:extLst>
              <a:ext uri="{FF2B5EF4-FFF2-40B4-BE49-F238E27FC236}">
                <a16:creationId xmlns:a16="http://schemas.microsoft.com/office/drawing/2014/main" id="{959BA24E-2277-440D-928B-563BEB665E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35829" y="3129817"/>
            <a:ext cx="8806764" cy="1024883"/>
          </a:xfrm>
          <a:prstGeom prst="rect">
            <a:avLst/>
          </a:prstGeom>
        </p:spPr>
      </p:pic>
      <p:sp>
        <p:nvSpPr>
          <p:cNvPr id="35" name="TextBox 34">
            <a:extLst>
              <a:ext uri="{FF2B5EF4-FFF2-40B4-BE49-F238E27FC236}">
                <a16:creationId xmlns:a16="http://schemas.microsoft.com/office/drawing/2014/main" id="{1DCBD404-BBF3-4E1A-850A-B3DC12C1D723}"/>
              </a:ext>
            </a:extLst>
          </p:cNvPr>
          <p:cNvSpPr txBox="1"/>
          <p:nvPr/>
        </p:nvSpPr>
        <p:spPr>
          <a:xfrm>
            <a:off x="3040758" y="4493469"/>
            <a:ext cx="3493610" cy="2111732"/>
          </a:xfrm>
          <a:prstGeom prst="rect">
            <a:avLst/>
          </a:prstGeom>
          <a:noFill/>
        </p:spPr>
        <p:txBody>
          <a:bodyPr wrap="square">
            <a:spAutoFit/>
          </a:bodyPr>
          <a:lstStyle/>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That is a good start. . . but there is more than one type of bacteriophage. So our bacteria must continually repeat this process, adding more and more segments of bacteriophage DNA to its CRISPR Locus, and creating more and more Cas9 proteins equipped with different RNAs to target different bacteriophage genomes.</a:t>
            </a:r>
          </a:p>
          <a:p>
            <a:pPr marL="0" marR="0">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Demonstrate this process two more times using the pieces above and to the right.</a:t>
            </a:r>
          </a:p>
        </p:txBody>
      </p:sp>
      <p:pic>
        <p:nvPicPr>
          <p:cNvPr id="9" name="Picture 8" descr="Icon&#10;&#10;Description automatically generated with medium confidence">
            <a:extLst>
              <a:ext uri="{FF2B5EF4-FFF2-40B4-BE49-F238E27FC236}">
                <a16:creationId xmlns:a16="http://schemas.microsoft.com/office/drawing/2014/main" id="{A5A05354-F0B9-4929-B061-E2024B600A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3723" y="4563635"/>
            <a:ext cx="1395293" cy="913385"/>
          </a:xfrm>
          <a:prstGeom prst="rect">
            <a:avLst/>
          </a:prstGeom>
        </p:spPr>
      </p:pic>
      <p:pic>
        <p:nvPicPr>
          <p:cNvPr id="17" name="Picture 16" descr="A picture containing text, sign, dark&#10;&#10;Description automatically generated">
            <a:extLst>
              <a:ext uri="{FF2B5EF4-FFF2-40B4-BE49-F238E27FC236}">
                <a16:creationId xmlns:a16="http://schemas.microsoft.com/office/drawing/2014/main" id="{503C138E-4449-44C3-9D1F-30B0066CA3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604" y="4876197"/>
            <a:ext cx="483401" cy="456039"/>
          </a:xfrm>
          <a:prstGeom prst="rect">
            <a:avLst/>
          </a:prstGeom>
        </p:spPr>
      </p:pic>
      <p:pic>
        <p:nvPicPr>
          <p:cNvPr id="31" name="Picture 30" descr="Icon&#10;&#10;Description automatically generated with medium confidence">
            <a:extLst>
              <a:ext uri="{FF2B5EF4-FFF2-40B4-BE49-F238E27FC236}">
                <a16:creationId xmlns:a16="http://schemas.microsoft.com/office/drawing/2014/main" id="{65F8CBD7-295C-41AB-B9DC-C62B959DB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4998" y="4575126"/>
            <a:ext cx="1395293" cy="913385"/>
          </a:xfrm>
          <a:prstGeom prst="rect">
            <a:avLst/>
          </a:prstGeom>
        </p:spPr>
      </p:pic>
      <p:pic>
        <p:nvPicPr>
          <p:cNvPr id="11" name="Picture 10" descr="A picture containing text, outdoor, light, traffic&#10;&#10;Description automatically generated">
            <a:extLst>
              <a:ext uri="{FF2B5EF4-FFF2-40B4-BE49-F238E27FC236}">
                <a16:creationId xmlns:a16="http://schemas.microsoft.com/office/drawing/2014/main" id="{5FC2474F-9279-4475-A36B-60D1101315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33915" y="4023902"/>
            <a:ext cx="916186" cy="762088"/>
          </a:xfrm>
          <a:prstGeom prst="rect">
            <a:avLst/>
          </a:prstGeom>
        </p:spPr>
      </p:pic>
      <p:pic>
        <p:nvPicPr>
          <p:cNvPr id="28" name="Picture 27" descr="A picture containing text, outdoor, light, traffic&#10;&#10;Description automatically generated">
            <a:extLst>
              <a:ext uri="{FF2B5EF4-FFF2-40B4-BE49-F238E27FC236}">
                <a16:creationId xmlns:a16="http://schemas.microsoft.com/office/drawing/2014/main" id="{A6135088-DF62-42D4-92FC-41EA16343F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25312" y="4674201"/>
            <a:ext cx="916186" cy="762088"/>
          </a:xfrm>
          <a:prstGeom prst="rect">
            <a:avLst/>
          </a:prstGeom>
        </p:spPr>
      </p:pic>
      <p:pic>
        <p:nvPicPr>
          <p:cNvPr id="32" name="Picture 31" descr="A picture containing text, sign, dark&#10;&#10;Description automatically generated">
            <a:extLst>
              <a:ext uri="{FF2B5EF4-FFF2-40B4-BE49-F238E27FC236}">
                <a16:creationId xmlns:a16="http://schemas.microsoft.com/office/drawing/2014/main" id="{F427F3EE-E88B-4113-BA29-FBB702CA94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604" y="4287429"/>
            <a:ext cx="483401" cy="456039"/>
          </a:xfrm>
          <a:prstGeom prst="rect">
            <a:avLst/>
          </a:prstGeom>
        </p:spPr>
      </p:pic>
      <p:pic>
        <p:nvPicPr>
          <p:cNvPr id="33" name="Picture 32" descr="A picture containing text, sign, dark&#10;&#10;Description automatically generated">
            <a:extLst>
              <a:ext uri="{FF2B5EF4-FFF2-40B4-BE49-F238E27FC236}">
                <a16:creationId xmlns:a16="http://schemas.microsoft.com/office/drawing/2014/main" id="{52FC0535-150D-47AB-8C35-89B05F3BF2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7499785" y="4923583"/>
            <a:ext cx="483401" cy="456039"/>
          </a:xfrm>
          <a:prstGeom prst="rect">
            <a:avLst/>
          </a:prstGeom>
        </p:spPr>
      </p:pic>
      <p:pic>
        <p:nvPicPr>
          <p:cNvPr id="34" name="Picture 33" descr="A picture containing text, sign, dark&#10;&#10;Description automatically generated">
            <a:extLst>
              <a:ext uri="{FF2B5EF4-FFF2-40B4-BE49-F238E27FC236}">
                <a16:creationId xmlns:a16="http://schemas.microsoft.com/office/drawing/2014/main" id="{8F521FEF-4AD0-48BF-A241-7060C15AB7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7499785" y="4334815"/>
            <a:ext cx="483401" cy="456039"/>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0BE52E50-2816-43E2-A758-7D2092E3FC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8373" y="1803575"/>
            <a:ext cx="829058" cy="560833"/>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9DD966FB-FD36-4D55-A60A-A86AE8DC50D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78871" y="1803575"/>
            <a:ext cx="829058" cy="560833"/>
          </a:xfrm>
          <a:prstGeom prst="rect">
            <a:avLst/>
          </a:prstGeom>
        </p:spPr>
      </p:pic>
      <p:pic>
        <p:nvPicPr>
          <p:cNvPr id="8" name="Picture 7" descr="A picture containing text, clipart, gear&#10;&#10;Description automatically generated">
            <a:extLst>
              <a:ext uri="{FF2B5EF4-FFF2-40B4-BE49-F238E27FC236}">
                <a16:creationId xmlns:a16="http://schemas.microsoft.com/office/drawing/2014/main" id="{1B8256EE-5C08-410C-8C6F-2559458BD6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77965" y="4145694"/>
            <a:ext cx="1078994" cy="286513"/>
          </a:xfrm>
          <a:prstGeom prst="rect">
            <a:avLst/>
          </a:prstGeom>
        </p:spPr>
      </p:pic>
      <p:pic>
        <p:nvPicPr>
          <p:cNvPr id="12" name="Picture 11" descr="A picture containing shape&#10;&#10;Description automatically generated">
            <a:extLst>
              <a:ext uri="{FF2B5EF4-FFF2-40B4-BE49-F238E27FC236}">
                <a16:creationId xmlns:a16="http://schemas.microsoft.com/office/drawing/2014/main" id="{1A02F42A-D816-4FEA-88EB-82673FDFA6B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27057" y="4086316"/>
            <a:ext cx="1078994" cy="286513"/>
          </a:xfrm>
          <a:prstGeom prst="rect">
            <a:avLst/>
          </a:prstGeom>
        </p:spPr>
      </p:pic>
    </p:spTree>
    <p:extLst>
      <p:ext uri="{BB962C8B-B14F-4D97-AF65-F5344CB8AC3E}">
        <p14:creationId xmlns:p14="http://schemas.microsoft.com/office/powerpoint/2010/main" val="3345197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AE4F4"/>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5714A0-6A33-4AF2-8F28-4D9BF64E9B4F}"/>
              </a:ext>
            </a:extLst>
          </p:cNvPr>
          <p:cNvSpPr txBox="1"/>
          <p:nvPr/>
        </p:nvSpPr>
        <p:spPr>
          <a:xfrm>
            <a:off x="323918" y="379771"/>
            <a:ext cx="5087837" cy="369332"/>
          </a:xfrm>
          <a:prstGeom prst="rect">
            <a:avLst/>
          </a:prstGeom>
          <a:noFill/>
        </p:spPr>
        <p:txBody>
          <a:bodyPr wrap="square" rtlCol="0">
            <a:spAutoFit/>
          </a:bodyPr>
          <a:lstStyle/>
          <a:p>
            <a:r>
              <a:rPr lang="en-US" b="1" dirty="0"/>
              <a:t>Activity Questions:</a:t>
            </a:r>
          </a:p>
        </p:txBody>
      </p:sp>
      <p:sp>
        <p:nvSpPr>
          <p:cNvPr id="5" name="TextBox 4">
            <a:extLst>
              <a:ext uri="{FF2B5EF4-FFF2-40B4-BE49-F238E27FC236}">
                <a16:creationId xmlns:a16="http://schemas.microsoft.com/office/drawing/2014/main" id="{2B90F1B7-9A24-4BD4-BEFB-56AD9DC74E73}"/>
              </a:ext>
            </a:extLst>
          </p:cNvPr>
          <p:cNvSpPr txBox="1">
            <a:spLocks noChangeAspect="1"/>
          </p:cNvSpPr>
          <p:nvPr/>
        </p:nvSpPr>
        <p:spPr>
          <a:xfrm>
            <a:off x="323919" y="1014807"/>
            <a:ext cx="6389398" cy="1096032"/>
          </a:xfrm>
          <a:prstGeom prst="rect">
            <a:avLst/>
          </a:prstGeom>
          <a:solidFill>
            <a:schemeClr val="accent6">
              <a:lumMod val="40000"/>
              <a:lumOff val="60000"/>
            </a:schemeClr>
          </a:solidFill>
          <a:ln w="12700">
            <a:solidFill>
              <a:schemeClr val="tx1"/>
            </a:solidFill>
          </a:ln>
        </p:spPr>
        <p:txBody>
          <a:bodyPr wrap="square" rtlCol="0">
            <a:noAutofit/>
          </a:bodyPr>
          <a:lstStyle/>
          <a:p>
            <a:r>
              <a:rPr lang="en-US" sz="1300" b="1" i="1" dirty="0"/>
              <a:t>Add questions as needed. . . </a:t>
            </a:r>
          </a:p>
        </p:txBody>
      </p:sp>
    </p:spTree>
    <p:extLst>
      <p:ext uri="{BB962C8B-B14F-4D97-AF65-F5344CB8AC3E}">
        <p14:creationId xmlns:p14="http://schemas.microsoft.com/office/powerpoint/2010/main" val="1225375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E3477C8BA24D4CBF876FC35A2D6F9C" ma:contentTypeVersion="14" ma:contentTypeDescription="Create a new document." ma:contentTypeScope="" ma:versionID="1c2ab194d4c1fedc83aa4273f92bc5f0">
  <xsd:schema xmlns:xsd="http://www.w3.org/2001/XMLSchema" xmlns:xs="http://www.w3.org/2001/XMLSchema" xmlns:p="http://schemas.microsoft.com/office/2006/metadata/properties" xmlns:ns2="003c1d75-cbd4-498e-bdf2-41240bf142ea" xmlns:ns3="4b0d70af-033a-4762-8ef1-38a1b6dc3d80" targetNamespace="http://schemas.microsoft.com/office/2006/metadata/properties" ma:root="true" ma:fieldsID="fd3a348e60467813b344eccdc274a849" ns2:_="" ns3:_="">
    <xsd:import namespace="003c1d75-cbd4-498e-bdf2-41240bf142ea"/>
    <xsd:import namespace="4b0d70af-033a-4762-8ef1-38a1b6dc3d80"/>
    <xsd:element name="properties">
      <xsd:complexType>
        <xsd:sequence>
          <xsd:element name="documentManagement">
            <xsd:complexType>
              <xsd:all>
                <xsd:element ref="ns2:_dlc_DocIdUrl" minOccurs="0"/>
                <xsd:element ref="ns2:_dlc_DocId"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P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3c1d75-cbd4-498e-bdf2-41240bf142ea" elementFormDefault="qualified">
    <xsd:import namespace="http://schemas.microsoft.com/office/2006/documentManagement/types"/>
    <xsd:import namespace="http://schemas.microsoft.com/office/infopath/2007/PartnerControls"/>
    <xsd:element name="_dlc_DocIdUrl" ma:index="2"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8" nillable="true" ma:displayName="Document ID Value" ma:description="The value of the document ID assigned to this item." ma:hidden="true" ma:internalName="_dlc_DocId" ma:readOnly="false">
      <xsd:simpleType>
        <xsd:restriction base="dms:Text"/>
      </xsd:simpleType>
    </xsd:element>
    <xsd:element name="_dlc_DocIdPersistId" ma:index="10" nillable="true" ma:displayName="Persist ID" ma:description="Keep ID on add." ma:hidden="true" ma:internalName="_dlc_DocIdPersistId" ma:readOnly="false">
      <xsd:simpleType>
        <xsd:restriction base="dms:Boolean"/>
      </xsd:simpleType>
    </xsd:element>
    <xsd:element name="SharedWithUsers" ma:index="11"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0d70af-033a-4762-8ef1-38a1b6dc3d80"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MediaServiceAutoTags" ma:hidden="true" ma:internalName="MediaServiceAutoTags" ma:readOnly="true">
      <xsd:simpleType>
        <xsd:restriction base="dms:Text"/>
      </xsd:simpleType>
    </xsd:element>
    <xsd:element name="MediaServiceOCR" ma:index="17" nillable="true" ma:displayName="MediaServiceOCR" ma:hidden="true" ma:internalName="MediaServiceOCR" ma:readOnly="true">
      <xsd:simpleType>
        <xsd:restriction base="dms:Note"/>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hidden="true" ma:internalName="MediaServiceKeyPoints" ma:readOnly="true">
      <xsd:simpleType>
        <xsd:restriction base="dms:Note"/>
      </xsd:simpleType>
    </xsd:element>
    <xsd:element name="Preview" ma:index="23" nillable="true" ma:displayName="Preview" ma:format="Image" ma:hidden="true" ma:internalName="Preview"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03c1d75-cbd4-498e-bdf2-41240bf142ea">
      <UserInfo>
        <DisplayName>Mark Hoelzer</DisplayName>
        <AccountId>20</AccountId>
        <AccountType/>
      </UserInfo>
      <UserInfo>
        <DisplayName>Tim Herman</DisplayName>
        <AccountId>34</AccountId>
        <AccountType/>
      </UserInfo>
    </SharedWithUsers>
    <_dlc_DocId xmlns="003c1d75-cbd4-498e-bdf2-41240bf142ea">RNX72KZV22DX-727643882-33671</_dlc_DocId>
    <_dlc_DocIdUrl xmlns="003c1d75-cbd4-498e-bdf2-41240bf142ea">
      <Url>https://3dmd.sharepoint.com/sites/ProductSite/_layouts/15/DocIdRedir.aspx?ID=RNX72KZV22DX-727643882-33671</Url>
      <Description>RNX72KZV22DX-727643882-33671</Description>
    </_dlc_DocIdUrl>
    <_dlc_DocIdPersistId xmlns="003c1d75-cbd4-498e-bdf2-41240bf142ea" xsi:nil="true"/>
    <Preview xmlns="4b0d70af-033a-4762-8ef1-38a1b6dc3d80">
      <Url xsi:nil="true"/>
      <Description xsi:nil="true"/>
    </Preview>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2394E5-B31D-4823-AF9A-7F982A0B4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3c1d75-cbd4-498e-bdf2-41240bf142ea"/>
    <ds:schemaRef ds:uri="4b0d70af-033a-4762-8ef1-38a1b6dc3d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5403F6-424B-4904-9914-06850F8A63B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56d1f37-a5bf-40ea-9e3b-df9e783b5a8c"/>
    <ds:schemaRef ds:uri="http://purl.org/dc/terms/"/>
    <ds:schemaRef ds:uri="fccfdd5f-3cf6-48f3-9c58-398738ebd059"/>
    <ds:schemaRef ds:uri="http://www.w3.org/XML/1998/namespace"/>
    <ds:schemaRef ds:uri="http://purl.org/dc/dcmitype/"/>
    <ds:schemaRef ds:uri="003c1d75-cbd4-498e-bdf2-41240bf142ea"/>
    <ds:schemaRef ds:uri="4b0d70af-033a-4762-8ef1-38a1b6dc3d80"/>
  </ds:schemaRefs>
</ds:datastoreItem>
</file>

<file path=customXml/itemProps3.xml><?xml version="1.0" encoding="utf-8"?>
<ds:datastoreItem xmlns:ds="http://schemas.openxmlformats.org/officeDocument/2006/customXml" ds:itemID="{A6F997A9-FA92-40DE-AFA6-541C1C2EC42D}">
  <ds:schemaRefs>
    <ds:schemaRef ds:uri="http://schemas.microsoft.com/sharepoint/events"/>
  </ds:schemaRefs>
</ds:datastoreItem>
</file>

<file path=customXml/itemProps4.xml><?xml version="1.0" encoding="utf-8"?>
<ds:datastoreItem xmlns:ds="http://schemas.openxmlformats.org/officeDocument/2006/customXml" ds:itemID="{AF6B2FD8-036C-4A6D-987C-FBCD8C2D65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5141</TotalTime>
  <Words>495</Words>
  <Application>Microsoft Office PowerPoint</Application>
  <PresentationFormat>Widescreen</PresentationFormat>
  <Paragraphs>33</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Hoelzer, Mark</dc:creator>
  <cp:lastModifiedBy>Hoelzer, Mark</cp:lastModifiedBy>
  <cp:revision>132</cp:revision>
  <dcterms:created xsi:type="dcterms:W3CDTF">2020-08-12T21:10:59Z</dcterms:created>
  <dcterms:modified xsi:type="dcterms:W3CDTF">2022-01-08T15:16:21Z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0x01010027E3477C8BA24D4CBF876FC35A2D6F9C</vt:lpwstr>
  </property>
  <property fmtid="{D5CDD505-2E9C-101B-9397-08002B2CF9AE}" pid="3" name="_dlc_DocIdItemGuid">
    <vt:lpwstr>48a3c14c-5278-4c23-9a2e-478dfbff7e51</vt:lpwstr>
  </property>
</Properties>
</file>