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3" r:id="rId5"/>
    <p:sldId id="256" r:id="rId6"/>
    <p:sldId id="257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803DDA-BCA9-FC85-5E70-58B3416159CD}" v="251" dt="2020-08-27T18:34:40.243"/>
    <p1510:client id="{2485B612-889F-86E7-6822-25496D80D497}" v="9" dt="2020-09-01T16:41:04.670"/>
    <p1510:client id="{4B81E1DB-E45A-7760-5F14-48A431384D42}" v="103" dt="2020-09-13T18:07:09.766"/>
    <p1510:client id="{795EA9F5-5755-6820-2875-6EE4D063DDCE}" v="2" dt="2020-09-09T14:15:04.186"/>
    <p1510:client id="{85FEA47B-A10B-593F-0E9F-7F94ECDC8020}" v="5" dt="2020-09-11T16:15:52.512"/>
    <p1510:client id="{BF1E03A2-C262-70BD-7F96-E96F2D6BD941}" v="2" dt="2020-09-14T15:55:04.804"/>
    <p1510:client id="{C872117B-BAFB-4E21-C669-B6F36C6B49DC}" v="22" dt="2020-08-27T18:47:08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079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696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08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003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1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77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87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4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50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16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132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866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1.png"/><Relationship Id="rId3" Type="http://schemas.openxmlformats.org/officeDocument/2006/relationships/image" Target="../media/image8.png"/><Relationship Id="rId21" Type="http://schemas.openxmlformats.org/officeDocument/2006/relationships/image" Target="../media/image24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17" Type="http://schemas.openxmlformats.org/officeDocument/2006/relationships/image" Target="../media/image20.png"/><Relationship Id="rId2" Type="http://schemas.openxmlformats.org/officeDocument/2006/relationships/image" Target="../media/image7.jp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19" Type="http://schemas.openxmlformats.org/officeDocument/2006/relationships/image" Target="../media/image22.png"/><Relationship Id="rId4" Type="http://schemas.openxmlformats.org/officeDocument/2006/relationships/image" Target="../media/image9.png"/><Relationship Id="rId9" Type="http://schemas.openxmlformats.org/officeDocument/2006/relationships/image" Target="../media/image3.png"/><Relationship Id="rId14" Type="http://schemas.openxmlformats.org/officeDocument/2006/relationships/image" Target="../media/image4.png"/><Relationship Id="rId2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12" Type="http://schemas.openxmlformats.org/officeDocument/2006/relationships/image" Target="../media/image5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3.png"/><Relationship Id="rId5" Type="http://schemas.openxmlformats.org/officeDocument/2006/relationships/image" Target="../media/image14.pn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7CDEC8-92D9-45C7-969B-F79742770E8B}"/>
              </a:ext>
            </a:extLst>
          </p:cNvPr>
          <p:cNvSpPr txBox="1"/>
          <p:nvPr/>
        </p:nvSpPr>
        <p:spPr>
          <a:xfrm>
            <a:off x="268935" y="1012627"/>
            <a:ext cx="6002239" cy="26314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Amino Acid Side Chains</a:t>
            </a:r>
          </a:p>
          <a:p>
            <a:endParaRPr lang="en-US" sz="1400" dirty="0"/>
          </a:p>
          <a:p>
            <a:r>
              <a:rPr lang="en-US" sz="1300" dirty="0"/>
              <a:t>There are 20 different types of amino acids. Each one has identical </a:t>
            </a:r>
            <a:r>
              <a:rPr lang="en-US" sz="1300" b="1" dirty="0"/>
              <a:t>backbone</a:t>
            </a:r>
            <a:r>
              <a:rPr lang="en-US" sz="1300" dirty="0"/>
              <a:t> </a:t>
            </a:r>
            <a:endParaRPr lang="en-US" sz="1300" dirty="0">
              <a:cs typeface="Calibri"/>
            </a:endParaRPr>
          </a:p>
          <a:p>
            <a:r>
              <a:rPr lang="en-US" sz="1300" dirty="0"/>
              <a:t>atoms </a:t>
            </a:r>
            <a:r>
              <a:rPr lang="en-US" sz="1300" dirty="0">
                <a:ea typeface="+mn-lt"/>
                <a:cs typeface="+mn-lt"/>
              </a:rPr>
              <a:t>(see aminoAcids1)</a:t>
            </a:r>
            <a:r>
              <a:rPr lang="en-US" sz="1300" dirty="0"/>
              <a:t> but a unique set of </a:t>
            </a:r>
            <a:r>
              <a:rPr lang="en-US" sz="1300" b="1" dirty="0"/>
              <a:t>side chain </a:t>
            </a:r>
            <a:r>
              <a:rPr lang="en-US" sz="1300" dirty="0"/>
              <a:t>atoms. It's the side chains that make the 20 amino acids different from each other. </a:t>
            </a:r>
            <a:endParaRPr lang="en-US" dirty="0"/>
          </a:p>
          <a:p>
            <a:endParaRPr lang="en-US" sz="1300" dirty="0">
              <a:cs typeface="Calibri"/>
            </a:endParaRPr>
          </a:p>
          <a:p>
            <a:r>
              <a:rPr lang="en-US" sz="1300" dirty="0"/>
              <a:t>1. Use the three identical backbone pieces and three unique side chain pieces below to construct three amino acids in the space to the right.</a:t>
            </a:r>
            <a:endParaRPr lang="en-US" dirty="0"/>
          </a:p>
          <a:p>
            <a:r>
              <a:rPr lang="en-US" sz="1300" dirty="0">
                <a:cs typeface="Calibri"/>
              </a:rPr>
              <a:t>2. </a:t>
            </a:r>
            <a:r>
              <a:rPr lang="en-US" sz="1300" dirty="0"/>
              <a:t>Answer the question below and move to the next slide.</a:t>
            </a:r>
            <a:endParaRPr lang="en-US" sz="1300" dirty="0">
              <a:cs typeface="Calibri" panose="020F0502020204030204"/>
            </a:endParaRP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302DD-C0D4-4A0C-A0FB-2EF7DD0D001B}"/>
              </a:ext>
            </a:extLst>
          </p:cNvPr>
          <p:cNvSpPr txBox="1">
            <a:spLocks noChangeAspect="1"/>
          </p:cNvSpPr>
          <p:nvPr/>
        </p:nvSpPr>
        <p:spPr>
          <a:xfrm>
            <a:off x="6850222" y="4932727"/>
            <a:ext cx="5021747" cy="1589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en-US" sz="1300" b="1" dirty="0"/>
              <a:t>Describe the two parts of every amino acid.</a:t>
            </a:r>
          </a:p>
          <a:p>
            <a:endParaRPr lang="en-US" sz="1300" dirty="0"/>
          </a:p>
          <a:p>
            <a:endParaRPr lang="en-US" sz="1300" dirty="0">
              <a:solidFill>
                <a:srgbClr val="FF0000"/>
              </a:solidFill>
            </a:endParaRPr>
          </a:p>
          <a:p>
            <a:endParaRPr lang="en-US" sz="1300" dirty="0">
              <a:solidFill>
                <a:srgbClr val="FF0000"/>
              </a:solidFill>
              <a:cs typeface="Calibri" panose="020F0502020204030204"/>
            </a:endParaRPr>
          </a:p>
          <a:p>
            <a:endParaRPr lang="en-US" sz="1300" dirty="0">
              <a:solidFill>
                <a:srgbClr val="FF0000"/>
              </a:solidFill>
              <a:cs typeface="Calibri" panose="020F0502020204030204"/>
            </a:endParaRPr>
          </a:p>
          <a:p>
            <a:endParaRPr lang="en-US" sz="1300" dirty="0">
              <a:solidFill>
                <a:srgbClr val="FF0000"/>
              </a:solidFill>
              <a:cs typeface="Calibri" panose="020F0502020204030204"/>
            </a:endParaRPr>
          </a:p>
        </p:txBody>
      </p:sp>
      <p:pic>
        <p:nvPicPr>
          <p:cNvPr id="65" name="Picture 64" descr="A close up of a logo&#10;&#10;Description automatically generated">
            <a:extLst>
              <a:ext uri="{FF2B5EF4-FFF2-40B4-BE49-F238E27FC236}">
                <a16:creationId xmlns:a16="http://schemas.microsoft.com/office/drawing/2014/main" id="{E1277603-25C8-4241-A294-3EBF3FD0E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839" y="4061805"/>
            <a:ext cx="948355" cy="1248950"/>
          </a:xfrm>
          <a:prstGeom prst="rect">
            <a:avLst/>
          </a:prstGeom>
        </p:spPr>
      </p:pic>
      <p:pic>
        <p:nvPicPr>
          <p:cNvPr id="75" name="Picture 74" descr="A close up of a device&#10;&#10;Description automatically generated">
            <a:extLst>
              <a:ext uri="{FF2B5EF4-FFF2-40B4-BE49-F238E27FC236}">
                <a16:creationId xmlns:a16="http://schemas.microsoft.com/office/drawing/2014/main" id="{2B85152F-702F-4BFC-A3AC-5CA61EE448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796" y="3931542"/>
            <a:ext cx="999160" cy="850979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07A04891-42A3-45BD-A1AA-48695FD61F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490" y="3843492"/>
            <a:ext cx="945564" cy="1878058"/>
          </a:xfrm>
          <a:prstGeom prst="rect">
            <a:avLst/>
          </a:prstGeom>
        </p:spPr>
      </p:pic>
      <p:pic>
        <p:nvPicPr>
          <p:cNvPr id="11" name="Picture 10" descr="A picture containing scissors, propeller&#10;&#10;Description automatically generated">
            <a:extLst>
              <a:ext uri="{FF2B5EF4-FFF2-40B4-BE49-F238E27FC236}">
                <a16:creationId xmlns:a16="http://schemas.microsoft.com/office/drawing/2014/main" id="{B90E351B-9DB6-47DC-A470-D81E1749A2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59" y="3823171"/>
            <a:ext cx="1523874" cy="1054521"/>
          </a:xfrm>
          <a:prstGeom prst="rect">
            <a:avLst/>
          </a:prstGeom>
        </p:spPr>
      </p:pic>
      <p:pic>
        <p:nvPicPr>
          <p:cNvPr id="36" name="Picture 35" descr="A picture containing scissors, propeller&#10;&#10;Description automatically generated">
            <a:extLst>
              <a:ext uri="{FF2B5EF4-FFF2-40B4-BE49-F238E27FC236}">
                <a16:creationId xmlns:a16="http://schemas.microsoft.com/office/drawing/2014/main" id="{505A1E63-2C66-46C5-A8D6-AF31342D2A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41" y="4624238"/>
            <a:ext cx="1523874" cy="1054521"/>
          </a:xfrm>
          <a:prstGeom prst="rect">
            <a:avLst/>
          </a:prstGeom>
        </p:spPr>
      </p:pic>
      <p:pic>
        <p:nvPicPr>
          <p:cNvPr id="37" name="Picture 36" descr="A picture containing scissors, propeller&#10;&#10;Description automatically generated">
            <a:extLst>
              <a:ext uri="{FF2B5EF4-FFF2-40B4-BE49-F238E27FC236}">
                <a16:creationId xmlns:a16="http://schemas.microsoft.com/office/drawing/2014/main" id="{35CC6990-D3F3-4491-8249-6F9D944749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19" y="5467964"/>
            <a:ext cx="1523874" cy="105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323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7CDEC8-92D9-45C7-969B-F79742770E8B}"/>
              </a:ext>
            </a:extLst>
          </p:cNvPr>
          <p:cNvSpPr txBox="1"/>
          <p:nvPr/>
        </p:nvSpPr>
        <p:spPr>
          <a:xfrm>
            <a:off x="323918" y="1030383"/>
            <a:ext cx="5349094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Amino Acid Side Chains</a:t>
            </a:r>
          </a:p>
          <a:p>
            <a:endParaRPr lang="en-US" sz="1400" dirty="0"/>
          </a:p>
          <a:p>
            <a:r>
              <a:rPr lang="en-US" sz="1300" dirty="0"/>
              <a:t>Now let's look at all 20 different amino acid </a:t>
            </a:r>
            <a:r>
              <a:rPr lang="en-US" sz="1300" b="1" dirty="0"/>
              <a:t>side chains</a:t>
            </a:r>
            <a:r>
              <a:rPr lang="en-US" sz="1300" dirty="0"/>
              <a:t>. </a:t>
            </a:r>
          </a:p>
          <a:p>
            <a:endParaRPr lang="en-US" sz="1300" dirty="0">
              <a:cs typeface="Calibri"/>
            </a:endParaRPr>
          </a:p>
          <a:p>
            <a:r>
              <a:rPr lang="en-US" sz="1300" dirty="0"/>
              <a:t>1. Consider the </a:t>
            </a:r>
            <a:r>
              <a:rPr lang="en-US" sz="1300" b="1" dirty="0"/>
              <a:t>Amino Acid Side Chain Chart </a:t>
            </a:r>
            <a:r>
              <a:rPr lang="en-US" sz="1300" dirty="0"/>
              <a:t>on the next slide.</a:t>
            </a:r>
            <a:endParaRPr lang="en-US" dirty="0"/>
          </a:p>
          <a:p>
            <a:r>
              <a:rPr lang="en-US" sz="1300" dirty="0"/>
              <a:t>2. Use that chart as you drag each side chain below into the correct spot on the circular chart to the right.  </a:t>
            </a:r>
            <a:endParaRPr lang="en-US" dirty="0">
              <a:cs typeface="Calibri"/>
            </a:endParaRPr>
          </a:p>
          <a:p>
            <a:r>
              <a:rPr lang="en-US" sz="1300" dirty="0">
                <a:cs typeface="Calibri"/>
              </a:rPr>
              <a:t>3. Move</a:t>
            </a:r>
            <a:r>
              <a:rPr lang="en-US" sz="1300" dirty="0"/>
              <a:t> to the next slide.</a:t>
            </a:r>
            <a:endParaRPr lang="en-US" sz="1300" dirty="0">
              <a:cs typeface="Calibri"/>
            </a:endParaRPr>
          </a:p>
        </p:txBody>
      </p:sp>
      <p:pic>
        <p:nvPicPr>
          <p:cNvPr id="53" name="Picture 52" descr="A close up of a logo&#10;&#10;Description automatically generated">
            <a:extLst>
              <a:ext uri="{FF2B5EF4-FFF2-40B4-BE49-F238E27FC236}">
                <a16:creationId xmlns:a16="http://schemas.microsoft.com/office/drawing/2014/main" id="{8FCC34B3-BD02-4FFB-8381-F385B063D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760" y="5474322"/>
            <a:ext cx="214316" cy="206926"/>
          </a:xfrm>
          <a:prstGeom prst="rect">
            <a:avLst/>
          </a:prstGeom>
        </p:spPr>
      </p:pic>
      <p:pic>
        <p:nvPicPr>
          <p:cNvPr id="55" name="Picture 54" descr="A picture containing brush&#10;&#10;Description automatically generated">
            <a:extLst>
              <a:ext uri="{FF2B5EF4-FFF2-40B4-BE49-F238E27FC236}">
                <a16:creationId xmlns:a16="http://schemas.microsoft.com/office/drawing/2014/main" id="{26832E83-DCFE-4292-8448-C0FBB899E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178" y="5318868"/>
            <a:ext cx="221706" cy="413851"/>
          </a:xfrm>
          <a:prstGeom prst="rect">
            <a:avLst/>
          </a:prstGeom>
        </p:spPr>
      </p:pic>
      <p:pic>
        <p:nvPicPr>
          <p:cNvPr id="57" name="Picture 56" descr="A picture containing brush&#10;&#10;Description automatically generated">
            <a:extLst>
              <a:ext uri="{FF2B5EF4-FFF2-40B4-BE49-F238E27FC236}">
                <a16:creationId xmlns:a16="http://schemas.microsoft.com/office/drawing/2014/main" id="{0C8E6FC5-627B-4CB5-B493-B2EEA2C4A3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555" y="5321331"/>
            <a:ext cx="214316" cy="408924"/>
          </a:xfrm>
          <a:prstGeom prst="rect">
            <a:avLst/>
          </a:prstGeom>
        </p:spPr>
      </p:pic>
      <p:pic>
        <p:nvPicPr>
          <p:cNvPr id="59" name="Picture 58" descr="A picture containing speaker&#10;&#10;Description automatically generated">
            <a:extLst>
              <a:ext uri="{FF2B5EF4-FFF2-40B4-BE49-F238E27FC236}">
                <a16:creationId xmlns:a16="http://schemas.microsoft.com/office/drawing/2014/main" id="{98E01F0B-80CD-46C2-9E56-4993DEC549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372" y="5354587"/>
            <a:ext cx="554264" cy="342412"/>
          </a:xfrm>
          <a:prstGeom prst="rect">
            <a:avLst/>
          </a:prstGeom>
        </p:spPr>
      </p:pic>
      <p:pic>
        <p:nvPicPr>
          <p:cNvPr id="61" name="Picture 60" descr="A picture containing propeller&#10;&#10;Description automatically generated">
            <a:extLst>
              <a:ext uri="{FF2B5EF4-FFF2-40B4-BE49-F238E27FC236}">
                <a16:creationId xmlns:a16="http://schemas.microsoft.com/office/drawing/2014/main" id="{3AC89067-623B-4364-B48D-1ED87C5023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138" y="5394604"/>
            <a:ext cx="569044" cy="300535"/>
          </a:xfrm>
          <a:prstGeom prst="rect">
            <a:avLst/>
          </a:prstGeom>
        </p:spPr>
      </p:pic>
      <p:pic>
        <p:nvPicPr>
          <p:cNvPr id="63" name="Picture 62" descr="A picture containing propeller&#10;&#10;Description automatically generated">
            <a:extLst>
              <a:ext uri="{FF2B5EF4-FFF2-40B4-BE49-F238E27FC236}">
                <a16:creationId xmlns:a16="http://schemas.microsoft.com/office/drawing/2014/main" id="{65130912-0C9A-43C1-B2B7-A5231FE122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32" y="5474322"/>
            <a:ext cx="571508" cy="315316"/>
          </a:xfrm>
          <a:prstGeom prst="rect">
            <a:avLst/>
          </a:prstGeom>
        </p:spPr>
      </p:pic>
      <p:pic>
        <p:nvPicPr>
          <p:cNvPr id="65" name="Picture 64" descr="A close up of a logo&#10;&#10;Description automatically generated">
            <a:extLst>
              <a:ext uri="{FF2B5EF4-FFF2-40B4-BE49-F238E27FC236}">
                <a16:creationId xmlns:a16="http://schemas.microsoft.com/office/drawing/2014/main" id="{E1277603-25C8-4241-A294-3EBF3FD0E0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584" y="3265503"/>
            <a:ext cx="551800" cy="726701"/>
          </a:xfrm>
          <a:prstGeom prst="rect">
            <a:avLst/>
          </a:prstGeom>
        </p:spPr>
      </p:pic>
      <p:pic>
        <p:nvPicPr>
          <p:cNvPr id="67" name="Picture 66" descr="A close up of a logo&#10;&#10;Description automatically generated">
            <a:extLst>
              <a:ext uri="{FF2B5EF4-FFF2-40B4-BE49-F238E27FC236}">
                <a16:creationId xmlns:a16="http://schemas.microsoft.com/office/drawing/2014/main" id="{A955EB3E-9E61-46CF-A846-CFA1AF5F9D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71" y="4336865"/>
            <a:ext cx="529630" cy="724239"/>
          </a:xfrm>
          <a:prstGeom prst="rect">
            <a:avLst/>
          </a:prstGeom>
        </p:spPr>
      </p:pic>
      <p:pic>
        <p:nvPicPr>
          <p:cNvPr id="69" name="Picture 68" descr="A picture containing weapon&#10;&#10;Description automatically generated">
            <a:extLst>
              <a:ext uri="{FF2B5EF4-FFF2-40B4-BE49-F238E27FC236}">
                <a16:creationId xmlns:a16="http://schemas.microsoft.com/office/drawing/2014/main" id="{BF40F9C3-CDA1-4910-9EC6-58BEC3B1563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069" y="4350761"/>
            <a:ext cx="529630" cy="726703"/>
          </a:xfrm>
          <a:prstGeom prst="rect">
            <a:avLst/>
          </a:prstGeom>
        </p:spPr>
      </p:pic>
      <p:pic>
        <p:nvPicPr>
          <p:cNvPr id="71" name="Picture 70" descr="A picture containing scissors&#10;&#10;Description automatically generated">
            <a:extLst>
              <a:ext uri="{FF2B5EF4-FFF2-40B4-BE49-F238E27FC236}">
                <a16:creationId xmlns:a16="http://schemas.microsoft.com/office/drawing/2014/main" id="{1A90C35C-3F66-45E7-998A-591A6157A72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396" y="4513466"/>
            <a:ext cx="583825" cy="504996"/>
          </a:xfrm>
          <a:prstGeom prst="rect">
            <a:avLst/>
          </a:prstGeom>
        </p:spPr>
      </p:pic>
      <p:pic>
        <p:nvPicPr>
          <p:cNvPr id="73" name="Picture 72" descr="A picture containing speaker&#10;&#10;Description automatically generated">
            <a:extLst>
              <a:ext uri="{FF2B5EF4-FFF2-40B4-BE49-F238E27FC236}">
                <a16:creationId xmlns:a16="http://schemas.microsoft.com/office/drawing/2014/main" id="{5B8BDF23-CD08-43FB-BBF3-93D0BADACA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859" y="4547578"/>
            <a:ext cx="581361" cy="507460"/>
          </a:xfrm>
          <a:prstGeom prst="rect">
            <a:avLst/>
          </a:prstGeom>
        </p:spPr>
      </p:pic>
      <p:pic>
        <p:nvPicPr>
          <p:cNvPr id="75" name="Picture 74" descr="A close up of a device&#10;&#10;Description automatically generated">
            <a:extLst>
              <a:ext uri="{FF2B5EF4-FFF2-40B4-BE49-F238E27FC236}">
                <a16:creationId xmlns:a16="http://schemas.microsoft.com/office/drawing/2014/main" id="{2B85152F-702F-4BFC-A3AC-5CA61EE4482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556" y="4559896"/>
            <a:ext cx="581361" cy="495142"/>
          </a:xfrm>
          <a:prstGeom prst="rect">
            <a:avLst/>
          </a:prstGeom>
        </p:spPr>
      </p:pic>
      <p:pic>
        <p:nvPicPr>
          <p:cNvPr id="77" name="Picture 76" descr="A close up of a logo&#10;&#10;Description automatically generated">
            <a:extLst>
              <a:ext uri="{FF2B5EF4-FFF2-40B4-BE49-F238E27FC236}">
                <a16:creationId xmlns:a16="http://schemas.microsoft.com/office/drawing/2014/main" id="{94E9DE5F-A059-458B-8CAE-B83FEA5E821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424" y="4333637"/>
            <a:ext cx="376900" cy="684825"/>
          </a:xfrm>
          <a:prstGeom prst="rect">
            <a:avLst/>
          </a:prstGeom>
        </p:spPr>
      </p:pic>
      <p:pic>
        <p:nvPicPr>
          <p:cNvPr id="79" name="Picture 78" descr="A close up of a logo&#10;&#10;Description automatically generated">
            <a:extLst>
              <a:ext uri="{FF2B5EF4-FFF2-40B4-BE49-F238E27FC236}">
                <a16:creationId xmlns:a16="http://schemas.microsoft.com/office/drawing/2014/main" id="{1BD3FEE6-AC27-4932-9C55-0FC91C17535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885" y="3167730"/>
            <a:ext cx="371973" cy="876969"/>
          </a:xfrm>
          <a:prstGeom prst="rect">
            <a:avLst/>
          </a:prstGeom>
        </p:spPr>
      </p:pic>
      <p:pic>
        <p:nvPicPr>
          <p:cNvPr id="81" name="Picture 80" descr="A picture containing weapon&#10;&#10;Description automatically generated">
            <a:extLst>
              <a:ext uri="{FF2B5EF4-FFF2-40B4-BE49-F238E27FC236}">
                <a16:creationId xmlns:a16="http://schemas.microsoft.com/office/drawing/2014/main" id="{898DD8D4-43E0-429C-82CF-FD1F6C646DD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152" y="3059454"/>
            <a:ext cx="827702" cy="911457"/>
          </a:xfrm>
          <a:prstGeom prst="rect">
            <a:avLst/>
          </a:prstGeom>
        </p:spPr>
      </p:pic>
      <p:pic>
        <p:nvPicPr>
          <p:cNvPr id="83" name="Picture 82" descr="A picture containing weapon&#10;&#10;Description automatically generated">
            <a:extLst>
              <a:ext uri="{FF2B5EF4-FFF2-40B4-BE49-F238E27FC236}">
                <a16:creationId xmlns:a16="http://schemas.microsoft.com/office/drawing/2014/main" id="{B1201286-E63F-45F7-B591-CDB9475FAD7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03" y="3049486"/>
            <a:ext cx="571508" cy="995213"/>
          </a:xfrm>
          <a:prstGeom prst="rect">
            <a:avLst/>
          </a:prstGeom>
        </p:spPr>
      </p:pic>
      <p:pic>
        <p:nvPicPr>
          <p:cNvPr id="85" name="Picture 84" descr="A picture containing weapon, indoor, looking&#10;&#10;Description automatically generated">
            <a:extLst>
              <a:ext uri="{FF2B5EF4-FFF2-40B4-BE49-F238E27FC236}">
                <a16:creationId xmlns:a16="http://schemas.microsoft.com/office/drawing/2014/main" id="{29A57774-293E-43F3-B4BC-001EFFB20DE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874" y="3214573"/>
            <a:ext cx="569044" cy="803067"/>
          </a:xfrm>
          <a:prstGeom prst="rect">
            <a:avLst/>
          </a:prstGeom>
        </p:spPr>
      </p:pic>
      <p:pic>
        <p:nvPicPr>
          <p:cNvPr id="87" name="Picture 86" descr="A picture containing scissors&#10;&#10;Description automatically generated">
            <a:extLst>
              <a:ext uri="{FF2B5EF4-FFF2-40B4-BE49-F238E27FC236}">
                <a16:creationId xmlns:a16="http://schemas.microsoft.com/office/drawing/2014/main" id="{EEF73827-82DB-4E2F-B2A7-DD619A7949D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414" y="4564822"/>
            <a:ext cx="578898" cy="490216"/>
          </a:xfrm>
          <a:prstGeom prst="rect">
            <a:avLst/>
          </a:prstGeom>
        </p:spPr>
      </p:pic>
      <p:pic>
        <p:nvPicPr>
          <p:cNvPr id="89" name="Picture 88" descr="A close up of a speaker&#10;&#10;Description automatically generated">
            <a:extLst>
              <a:ext uri="{FF2B5EF4-FFF2-40B4-BE49-F238E27FC236}">
                <a16:creationId xmlns:a16="http://schemas.microsoft.com/office/drawing/2014/main" id="{397A6350-935F-4354-8F05-06D063A47F9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618" y="5462004"/>
            <a:ext cx="221706" cy="233135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07A04891-42A3-45BD-A1AA-48695FD61FE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910" y="3041976"/>
            <a:ext cx="550176" cy="109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29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74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77E04189-708F-40C6-81C2-CE2D84E61FCA}"/>
              </a:ext>
            </a:extLst>
          </p:cNvPr>
          <p:cNvSpPr txBox="1"/>
          <p:nvPr/>
        </p:nvSpPr>
        <p:spPr>
          <a:xfrm>
            <a:off x="2734496" y="245034"/>
            <a:ext cx="9054582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Joining Amino Acids</a:t>
            </a:r>
          </a:p>
          <a:p>
            <a:endParaRPr lang="en-US" sz="1400" dirty="0"/>
          </a:p>
          <a:p>
            <a:r>
              <a:rPr lang="en-US" sz="1300" b="1" dirty="0"/>
              <a:t>Amino acids </a:t>
            </a:r>
            <a:r>
              <a:rPr lang="en-US" sz="1300" dirty="0"/>
              <a:t>link together to form long </a:t>
            </a:r>
            <a:r>
              <a:rPr lang="en-US" sz="1300" b="1" dirty="0"/>
              <a:t>protein chains</a:t>
            </a:r>
            <a:r>
              <a:rPr lang="en-US" sz="1300" dirty="0"/>
              <a:t>. The order of side chains in a protein chain determines what 3-dimensional shape it folds into. To make it easier to focus on the order of the side chains, we often </a:t>
            </a:r>
            <a:r>
              <a:rPr lang="en-US" sz="1300" b="1" dirty="0"/>
              <a:t>simplify the backbone</a:t>
            </a:r>
            <a:r>
              <a:rPr lang="en-US" sz="1300" dirty="0"/>
              <a:t>, showing a single strand instead of the individual atoms.</a:t>
            </a:r>
          </a:p>
          <a:p>
            <a:endParaRPr lang="en-US" sz="1300" dirty="0"/>
          </a:p>
          <a:p>
            <a:r>
              <a:rPr lang="en-US" sz="1300" dirty="0"/>
              <a:t>1. Place the side chains below on the simplified backbone at the bottom of the slide. </a:t>
            </a:r>
          </a:p>
          <a:p>
            <a:r>
              <a:rPr lang="en-US" sz="1300" dirty="0"/>
              <a:t>2. Move to the next slide and answer the activity questions.</a:t>
            </a:r>
            <a:endParaRPr lang="en-US" sz="1300" dirty="0">
              <a:cs typeface="Calibri"/>
            </a:endParaRPr>
          </a:p>
        </p:txBody>
      </p:sp>
      <p:pic>
        <p:nvPicPr>
          <p:cNvPr id="12" name="Picture 11" descr="A picture containing brush&#10;&#10;Description automatically generated">
            <a:extLst>
              <a:ext uri="{FF2B5EF4-FFF2-40B4-BE49-F238E27FC236}">
                <a16:creationId xmlns:a16="http://schemas.microsoft.com/office/drawing/2014/main" id="{F7C17D15-DE39-4413-AF4E-8BF529392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6346" y="3239343"/>
            <a:ext cx="268718" cy="512725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514111F6-7CA8-49FA-B888-FE6A58CE60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022" y="2900408"/>
            <a:ext cx="691870" cy="911169"/>
          </a:xfrm>
          <a:prstGeom prst="rect">
            <a:avLst/>
          </a:prstGeom>
        </p:spPr>
      </p:pic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1155B1B-31E8-457F-9EFA-A5F8AC9F03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303" y="2844025"/>
            <a:ext cx="664073" cy="908082"/>
          </a:xfrm>
          <a:prstGeom prst="rect">
            <a:avLst/>
          </a:prstGeom>
        </p:spPr>
      </p:pic>
      <p:pic>
        <p:nvPicPr>
          <p:cNvPr id="18" name="Picture 17" descr="A picture containing scissors&#10;&#10;Description automatically generated">
            <a:extLst>
              <a:ext uri="{FF2B5EF4-FFF2-40B4-BE49-F238E27FC236}">
                <a16:creationId xmlns:a16="http://schemas.microsoft.com/office/drawing/2014/main" id="{882C5B77-71D0-403B-A5EE-145FF18A04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130" y="3149252"/>
            <a:ext cx="732025" cy="633186"/>
          </a:xfrm>
          <a:prstGeom prst="rect">
            <a:avLst/>
          </a:prstGeom>
        </p:spPr>
      </p:pic>
      <p:pic>
        <p:nvPicPr>
          <p:cNvPr id="19" name="Picture 18" descr="A picture containing speaker&#10;&#10;Description automatically generated">
            <a:extLst>
              <a:ext uri="{FF2B5EF4-FFF2-40B4-BE49-F238E27FC236}">
                <a16:creationId xmlns:a16="http://schemas.microsoft.com/office/drawing/2014/main" id="{284AFF1D-C872-40C3-A3EB-A9165E4962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926" y="3097224"/>
            <a:ext cx="728935" cy="636275"/>
          </a:xfrm>
          <a:prstGeom prst="rect">
            <a:avLst/>
          </a:prstGeom>
        </p:spPr>
      </p:pic>
      <p:pic>
        <p:nvPicPr>
          <p:cNvPr id="20" name="Picture 19" descr="A close up of a device&#10;&#10;Description automatically generated">
            <a:extLst>
              <a:ext uri="{FF2B5EF4-FFF2-40B4-BE49-F238E27FC236}">
                <a16:creationId xmlns:a16="http://schemas.microsoft.com/office/drawing/2014/main" id="{B08E7E2D-50C0-4C30-9122-5F85E96635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0000">
            <a:off x="1492481" y="3188817"/>
            <a:ext cx="728936" cy="620830"/>
          </a:xfrm>
          <a:prstGeom prst="rect">
            <a:avLst/>
          </a:prstGeom>
        </p:spPr>
      </p:pic>
      <p:pic>
        <p:nvPicPr>
          <p:cNvPr id="22" name="Picture 21" descr="A close up of a logo&#10;&#10;Description automatically generated">
            <a:extLst>
              <a:ext uri="{FF2B5EF4-FFF2-40B4-BE49-F238E27FC236}">
                <a16:creationId xmlns:a16="http://schemas.microsoft.com/office/drawing/2014/main" id="{3E7A927C-84F6-4C19-B7DA-10D7877F32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103" y="2686081"/>
            <a:ext cx="466396" cy="1099582"/>
          </a:xfrm>
          <a:prstGeom prst="rect">
            <a:avLst/>
          </a:prstGeom>
        </p:spPr>
      </p:pic>
      <p:pic>
        <p:nvPicPr>
          <p:cNvPr id="23" name="Picture 22" descr="A picture containing weapon, indoor, looking&#10;&#10;Description automatically generated">
            <a:extLst>
              <a:ext uri="{FF2B5EF4-FFF2-40B4-BE49-F238E27FC236}">
                <a16:creationId xmlns:a16="http://schemas.microsoft.com/office/drawing/2014/main" id="{D3F39BBB-485D-4967-8085-AD294CC446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516" y="2745187"/>
            <a:ext cx="713492" cy="1006920"/>
          </a:xfrm>
          <a:prstGeom prst="rect">
            <a:avLst/>
          </a:prstGeom>
        </p:spPr>
      </p:pic>
      <p:pic>
        <p:nvPicPr>
          <p:cNvPr id="24" name="Picture 23" descr="A picture containing scissors&#10;&#10;Description automatically generated">
            <a:extLst>
              <a:ext uri="{FF2B5EF4-FFF2-40B4-BE49-F238E27FC236}">
                <a16:creationId xmlns:a16="http://schemas.microsoft.com/office/drawing/2014/main" id="{FC287320-CF7C-45F5-BD7C-ED43626125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442" y="3196177"/>
            <a:ext cx="725846" cy="61465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DDDD6543-1DCD-4F05-B2CA-B31FCE03CE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651" y="2412843"/>
            <a:ext cx="689834" cy="13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3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5714A0-6A33-4AF2-8F28-4D9BF64E9B4F}"/>
              </a:ext>
            </a:extLst>
          </p:cNvPr>
          <p:cNvSpPr txBox="1"/>
          <p:nvPr/>
        </p:nvSpPr>
        <p:spPr>
          <a:xfrm>
            <a:off x="323918" y="1173855"/>
            <a:ext cx="5087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Activity Questions: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5F2323-7666-4B4C-9D0F-F7617F7EB0C9}"/>
              </a:ext>
            </a:extLst>
          </p:cNvPr>
          <p:cNvSpPr txBox="1">
            <a:spLocks noChangeAspect="1"/>
          </p:cNvSpPr>
          <p:nvPr/>
        </p:nvSpPr>
        <p:spPr>
          <a:xfrm>
            <a:off x="402385" y="2709932"/>
            <a:ext cx="6513109" cy="11199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en-US" sz="1300" b="1" i="1" dirty="0"/>
              <a:t>Write the sequence of amino acids that you joined together to make a protein on slide 4.</a:t>
            </a:r>
          </a:p>
          <a:p>
            <a:endParaRPr lang="en-US" sz="1300" b="1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5FDB83-19CB-45A9-8C23-DBC682F5CC05}"/>
              </a:ext>
            </a:extLst>
          </p:cNvPr>
          <p:cNvSpPr txBox="1"/>
          <p:nvPr/>
        </p:nvSpPr>
        <p:spPr>
          <a:xfrm>
            <a:off x="347910" y="1871211"/>
            <a:ext cx="698406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Remember:  </a:t>
            </a:r>
            <a:r>
              <a:rPr lang="en-US" sz="1400" b="1" i="1" dirty="0"/>
              <a:t>A protein is simply a linear sequence of amino acids… that spontaneously folds up into a complex 3D shape… following basic principles of chemistry and physics.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FF751D-3741-46A4-8FEB-8D6865997DA1}"/>
              </a:ext>
            </a:extLst>
          </p:cNvPr>
          <p:cNvSpPr txBox="1">
            <a:spLocks noChangeAspect="1"/>
          </p:cNvSpPr>
          <p:nvPr/>
        </p:nvSpPr>
        <p:spPr>
          <a:xfrm>
            <a:off x="399419" y="4136990"/>
            <a:ext cx="6513109" cy="20689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en-US" sz="1300" b="1" i="1" dirty="0"/>
              <a:t>Remembering that proteins are made in cells that are 70% water – and water is polar – describe how you might imagine that a protein spontaneously folds up into a complex 3D shape. </a:t>
            </a:r>
          </a:p>
          <a:p>
            <a:endParaRPr lang="en-US" sz="1300" b="1" i="1" dirty="0"/>
          </a:p>
        </p:txBody>
      </p:sp>
    </p:spTree>
    <p:extLst>
      <p:ext uri="{BB962C8B-B14F-4D97-AF65-F5344CB8AC3E}">
        <p14:creationId xmlns:p14="http://schemas.microsoft.com/office/powerpoint/2010/main" val="1225375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3227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8" ma:contentTypeDescription="Create a new document." ma:contentTypeScope="" ma:versionID="60a7ce2f374ca26391ad447cdaec67c2">
  <xsd:schema xmlns:xsd="http://www.w3.org/2001/XMLSchema" xmlns:xs="http://www.w3.org/2001/XMLSchema" xmlns:p="http://schemas.microsoft.com/office/2006/metadata/properties" xmlns:ns2="fccfdd5f-3cf6-48f3-9c58-398738ebd059" xmlns:ns3="256d1f37-a5bf-40ea-9e3b-df9e783b5a8c" targetNamespace="http://schemas.microsoft.com/office/2006/metadata/properties" ma:root="true" ma:fieldsID="9db3e2981abd2994dae929c5fe649a87" ns2:_="" ns3:_="">
    <xsd:import namespace="fccfdd5f-3cf6-48f3-9c58-398738ebd059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C0472A4-539C-4F47-9BF0-E818186D2E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A3E248-5EB4-4C3D-A131-7AD40E7CE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cfdd5f-3cf6-48f3-9c58-398738ebd059"/>
    <ds:schemaRef ds:uri="256d1f37-a5bf-40ea-9e3b-df9e783b5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1204B88-C1C7-46CB-AD80-4CC05662871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667</TotalTime>
  <Words>336</Words>
  <Application>Microsoft Office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Hoelzer, Mark</dc:creator>
  <cp:lastModifiedBy>Rachel Mosey</cp:lastModifiedBy>
  <cp:revision>133</cp:revision>
  <dcterms:created xsi:type="dcterms:W3CDTF">2020-06-30T17:31:29Z</dcterms:created>
  <dcterms:modified xsi:type="dcterms:W3CDTF">2020-09-14T16:52:26Z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</Properties>
</file>