
<file path=[Content_Types].xml><?xml version="1.0" encoding="utf-8"?>
<Types xmlns="http://schemas.openxmlformats.org/package/2006/content-types"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9" r:id="rId6"/>
    <p:sldId id="256" r:id="rId7"/>
    <p:sldId id="258" r:id="rId8"/>
    <p:sldId id="26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4BEF77-4BD9-E715-F2FA-DF0B29FF66B8}" v="20" dt="2020-09-13T17:42:38.176"/>
    <p1510:client id="{523150FE-E81F-31E5-C118-56471AA4A639}" v="72" dt="2020-09-13T17:59:12.066"/>
    <p1510:client id="{7B0B0D67-71DF-4BEC-914B-3FE3BA96205F}" v="15" dt="2020-09-11T17:31:36.416"/>
    <p1510:client id="{FE99BF9D-2D7B-8C08-C394-D6F82FB69727}" v="2" dt="2020-09-14T15:54:34.8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0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2089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4E86D-F183-4D4F-B3FD-914ECEC79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D55638-683A-421C-BCE1-45F4F1F2C9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E5A9B4-27AF-4A5B-9C00-663DD5053F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B458B2-6D4A-45E8-8A10-65DB0EE49BD5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88334D-7DE9-48A8-99BE-1D1EF4FF7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8DDEC7-8A86-4292-A050-B8526AEBA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C1BAEC-9A6B-45A4-A110-9E592C69D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165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BF9DA8-0543-408F-A955-799B8C30D8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81E8A2-D15D-429A-9904-2BA13E081D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2FB1E3-4E21-420C-A0BA-7A1FF504A2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B458B2-6D4A-45E8-8A10-65DB0EE49BD5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BEFADB-738B-4991-BFBF-0E055C0C9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15E973-E9EA-4F92-B41E-1C3597EEC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C1BAEC-9A6B-45A4-A110-9E592C69D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407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288F7-8D20-4CCD-AD11-2C7364BD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F2BB79-E632-4877-9847-74FE40818D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7C1F-AAE8-457F-A9A8-62A2F66392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B458B2-6D4A-45E8-8A10-65DB0EE49BD5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3F4BBE-5470-4080-8CD9-A17ABDD34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21731D-53C2-44A0-8A1B-FC5C4EBFD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C1BAEC-9A6B-45A4-A110-9E592C69D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301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31722-BD78-4EAE-8680-23B363C97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852BA7-49BE-47B0-89D9-09468C1246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740CCA-9B12-421A-9F32-2DCDC47ED1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B458B2-6D4A-45E8-8A10-65DB0EE49BD5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597543-0254-4ADB-85D9-8CCCE6545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05CD24-0A28-4D25-8048-4EAF467C7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C1BAEC-9A6B-45A4-A110-9E592C69D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803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458D0-5CC2-45B7-AFF2-18EE714B0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31776D-1D6C-44C5-97D1-1EE1FF3864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5FCE4D-3906-40F6-8DE5-957851FA33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E3410A-833E-4F6C-B903-F918952254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B458B2-6D4A-45E8-8A10-65DB0EE49BD5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7C4D17-FD8E-4324-B968-56F6D5278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FCE313-2827-4ACF-95A6-4A69387A7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C1BAEC-9A6B-45A4-A110-9E592C69D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80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A0ADA-7222-4E96-BF6F-F139ED773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8E8C88-6319-4594-89E0-F3F8BEFDE3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995647-1EA6-4DE9-9607-AFBFB53656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5B9802-FCC9-448F-9F09-625B814E25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0A9832-520E-44C2-A845-B50D731318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3055AAF-818E-4A00-BEF0-9E6EBECB64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B458B2-6D4A-45E8-8A10-65DB0EE49BD5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321757-9DFB-439C-968E-5E19AB517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FB2FF45-CCF1-489F-B051-1C5293569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C1BAEC-9A6B-45A4-A110-9E592C69D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421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5D5F61-2347-4B42-B11E-467E5D2B6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0C25FD-92BE-4FD1-8324-7C7B3AE308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B458B2-6D4A-45E8-8A10-65DB0EE49BD5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C4123B-7799-41C1-B900-0044141A2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8CA0C6-D774-4C65-B97F-E590E2594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C1BAEC-9A6B-45A4-A110-9E592C69D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314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A2E352E-8A50-4FE8-8437-A32ECE39C4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B458B2-6D4A-45E8-8A10-65DB0EE49BD5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95E81E5-A7CC-40CE-BE2A-6051D174B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7D480B-72CB-48C0-A175-2D0F78476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C1BAEC-9A6B-45A4-A110-9E592C69D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791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18146-9D33-4F05-B5B4-7A0CA6204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774FB5-ACA2-45C0-B314-386C04646F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373FB1-1B04-4730-94F8-A861F161F3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B9DD0A-00A8-4652-97FA-5A7AC70F95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B458B2-6D4A-45E8-8A10-65DB0EE49BD5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3FBDC1-7EAA-4745-A1CF-9FC3E5B0D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D4E521-76EA-4E0C-948B-351B17CB0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C1BAEC-9A6B-45A4-A110-9E592C69D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430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5A228-6B14-4C51-AF67-56C5141D1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E18950-454B-416D-B5C4-4A0AD60230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478B79-6038-4153-BFD1-F197B5C3AD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7E21BB-8847-40CD-BCC0-796837CA86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B458B2-6D4A-45E8-8A10-65DB0EE49BD5}" type="datetimeFigureOut">
              <a:rPr lang="en-US" smtClean="0"/>
              <a:t>9/14/2020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721283-66E8-4D0B-9F85-10431A4CD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6FC47-FE4F-442A-AC87-13DBB181A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C1BAEC-9A6B-45A4-A110-9E592C69D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621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8130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.jp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679C62E-6670-4DA1-962F-94C06140E897}"/>
              </a:ext>
            </a:extLst>
          </p:cNvPr>
          <p:cNvSpPr txBox="1"/>
          <p:nvPr/>
        </p:nvSpPr>
        <p:spPr>
          <a:xfrm>
            <a:off x="265861" y="1055435"/>
            <a:ext cx="4515689" cy="198515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dirty="0"/>
              <a:t>Building an Amino Acid</a:t>
            </a:r>
          </a:p>
          <a:p>
            <a:endParaRPr lang="en-US" sz="1400" dirty="0"/>
          </a:p>
          <a:p>
            <a:r>
              <a:rPr lang="en-US" sz="1300" b="1" dirty="0"/>
              <a:t>Amino acids </a:t>
            </a:r>
            <a:r>
              <a:rPr lang="en-US" sz="1300" dirty="0"/>
              <a:t>are small molecules that link together to form long </a:t>
            </a:r>
            <a:r>
              <a:rPr lang="en-US" sz="1300" b="1" dirty="0"/>
              <a:t>protein chains</a:t>
            </a:r>
            <a:r>
              <a:rPr lang="en-US" sz="1300" dirty="0"/>
              <a:t>.  </a:t>
            </a:r>
          </a:p>
          <a:p>
            <a:endParaRPr lang="en-US" sz="1300" dirty="0"/>
          </a:p>
          <a:p>
            <a:r>
              <a:rPr lang="en-US" sz="1300" dirty="0"/>
              <a:t>1. Study the chemical structure below.</a:t>
            </a:r>
            <a:endParaRPr lang="en-US" dirty="0"/>
          </a:p>
          <a:p>
            <a:r>
              <a:rPr lang="en-US" sz="1300" dirty="0"/>
              <a:t>2. Drag and connect the amino acid components on the right to build your own single amino acid.  </a:t>
            </a:r>
            <a:endParaRPr lang="en-US">
              <a:cs typeface="Calibri"/>
            </a:endParaRPr>
          </a:p>
          <a:p>
            <a:r>
              <a:rPr lang="en-US" sz="1300" dirty="0">
                <a:cs typeface="Calibri"/>
              </a:rPr>
              <a:t>3. </a:t>
            </a:r>
            <a:r>
              <a:rPr lang="en-US" sz="1300" dirty="0"/>
              <a:t>Answer the question below and move to the next slide.</a:t>
            </a: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FCEEE315-6A4F-4915-8A8B-2D9B122F44B0}"/>
              </a:ext>
            </a:extLst>
          </p:cNvPr>
          <p:cNvSpPr txBox="1">
            <a:spLocks noChangeAspect="1"/>
          </p:cNvSpPr>
          <p:nvPr/>
        </p:nvSpPr>
        <p:spPr>
          <a:xfrm>
            <a:off x="342485" y="5620624"/>
            <a:ext cx="5143047" cy="9292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00" b="1" i="1" dirty="0">
                <a:solidFill>
                  <a:srgbClr val="000000"/>
                </a:solidFill>
                <a:cs typeface="Calibri"/>
              </a:rPr>
              <a:t>In your own words describe and name the molecule you just modeled.</a:t>
            </a:r>
          </a:p>
          <a:p>
            <a:endParaRPr lang="en-US" sz="1300" b="1" i="1" dirty="0">
              <a:solidFill>
                <a:srgbClr val="000000"/>
              </a:solidFill>
              <a:cs typeface="Calibri"/>
            </a:endParaRPr>
          </a:p>
          <a:p>
            <a:endParaRPr lang="en-US" sz="1300" b="1" i="1" dirty="0">
              <a:solidFill>
                <a:srgbClr val="000000"/>
              </a:solidFill>
              <a:cs typeface="Calibri"/>
            </a:endParaRPr>
          </a:p>
        </p:txBody>
      </p:sp>
      <p:pic>
        <p:nvPicPr>
          <p:cNvPr id="3" name="Picture 2" descr="A picture containing sitting, dark, computer, small&#10;&#10;Description automatically generated">
            <a:extLst>
              <a:ext uri="{FF2B5EF4-FFF2-40B4-BE49-F238E27FC236}">
                <a16:creationId xmlns:a16="http://schemas.microsoft.com/office/drawing/2014/main" id="{DDAA98C2-94FB-459A-A043-8474DA96B7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452" y="2164578"/>
            <a:ext cx="930558" cy="1264422"/>
          </a:xfrm>
          <a:prstGeom prst="rect">
            <a:avLst/>
          </a:prstGeom>
        </p:spPr>
      </p:pic>
      <p:pic>
        <p:nvPicPr>
          <p:cNvPr id="6" name="Picture 5" descr="A picture containing light, necklace&#10;&#10;Description automatically generated">
            <a:extLst>
              <a:ext uri="{FF2B5EF4-FFF2-40B4-BE49-F238E27FC236}">
                <a16:creationId xmlns:a16="http://schemas.microsoft.com/office/drawing/2014/main" id="{2D5C931B-DAA9-464A-85F7-5398B4E4AF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46063">
            <a:off x="6051571" y="1335805"/>
            <a:ext cx="1336910" cy="1424417"/>
          </a:xfrm>
          <a:prstGeom prst="rect">
            <a:avLst/>
          </a:prstGeom>
        </p:spPr>
      </p:pic>
      <p:pic>
        <p:nvPicPr>
          <p:cNvPr id="8" name="Picture 7" descr="A picture containing necklace, ball&#10;&#10;Description automatically generated">
            <a:extLst>
              <a:ext uri="{FF2B5EF4-FFF2-40B4-BE49-F238E27FC236}">
                <a16:creationId xmlns:a16="http://schemas.microsoft.com/office/drawing/2014/main" id="{FA02697C-658C-46F1-B2C7-09C60BAF77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00314" flipV="1">
            <a:off x="9230886" y="600407"/>
            <a:ext cx="2250871" cy="244061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AD16553-B15B-43C5-88A5-A9A1103265E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416023">
            <a:off x="7870371" y="1161986"/>
            <a:ext cx="1558513" cy="1546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899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679C62E-6670-4DA1-962F-94C06140E897}"/>
              </a:ext>
            </a:extLst>
          </p:cNvPr>
          <p:cNvSpPr txBox="1"/>
          <p:nvPr/>
        </p:nvSpPr>
        <p:spPr>
          <a:xfrm>
            <a:off x="230007" y="859846"/>
            <a:ext cx="4103868" cy="178510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dirty="0"/>
              <a:t>Label Your Amino Acid</a:t>
            </a:r>
          </a:p>
          <a:p>
            <a:endParaRPr lang="en-US" sz="1400" dirty="0"/>
          </a:p>
          <a:p>
            <a:r>
              <a:rPr lang="en-US" sz="1300" dirty="0"/>
              <a:t>Now that you have constructed an </a:t>
            </a:r>
            <a:r>
              <a:rPr lang="en-US" sz="1300" b="1" dirty="0"/>
              <a:t>amino acid</a:t>
            </a:r>
            <a:r>
              <a:rPr lang="en-US" sz="1300" dirty="0"/>
              <a:t>, let’s add some labels.  </a:t>
            </a:r>
          </a:p>
          <a:p>
            <a:endParaRPr lang="en-US" sz="1300" dirty="0"/>
          </a:p>
          <a:p>
            <a:r>
              <a:rPr lang="en-US" sz="1300" dirty="0"/>
              <a:t>1. Use the elements below to name the parts of the amino acid on the right.  </a:t>
            </a:r>
            <a:endParaRPr lang="en-US" dirty="0">
              <a:cs typeface="Calibri"/>
            </a:endParaRPr>
          </a:p>
          <a:p>
            <a:r>
              <a:rPr lang="en-US" sz="1300" dirty="0"/>
              <a:t>2. Answer the question below and move to the next slide.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4CDECBF9-044D-4E70-9AB5-E098F13346CF}"/>
              </a:ext>
            </a:extLst>
          </p:cNvPr>
          <p:cNvSpPr txBox="1">
            <a:spLocks noChangeAspect="1"/>
          </p:cNvSpPr>
          <p:nvPr/>
        </p:nvSpPr>
        <p:spPr>
          <a:xfrm>
            <a:off x="6011559" y="5612702"/>
            <a:ext cx="5867805" cy="91579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00" b="1" i="1" dirty="0"/>
              <a:t>There are 20 different amino acids that make up proteins.  What makes one amino acid different from the other 19?</a:t>
            </a:r>
          </a:p>
          <a:p>
            <a:endParaRPr lang="en-US" sz="1300" dirty="0">
              <a:solidFill>
                <a:srgbClr val="FF0000"/>
              </a:solidFill>
            </a:endParaRPr>
          </a:p>
        </p:txBody>
      </p:sp>
      <p:pic>
        <p:nvPicPr>
          <p:cNvPr id="3" name="Picture 2" descr="A picture containing mirror, drawing&#10;&#10;Description automatically generated">
            <a:extLst>
              <a:ext uri="{FF2B5EF4-FFF2-40B4-BE49-F238E27FC236}">
                <a16:creationId xmlns:a16="http://schemas.microsoft.com/office/drawing/2014/main" id="{B9944FFA-F9B5-4630-825D-3C1909938F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19" y="2607516"/>
            <a:ext cx="2665716" cy="4020592"/>
          </a:xfrm>
          <a:prstGeom prst="rect">
            <a:avLst/>
          </a:prstGeom>
        </p:spPr>
      </p:pic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2A152133-24D6-4745-B5B0-36E2C77D7E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933" y="4679323"/>
            <a:ext cx="2031475" cy="2093469"/>
          </a:xfrm>
          <a:prstGeom prst="rect">
            <a:avLst/>
          </a:prstGeom>
        </p:spPr>
      </p:pic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32F47A0F-3AA1-4C27-891C-381C4BF60B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9802" y="3056897"/>
            <a:ext cx="1502148" cy="151645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8D293B3-BC33-4DC2-8588-64E5157341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32547" y="3470830"/>
            <a:ext cx="1993325" cy="59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153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679C62E-6670-4DA1-962F-94C06140E897}"/>
              </a:ext>
            </a:extLst>
          </p:cNvPr>
          <p:cNvSpPr txBox="1"/>
          <p:nvPr/>
        </p:nvSpPr>
        <p:spPr>
          <a:xfrm>
            <a:off x="265861" y="1076788"/>
            <a:ext cx="4649039" cy="220060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dirty="0"/>
              <a:t>Joining Amino Acids</a:t>
            </a:r>
          </a:p>
          <a:p>
            <a:endParaRPr lang="en-US" sz="1400" dirty="0"/>
          </a:p>
          <a:p>
            <a:r>
              <a:rPr lang="en-US" sz="1300" b="1" dirty="0"/>
              <a:t>Amino acids </a:t>
            </a:r>
            <a:r>
              <a:rPr lang="en-US" sz="1300" dirty="0"/>
              <a:t>link together to build long </a:t>
            </a:r>
            <a:r>
              <a:rPr lang="en-US" sz="1300" b="1" dirty="0"/>
              <a:t>protein chains</a:t>
            </a:r>
            <a:r>
              <a:rPr lang="en-US" sz="1300" dirty="0"/>
              <a:t>.  </a:t>
            </a:r>
          </a:p>
          <a:p>
            <a:endParaRPr lang="en-US" sz="1300" dirty="0"/>
          </a:p>
          <a:p>
            <a:r>
              <a:rPr lang="en-US" sz="1300" dirty="0"/>
              <a:t>1. Click on the white box below to play an animation of two amino acids joining, resulting in a peptide bond and a single water molecule. </a:t>
            </a:r>
            <a:endParaRPr lang="en-US" sz="1300" dirty="0">
              <a:cs typeface="Calibri" panose="020F0502020204030204"/>
            </a:endParaRPr>
          </a:p>
          <a:p>
            <a:r>
              <a:rPr lang="en-US" sz="1300" dirty="0"/>
              <a:t>2. Drag the pieces to the right to demonstrate this process. </a:t>
            </a:r>
            <a:endParaRPr lang="en-US"/>
          </a:p>
          <a:p>
            <a:r>
              <a:rPr lang="en-US" sz="1300" dirty="0"/>
              <a:t>3. Answer the question below and then move to the next slide.</a:t>
            </a:r>
            <a:endParaRPr lang="en-US" sz="1300" dirty="0">
              <a:cs typeface="Calibri"/>
            </a:endParaRPr>
          </a:p>
          <a:p>
            <a:endParaRPr lang="en-US" sz="1400" dirty="0"/>
          </a:p>
        </p:txBody>
      </p:sp>
      <p:pic>
        <p:nvPicPr>
          <p:cNvPr id="13" name="aminoAcid1">
            <a:hlinkClick r:id="" action="ppaction://media"/>
            <a:extLst>
              <a:ext uri="{FF2B5EF4-FFF2-40B4-BE49-F238E27FC236}">
                <a16:creationId xmlns:a16="http://schemas.microsoft.com/office/drawing/2014/main" id="{BDC12145-5535-4D59-896E-5AB28BD6C9E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6093" y="3487556"/>
            <a:ext cx="3892532" cy="17183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Text Box 1">
            <a:extLst>
              <a:ext uri="{FF2B5EF4-FFF2-40B4-BE49-F238E27FC236}">
                <a16:creationId xmlns:a16="http://schemas.microsoft.com/office/drawing/2014/main" id="{175B14F8-D2CD-423B-90F0-3C09256247EC}"/>
              </a:ext>
            </a:extLst>
          </p:cNvPr>
          <p:cNvSpPr txBox="1"/>
          <p:nvPr/>
        </p:nvSpPr>
        <p:spPr>
          <a:xfrm>
            <a:off x="346093" y="5553512"/>
            <a:ext cx="6502755" cy="106247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300" b="1" i="1" dirty="0">
                <a:effectLst/>
                <a:latin typeface="Calibri"/>
                <a:ea typeface="Calibri" panose="020F0502020204030204" pitchFamily="34" charset="0"/>
                <a:cs typeface="Times New Roman"/>
              </a:rPr>
              <a:t>Describe the process </a:t>
            </a:r>
            <a:r>
              <a:rPr lang="en-US" sz="1300" b="1" i="1" dirty="0">
                <a:latin typeface="Calibri"/>
                <a:ea typeface="Calibri" panose="020F0502020204030204" pitchFamily="34" charset="0"/>
                <a:cs typeface="Times New Roman"/>
              </a:rPr>
              <a:t>in which</a:t>
            </a:r>
            <a:r>
              <a:rPr lang="en-US" sz="1300" b="1" i="1" dirty="0">
                <a:effectLst/>
                <a:latin typeface="Calibri"/>
                <a:ea typeface="Calibri" panose="020F0502020204030204" pitchFamily="34" charset="0"/>
                <a:cs typeface="Times New Roman"/>
              </a:rPr>
              <a:t> two amino acids are joined to create a dipeptide.</a:t>
            </a:r>
            <a:endParaRPr lang="en-US" sz="1300" dirty="0">
              <a:effectLst/>
              <a:latin typeface="Calibri"/>
              <a:ea typeface="Calibri" panose="020F0502020204030204" pitchFamily="34" charset="0"/>
              <a:cs typeface="Times New Roman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F0F1FD2-907C-4D14-AEE7-646370B513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22194" y="3111600"/>
            <a:ext cx="3436761" cy="3266141"/>
          </a:xfrm>
          <a:prstGeom prst="rect">
            <a:avLst/>
          </a:prstGeom>
        </p:spPr>
      </p:pic>
      <p:pic>
        <p:nvPicPr>
          <p:cNvPr id="17" name="Picture 16" descr="A picture containing sitting, table, food&#10;&#10;Description automatically generated">
            <a:extLst>
              <a:ext uri="{FF2B5EF4-FFF2-40B4-BE49-F238E27FC236}">
                <a16:creationId xmlns:a16="http://schemas.microsoft.com/office/drawing/2014/main" id="{DAF24835-6F4F-4D13-9132-A91D9C3D5D9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7959" y="717033"/>
            <a:ext cx="1034070" cy="777725"/>
          </a:xfrm>
          <a:prstGeom prst="rect">
            <a:avLst/>
          </a:prstGeom>
        </p:spPr>
      </p:pic>
      <p:pic>
        <p:nvPicPr>
          <p:cNvPr id="19" name="Picture 18" descr="A picture containing shellfish, sitting, table&#10;&#10;Description automatically generated">
            <a:extLst>
              <a:ext uri="{FF2B5EF4-FFF2-40B4-BE49-F238E27FC236}">
                <a16:creationId xmlns:a16="http://schemas.microsoft.com/office/drawing/2014/main" id="{DD8978A3-61A3-4974-9964-8E9D458C36E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7248" y="4618670"/>
            <a:ext cx="477932" cy="50400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1DBAA66-D5B1-4C2D-9FD4-98FF308010F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59318" y="479673"/>
            <a:ext cx="3065994" cy="251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774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5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75714A0-6A33-4AF2-8F28-4D9BF64E9B4F}"/>
              </a:ext>
            </a:extLst>
          </p:cNvPr>
          <p:cNvSpPr txBox="1"/>
          <p:nvPr/>
        </p:nvSpPr>
        <p:spPr>
          <a:xfrm>
            <a:off x="323918" y="1173855"/>
            <a:ext cx="508783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 dirty="0"/>
              <a:t>Thought Questions</a:t>
            </a:r>
          </a:p>
        </p:txBody>
      </p:sp>
      <p:sp>
        <p:nvSpPr>
          <p:cNvPr id="18" name="Text Box 2">
            <a:extLst>
              <a:ext uri="{FF2B5EF4-FFF2-40B4-BE49-F238E27FC236}">
                <a16:creationId xmlns:a16="http://schemas.microsoft.com/office/drawing/2014/main" id="{AA1CF4BC-E734-4A86-9B31-9E087CDD2CF8}"/>
              </a:ext>
            </a:extLst>
          </p:cNvPr>
          <p:cNvSpPr txBox="1"/>
          <p:nvPr/>
        </p:nvSpPr>
        <p:spPr>
          <a:xfrm>
            <a:off x="397603" y="1879220"/>
            <a:ext cx="7092950" cy="11525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3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macromolecular machine catalyzes the formation of a peptide bond?</a:t>
            </a:r>
            <a:endParaRPr lang="en-US" sz="13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Text Box 3">
            <a:extLst>
              <a:ext uri="{FF2B5EF4-FFF2-40B4-BE49-F238E27FC236}">
                <a16:creationId xmlns:a16="http://schemas.microsoft.com/office/drawing/2014/main" id="{FD017DDB-4B5C-46F8-B4B4-9E9B7EDD1BB4}"/>
              </a:ext>
            </a:extLst>
          </p:cNvPr>
          <p:cNvSpPr txBox="1"/>
          <p:nvPr/>
        </p:nvSpPr>
        <p:spPr>
          <a:xfrm>
            <a:off x="397603" y="3303165"/>
            <a:ext cx="7092950" cy="90810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>
            <a:solidFill>
              <a:prstClr val="black"/>
            </a:solidFill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300" b="1" i="1" dirty="0">
                <a:effectLst/>
                <a:latin typeface="Calibri"/>
                <a:ea typeface="Calibri" panose="020F0502020204030204" pitchFamily="34" charset="0"/>
                <a:cs typeface="Times New Roman"/>
              </a:rPr>
              <a:t>How many amino acids </a:t>
            </a:r>
            <a:r>
              <a:rPr lang="en-US" sz="1300" b="1" i="1" dirty="0">
                <a:latin typeface="Calibri"/>
                <a:ea typeface="Calibri" panose="020F0502020204030204" pitchFamily="34" charset="0"/>
                <a:cs typeface="Times New Roman"/>
              </a:rPr>
              <a:t>do you think might make</a:t>
            </a:r>
            <a:r>
              <a:rPr lang="en-US" sz="1300" b="1" i="1" dirty="0">
                <a:effectLst/>
                <a:latin typeface="Calibri"/>
                <a:ea typeface="Calibri" panose="020F0502020204030204" pitchFamily="34" charset="0"/>
                <a:cs typeface="Times New Roman"/>
              </a:rPr>
              <a:t> up an average-sized protein?</a:t>
            </a:r>
            <a:endParaRPr lang="en-US" sz="1300" dirty="0">
              <a:effectLst/>
              <a:latin typeface="Calibri"/>
              <a:ea typeface="Calibri" panose="020F0502020204030204" pitchFamily="34" charset="0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14537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49699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964E229AE904C840342B739320C07" ma:contentTypeVersion="8" ma:contentTypeDescription="Create a new document." ma:contentTypeScope="" ma:versionID="60a7ce2f374ca26391ad447cdaec67c2">
  <xsd:schema xmlns:xsd="http://www.w3.org/2001/XMLSchema" xmlns:xs="http://www.w3.org/2001/XMLSchema" xmlns:p="http://schemas.microsoft.com/office/2006/metadata/properties" xmlns:ns2="fccfdd5f-3cf6-48f3-9c58-398738ebd059" xmlns:ns3="256d1f37-a5bf-40ea-9e3b-df9e783b5a8c" targetNamespace="http://schemas.microsoft.com/office/2006/metadata/properties" ma:root="true" ma:fieldsID="9db3e2981abd2994dae929c5fe649a87" ns2:_="" ns3:_="">
    <xsd:import namespace="fccfdd5f-3cf6-48f3-9c58-398738ebd059"/>
    <xsd:import namespace="256d1f37-a5bf-40ea-9e3b-df9e783b5a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fdd5f-3cf6-48f3-9c58-398738ebd0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167D204-D7DC-4BB3-A503-5DFAD72F1700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256d1f37-a5bf-40ea-9e3b-df9e783b5a8c"/>
    <ds:schemaRef ds:uri="http://purl.org/dc/elements/1.1/"/>
    <ds:schemaRef ds:uri="http://schemas.microsoft.com/office/2006/metadata/properties"/>
    <ds:schemaRef ds:uri="fccfdd5f-3cf6-48f3-9c58-398738ebd059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D37DFE4-EB8F-4583-8DAA-FEAE7CF9D9F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A9C7291-B9CE-4F71-8AE5-1C954F5CD05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ccfdd5f-3cf6-48f3-9c58-398738ebd059"/>
    <ds:schemaRef ds:uri="256d1f37-a5bf-40ea-9e3b-df9e783b5a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4229</TotalTime>
  <Words>254</Words>
  <Application>Microsoft Office PowerPoint</Application>
  <PresentationFormat>Widescreen</PresentationFormat>
  <Paragraphs>26</Paragraphs>
  <Slides>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Hoelzer, Mark</dc:creator>
  <cp:lastModifiedBy>Rachel Mosey</cp:lastModifiedBy>
  <cp:revision>131</cp:revision>
  <dcterms:created xsi:type="dcterms:W3CDTF">2020-08-12T21:10:59Z</dcterms:created>
  <dcterms:modified xsi:type="dcterms:W3CDTF">2020-09-14T16:51:40Z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0x01010087B964E229AE904C840342B739320C07</vt:lpwstr>
  </property>
</Properties>
</file>