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1" r:id="rId3"/>
    <p:sldId id="272" r:id="rId4"/>
    <p:sldId id="273" r:id="rId5"/>
    <p:sldId id="274" r:id="rId6"/>
    <p:sldId id="275" r:id="rId7"/>
    <p:sldId id="276" r:id="rId8"/>
    <p:sldId id="269" r:id="rId9"/>
    <p:sldId id="256" r:id="rId10"/>
    <p:sldId id="257" r:id="rId11"/>
    <p:sldId id="260" r:id="rId12"/>
    <p:sldId id="259" r:id="rId13"/>
    <p:sldId id="258" r:id="rId14"/>
    <p:sldId id="261" r:id="rId15"/>
    <p:sldId id="262" r:id="rId16"/>
    <p:sldId id="263" r:id="rId17"/>
    <p:sldId id="279" r:id="rId18"/>
    <p:sldId id="264" r:id="rId19"/>
    <p:sldId id="265" r:id="rId20"/>
    <p:sldId id="266" r:id="rId21"/>
    <p:sldId id="278" r:id="rId22"/>
    <p:sldId id="27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5" d="100"/>
          <a:sy n="115" d="100"/>
        </p:scale>
        <p:origin x="240"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257BA3F-256F-4CCF-922C-D6E3BCAA064C}" type="datetimeFigureOut">
              <a:rPr lang="en-US" smtClean="0"/>
              <a:pPr/>
              <a:t>11/21/2014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57BA3F-256F-4CCF-922C-D6E3BCAA064C}" type="datetimeFigureOut">
              <a:rPr lang="en-US" smtClean="0"/>
              <a:pPr/>
              <a:t>11/21/2014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57BA3F-256F-4CCF-922C-D6E3BCAA064C}" type="datetimeFigureOut">
              <a:rPr lang="en-US" smtClean="0"/>
              <a:pPr/>
              <a:t>11/21/2014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57BA3F-256F-4CCF-922C-D6E3BCAA064C}" type="datetimeFigureOut">
              <a:rPr lang="en-US" smtClean="0"/>
              <a:pPr/>
              <a:t>11/21/2014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57BA3F-256F-4CCF-922C-D6E3BCAA064C}" type="datetimeFigureOut">
              <a:rPr lang="en-US" smtClean="0"/>
              <a:pPr/>
              <a:t>11/21/2014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257BA3F-256F-4CCF-922C-D6E3BCAA064C}" type="datetimeFigureOut">
              <a:rPr lang="en-US" smtClean="0"/>
              <a:pPr/>
              <a:t>11/21/2014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257BA3F-256F-4CCF-922C-D6E3BCAA064C}" type="datetimeFigureOut">
              <a:rPr lang="en-US" smtClean="0"/>
              <a:pPr/>
              <a:t>11/21/2014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57BA3F-256F-4CCF-922C-D6E3BCAA064C}" type="datetimeFigureOut">
              <a:rPr lang="en-US" smtClean="0"/>
              <a:pPr/>
              <a:t>11/21/2014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57BA3F-256F-4CCF-922C-D6E3BCAA064C}" type="datetimeFigureOut">
              <a:rPr lang="en-US" smtClean="0"/>
              <a:pPr/>
              <a:t>11/21/2014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57BA3F-256F-4CCF-922C-D6E3BCAA064C}" type="datetimeFigureOut">
              <a:rPr lang="en-US" smtClean="0"/>
              <a:pPr/>
              <a:t>11/21/2014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57BA3F-256F-4CCF-922C-D6E3BCAA064C}" type="datetimeFigureOut">
              <a:rPr lang="en-US" smtClean="0"/>
              <a:pPr/>
              <a:t>11/21/2014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57BA3F-256F-4CCF-922C-D6E3BCAA064C}" type="datetimeFigureOut">
              <a:rPr lang="en-US" smtClean="0"/>
              <a:pPr/>
              <a:t>11/21/2014</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AFAD09-4CA3-47E9-B9D8-98CF3737A75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2.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en.wikipedia.org/wiki/File:Animal_Cell.svg"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en.wikipedia.org/wiki/File:Endomembrane_system_diagram_en.svg"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L2-cover.jpg"/>
          <p:cNvPicPr>
            <a:picLocks noChangeAspect="1"/>
          </p:cNvPicPr>
          <p:nvPr/>
        </p:nvPicPr>
        <p:blipFill>
          <a:blip r:embed="rId2" cstate="print"/>
          <a:stretch>
            <a:fillRect/>
          </a:stretch>
        </p:blipFill>
        <p:spPr>
          <a:xfrm>
            <a:off x="914400" y="533400"/>
            <a:ext cx="4019550" cy="5715000"/>
          </a:xfrm>
          <a:prstGeom prst="rect">
            <a:avLst/>
          </a:prstGeom>
        </p:spPr>
      </p:pic>
      <p:pic>
        <p:nvPicPr>
          <p:cNvPr id="5" name="Picture 4" descr="David.jpg"/>
          <p:cNvPicPr>
            <a:picLocks noChangeAspect="1"/>
          </p:cNvPicPr>
          <p:nvPr/>
        </p:nvPicPr>
        <p:blipFill>
          <a:blip r:embed="rId3" cstate="print"/>
          <a:stretch>
            <a:fillRect/>
          </a:stretch>
        </p:blipFill>
        <p:spPr>
          <a:xfrm>
            <a:off x="5943601" y="3810000"/>
            <a:ext cx="2353235" cy="2400300"/>
          </a:xfrm>
          <a:prstGeom prst="rect">
            <a:avLst/>
          </a:prstGeom>
        </p:spPr>
      </p:pic>
      <p:sp>
        <p:nvSpPr>
          <p:cNvPr id="6" name="TextBox 5"/>
          <p:cNvSpPr txBox="1"/>
          <p:nvPr/>
        </p:nvSpPr>
        <p:spPr>
          <a:xfrm>
            <a:off x="5562600" y="685800"/>
            <a:ext cx="3200400" cy="1754326"/>
          </a:xfrm>
          <a:prstGeom prst="rect">
            <a:avLst/>
          </a:prstGeom>
          <a:noFill/>
        </p:spPr>
        <p:txBody>
          <a:bodyPr wrap="square" lIns="91440" tIns="45720" rIns="91440" bIns="45720" rtlCol="0">
            <a:spAutoFit/>
          </a:bodyPr>
          <a:lstStyle/>
          <a:p>
            <a:r>
              <a:rPr lang="en-US" sz="3200" b="1" dirty="0" smtClean="0"/>
              <a:t>David Goodsell</a:t>
            </a:r>
          </a:p>
          <a:p>
            <a:r>
              <a:rPr lang="en-US" dirty="0" smtClean="0"/>
              <a:t>Scripps Research institute</a:t>
            </a:r>
          </a:p>
          <a:p>
            <a:endParaRPr lang="en-US" dirty="0" smtClean="0"/>
          </a:p>
          <a:p>
            <a:r>
              <a:rPr lang="en-US" sz="2000" i="1" dirty="0" smtClean="0"/>
              <a:t>Scientist…, Author,… and Artist of all things small.</a:t>
            </a:r>
            <a:endParaRPr lang="en-US" sz="2000"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752600" y="304801"/>
            <a:ext cx="5791200" cy="604390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82050" y="457200"/>
            <a:ext cx="5547360" cy="579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828800" y="535960"/>
            <a:ext cx="5562600" cy="58002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76401" y="533822"/>
            <a:ext cx="5330017" cy="55617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05595" y="533400"/>
            <a:ext cx="5561410" cy="58053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71600" y="381833"/>
            <a:ext cx="5486400" cy="572414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53450" y="457200"/>
            <a:ext cx="5547360" cy="579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oodsell Panorama Grayscale.jpg"/>
          <p:cNvPicPr>
            <a:picLocks noChangeAspect="1"/>
          </p:cNvPicPr>
          <p:nvPr/>
        </p:nvPicPr>
        <p:blipFill>
          <a:blip r:embed="rId2" cstate="print"/>
          <a:stretch>
            <a:fillRect/>
          </a:stretch>
        </p:blipFill>
        <p:spPr>
          <a:xfrm>
            <a:off x="0" y="470647"/>
            <a:ext cx="9144000" cy="591670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395414" y="642939"/>
            <a:ext cx="6353175" cy="5572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2362201" y="381001"/>
            <a:ext cx="4419599" cy="59419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461665"/>
            <a:ext cx="312906" cy="9233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en-US" dirty="0" smtClean="0">
                <a:latin typeface="Arial" pitchFamily="34" charset="0"/>
                <a:cs typeface="Arial" pitchFamily="34" charset="0"/>
              </a:rPr>
              <a:t>  </a:t>
            </a:r>
            <a:r>
              <a:rPr lang="en-US" sz="32400" dirty="0" smtClean="0">
                <a:latin typeface="Arial" pitchFamily="34" charset="0"/>
                <a:cs typeface="Arial" pitchFamily="34" charset="0"/>
              </a:rPr>
              <a:t/>
            </a:r>
            <a:br>
              <a:rPr lang="en-US" sz="32400" dirty="0" smtClean="0">
                <a:latin typeface="Arial" pitchFamily="34" charset="0"/>
                <a:cs typeface="Arial" pitchFamily="34" charset="0"/>
              </a:rPr>
            </a:br>
            <a:endParaRPr lang="en-US" dirty="0" smtClean="0">
              <a:latin typeface="Arial" pitchFamily="34" charset="0"/>
              <a:cs typeface="Arial" pitchFamily="34" charset="0"/>
            </a:endParaRPr>
          </a:p>
          <a:p>
            <a:pPr eaLnBrk="0" fontAlgn="base" hangingPunct="0">
              <a:spcBef>
                <a:spcPct val="0"/>
              </a:spcBef>
              <a:spcAft>
                <a:spcPct val="0"/>
              </a:spcAft>
            </a:pPr>
            <a:endParaRPr lang="en-US" dirty="0" smtClean="0">
              <a:latin typeface="Arial" pitchFamily="34" charset="0"/>
              <a:cs typeface="Arial" pitchFamily="34" charset="0"/>
            </a:endParaRPr>
          </a:p>
        </p:txBody>
      </p:sp>
      <p:pic>
        <p:nvPicPr>
          <p:cNvPr id="1026" name="Picture 2" descr="Cartoon Cell Second Step"/>
          <p:cNvPicPr>
            <a:picLocks noChangeAspect="1" noChangeArrowheads="1"/>
          </p:cNvPicPr>
          <p:nvPr/>
        </p:nvPicPr>
        <p:blipFill>
          <a:blip r:embed="rId2" cstate="print"/>
          <a:srcRect/>
          <a:stretch>
            <a:fillRect/>
          </a:stretch>
        </p:blipFill>
        <p:spPr bwMode="auto">
          <a:xfrm>
            <a:off x="1905000" y="381000"/>
            <a:ext cx="5143500" cy="5143500"/>
          </a:xfrm>
          <a:prstGeom prst="rect">
            <a:avLst/>
          </a:prstGeom>
          <a:noFill/>
        </p:spPr>
      </p:pic>
      <p:sp>
        <p:nvSpPr>
          <p:cNvPr id="6" name="Rectangle 5"/>
          <p:cNvSpPr/>
          <p:nvPr/>
        </p:nvSpPr>
        <p:spPr>
          <a:xfrm>
            <a:off x="2057400" y="5410201"/>
            <a:ext cx="5638800" cy="646331"/>
          </a:xfrm>
          <a:prstGeom prst="rect">
            <a:avLst/>
          </a:prstGeom>
          <a:solidFill>
            <a:schemeClr val="bg1"/>
          </a:solidFill>
        </p:spPr>
        <p:txBody>
          <a:bodyPr wrap="square" lIns="91440" tIns="45720" rIns="91440" bIns="45720">
            <a:spAutoFit/>
          </a:bodyPr>
          <a:lstStyle/>
          <a:p>
            <a:pPr lvl="0" eaLnBrk="0" fontAlgn="base" hangingPunct="0">
              <a:spcBef>
                <a:spcPct val="0"/>
              </a:spcBef>
              <a:spcAft>
                <a:spcPct val="0"/>
              </a:spcAft>
            </a:pPr>
            <a:r>
              <a:rPr lang="en-US" dirty="0">
                <a:latin typeface="Arial" pitchFamily="34" charset="0"/>
                <a:cs typeface="Arial" pitchFamily="34" charset="0"/>
              </a:rPr>
              <a:t>And finally... finish it off with lots of little </a:t>
            </a:r>
            <a:r>
              <a:rPr lang="en-US" dirty="0" smtClean="0">
                <a:latin typeface="Arial" pitchFamily="34" charset="0"/>
                <a:cs typeface="Arial" pitchFamily="34" charset="0"/>
              </a:rPr>
              <a:t>details  …..</a:t>
            </a:r>
          </a:p>
          <a:p>
            <a:pPr lvl="0" eaLnBrk="0" fontAlgn="base" hangingPunct="0">
              <a:spcBef>
                <a:spcPct val="0"/>
              </a:spcBef>
              <a:spcAft>
                <a:spcPct val="0"/>
              </a:spcAft>
            </a:pPr>
            <a:r>
              <a:rPr lang="en-US" dirty="0" smtClean="0">
                <a:latin typeface="Arial" pitchFamily="34" charset="0"/>
                <a:cs typeface="Arial" pitchFamily="34" charset="0"/>
              </a:rPr>
              <a:t> </a:t>
            </a:r>
            <a:endParaRPr lang="en-US"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381001" y="990600"/>
            <a:ext cx="8369187" cy="5486400"/>
          </a:xfrm>
          <a:prstGeom prst="rect">
            <a:avLst/>
          </a:prstGeom>
          <a:noFill/>
          <a:ln w="9525">
            <a:noFill/>
            <a:miter lim="800000"/>
            <a:headEnd/>
            <a:tailEnd/>
          </a:ln>
        </p:spPr>
      </p:pic>
      <p:sp>
        <p:nvSpPr>
          <p:cNvPr id="3" name="TextBox 2"/>
          <p:cNvSpPr txBox="1"/>
          <p:nvPr/>
        </p:nvSpPr>
        <p:spPr>
          <a:xfrm>
            <a:off x="685800" y="609600"/>
            <a:ext cx="3352800" cy="369332"/>
          </a:xfrm>
          <a:prstGeom prst="rect">
            <a:avLst/>
          </a:prstGeom>
          <a:noFill/>
        </p:spPr>
        <p:txBody>
          <a:bodyPr wrap="square" lIns="91440" tIns="45720" rIns="91440" bIns="45720" rtlCol="0">
            <a:spAutoFit/>
          </a:bodyPr>
          <a:lstStyle/>
          <a:p>
            <a:pPr algn="ctr"/>
            <a:r>
              <a:rPr lang="en-US" i="1" dirty="0" smtClean="0"/>
              <a:t>E. coli</a:t>
            </a:r>
            <a:endParaRPr lang="en-US" i="1" dirty="0"/>
          </a:p>
        </p:txBody>
      </p:sp>
      <p:sp>
        <p:nvSpPr>
          <p:cNvPr id="4" name="TextBox 3"/>
          <p:cNvSpPr txBox="1"/>
          <p:nvPr/>
        </p:nvSpPr>
        <p:spPr>
          <a:xfrm>
            <a:off x="4800600" y="609600"/>
            <a:ext cx="3352800" cy="369332"/>
          </a:xfrm>
          <a:prstGeom prst="rect">
            <a:avLst/>
          </a:prstGeom>
          <a:noFill/>
        </p:spPr>
        <p:txBody>
          <a:bodyPr wrap="square" lIns="91440" tIns="45720" rIns="91440" bIns="45720" rtlCol="0">
            <a:spAutoFit/>
          </a:bodyPr>
          <a:lstStyle/>
          <a:p>
            <a:pPr algn="ctr"/>
            <a:r>
              <a:rPr lang="en-US" i="1" dirty="0" smtClean="0"/>
              <a:t>Mitochondrion</a:t>
            </a:r>
            <a:endParaRPr lang="en-US" i="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0" y="457200"/>
          <a:ext cx="9184477" cy="5943600"/>
        </p:xfrm>
        <a:graphic>
          <a:graphicData uri="http://schemas.openxmlformats.org/presentationml/2006/ole">
            <mc:AlternateContent xmlns:mc="http://schemas.openxmlformats.org/markup-compatibility/2006">
              <mc:Choice xmlns:v="urn:schemas-microsoft-com:vml" Requires="v">
                <p:oleObj spid="_x0000_s1034" name="Acrobat Document" r:id="rId3" imgW="11658523" imgH="7543646" progId="AcroExch.Document.7">
                  <p:embed/>
                </p:oleObj>
              </mc:Choice>
              <mc:Fallback>
                <p:oleObj name="Acrobat Document" r:id="rId3" imgW="11658523" imgH="7543646" progId="AcroExch.Document.7">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7200"/>
                        <a:ext cx="9184477"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152400" y="2746445"/>
            <a:ext cx="64770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32400" dirty="0" smtClean="0">
                <a:latin typeface="Arial" pitchFamily="34" charset="0"/>
                <a:cs typeface="Arial" pitchFamily="34" charset="0"/>
              </a:rPr>
              <a:t/>
            </a:r>
            <a:br>
              <a:rPr lang="en-US" sz="32400" dirty="0" smtClean="0">
                <a:latin typeface="Arial" pitchFamily="34" charset="0"/>
                <a:cs typeface="Arial" pitchFamily="34" charset="0"/>
              </a:rPr>
            </a:br>
            <a:endParaRPr lang="en-US" dirty="0" smtClean="0">
              <a:latin typeface="Arial" pitchFamily="34" charset="0"/>
              <a:cs typeface="Arial" pitchFamily="34" charset="0"/>
            </a:endParaRPr>
          </a:p>
          <a:p>
            <a:pPr eaLnBrk="0" fontAlgn="base" hangingPunct="0">
              <a:spcBef>
                <a:spcPct val="0"/>
              </a:spcBef>
              <a:spcAft>
                <a:spcPct val="0"/>
              </a:spcAft>
            </a:pPr>
            <a:endParaRPr lang="en-US" dirty="0" smtClean="0">
              <a:latin typeface="Arial" pitchFamily="34" charset="0"/>
              <a:cs typeface="Arial" pitchFamily="34" charset="0"/>
            </a:endParaRPr>
          </a:p>
        </p:txBody>
      </p:sp>
      <p:grpSp>
        <p:nvGrpSpPr>
          <p:cNvPr id="2" name="Group 4"/>
          <p:cNvGrpSpPr/>
          <p:nvPr/>
        </p:nvGrpSpPr>
        <p:grpSpPr>
          <a:xfrm>
            <a:off x="1219200" y="609601"/>
            <a:ext cx="6553200" cy="5675531"/>
            <a:chOff x="1219200" y="609600"/>
            <a:chExt cx="6553200" cy="5675531"/>
          </a:xfrm>
        </p:grpSpPr>
        <p:pic>
          <p:nvPicPr>
            <p:cNvPr id="5122" name="Picture 2" descr="Cartoon Cell Second Step"/>
            <p:cNvPicPr>
              <a:picLocks noChangeAspect="1" noChangeArrowheads="1"/>
            </p:cNvPicPr>
            <p:nvPr/>
          </p:nvPicPr>
          <p:blipFill>
            <a:blip r:embed="rId2" cstate="print"/>
            <a:srcRect/>
            <a:stretch>
              <a:fillRect/>
            </a:stretch>
          </p:blipFill>
          <p:spPr bwMode="auto">
            <a:xfrm>
              <a:off x="1905000" y="609600"/>
              <a:ext cx="5143500" cy="5143501"/>
            </a:xfrm>
            <a:prstGeom prst="rect">
              <a:avLst/>
            </a:prstGeom>
            <a:noFill/>
          </p:spPr>
        </p:pic>
        <p:sp>
          <p:nvSpPr>
            <p:cNvPr id="4" name="Rectangle 3"/>
            <p:cNvSpPr/>
            <p:nvPr/>
          </p:nvSpPr>
          <p:spPr>
            <a:xfrm>
              <a:off x="1219200" y="5638800"/>
              <a:ext cx="6553200" cy="646331"/>
            </a:xfrm>
            <a:prstGeom prst="rect">
              <a:avLst/>
            </a:prstGeom>
          </p:spPr>
          <p:txBody>
            <a:bodyPr wrap="square">
              <a:spAutoFit/>
            </a:bodyPr>
            <a:lstStyle/>
            <a:p>
              <a:pPr algn="ctr">
                <a:buFontTx/>
                <a:buChar char="-"/>
              </a:pPr>
              <a:r>
                <a:rPr lang="en-US" dirty="0" smtClean="0">
                  <a:latin typeface="Arial" pitchFamily="34" charset="0"/>
                  <a:cs typeface="Arial" pitchFamily="34" charset="0"/>
                </a:rPr>
                <a:t>thus </a:t>
              </a:r>
              <a:r>
                <a:rPr lang="en-US" dirty="0">
                  <a:latin typeface="Arial" pitchFamily="34" charset="0"/>
                  <a:cs typeface="Arial" pitchFamily="34" charset="0"/>
                </a:rPr>
                <a:t>completing the </a:t>
              </a:r>
              <a:r>
                <a:rPr lang="en-US" b="1" dirty="0" smtClean="0">
                  <a:latin typeface="Arial" pitchFamily="34" charset="0"/>
                  <a:cs typeface="Arial" pitchFamily="34" charset="0"/>
                </a:rPr>
                <a:t>cytoplasm</a:t>
              </a:r>
            </a:p>
            <a:p>
              <a:pPr algn="ctr">
                <a:buFontTx/>
                <a:buChar char="-"/>
              </a:pPr>
              <a:endParaRPr lang="en-US" dirty="0"/>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2057400" y="838200"/>
            <a:ext cx="5143500" cy="5322332"/>
            <a:chOff x="1905000" y="1143000"/>
            <a:chExt cx="5143500" cy="5322332"/>
          </a:xfrm>
        </p:grpSpPr>
        <p:pic>
          <p:nvPicPr>
            <p:cNvPr id="4098" name="Picture 2" descr="Cartoon Cell Second Step"/>
            <p:cNvPicPr>
              <a:picLocks noChangeAspect="1" noChangeArrowheads="1"/>
            </p:cNvPicPr>
            <p:nvPr/>
          </p:nvPicPr>
          <p:blipFill>
            <a:blip r:embed="rId2" cstate="print"/>
            <a:srcRect/>
            <a:stretch>
              <a:fillRect/>
            </a:stretch>
          </p:blipFill>
          <p:spPr bwMode="auto">
            <a:xfrm>
              <a:off x="1905000" y="1143000"/>
              <a:ext cx="5143500" cy="5143501"/>
            </a:xfrm>
            <a:prstGeom prst="rect">
              <a:avLst/>
            </a:prstGeom>
            <a:noFill/>
          </p:spPr>
        </p:pic>
        <p:sp>
          <p:nvSpPr>
            <p:cNvPr id="4" name="Rectangle 3"/>
            <p:cNvSpPr/>
            <p:nvPr/>
          </p:nvSpPr>
          <p:spPr>
            <a:xfrm>
              <a:off x="3352800" y="6096000"/>
              <a:ext cx="2048959" cy="369332"/>
            </a:xfrm>
            <a:prstGeom prst="rect">
              <a:avLst/>
            </a:prstGeom>
          </p:spPr>
          <p:txBody>
            <a:bodyPr wrap="none">
              <a:spAutoFit/>
            </a:bodyPr>
            <a:lstStyle/>
            <a:p>
              <a:pPr lvl="0" eaLnBrk="0" fontAlgn="base" hangingPunct="0">
                <a:spcBef>
                  <a:spcPct val="0"/>
                </a:spcBef>
                <a:spcAft>
                  <a:spcPct val="0"/>
                </a:spcAft>
              </a:pPr>
              <a:r>
                <a:rPr lang="en-US" dirty="0">
                  <a:solidFill>
                    <a:prstClr val="black"/>
                  </a:solidFill>
                  <a:latin typeface="Arial" pitchFamily="34" charset="0"/>
                  <a:cs typeface="Arial" pitchFamily="34" charset="0"/>
                </a:rPr>
                <a:t>And you're done! </a:t>
              </a:r>
              <a:r>
                <a:rPr lang="en-US" dirty="0" smtClean="0">
                  <a:solidFill>
                    <a:prstClr val="black"/>
                  </a:solidFill>
                  <a:latin typeface="Arial" pitchFamily="34" charset="0"/>
                  <a:cs typeface="Arial" pitchFamily="34" charset="0"/>
                </a:rPr>
                <a:t> </a:t>
              </a:r>
              <a:endParaRPr lang="en-US" dirty="0">
                <a:solidFill>
                  <a:prstClr val="black"/>
                </a:solidFill>
                <a:latin typeface="Arial" pitchFamily="34" charset="0"/>
                <a:cs typeface="Arial" pitchFamily="34" charset="0"/>
              </a:endParaRP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upload.wikimedia.org/wikipedia/commons/thumb/1/11/Animal_Cell.svg/350px-Animal_Cell.svg.png">
            <a:hlinkClick r:id="rId2"/>
          </p:cNvPr>
          <p:cNvPicPr>
            <a:picLocks noChangeAspect="1" noChangeArrowheads="1"/>
          </p:cNvPicPr>
          <p:nvPr/>
        </p:nvPicPr>
        <p:blipFill>
          <a:blip r:embed="rId3" cstate="print"/>
          <a:srcRect/>
          <a:stretch>
            <a:fillRect/>
          </a:stretch>
        </p:blipFill>
        <p:spPr bwMode="auto">
          <a:xfrm>
            <a:off x="1219201" y="457200"/>
            <a:ext cx="6733511" cy="3886200"/>
          </a:xfrm>
          <a:prstGeom prst="rect">
            <a:avLst/>
          </a:prstGeom>
          <a:noFill/>
        </p:spPr>
      </p:pic>
      <p:sp>
        <p:nvSpPr>
          <p:cNvPr id="11" name="Rectangle 10"/>
          <p:cNvSpPr/>
          <p:nvPr/>
        </p:nvSpPr>
        <p:spPr>
          <a:xfrm>
            <a:off x="1981200" y="6324600"/>
            <a:ext cx="5638800" cy="369332"/>
          </a:xfrm>
          <a:prstGeom prst="rect">
            <a:avLst/>
          </a:prstGeom>
        </p:spPr>
        <p:txBody>
          <a:bodyPr wrap="square" lIns="91440" tIns="45720" rIns="91440" bIns="45720">
            <a:spAutoFit/>
          </a:bodyPr>
          <a:lstStyle/>
          <a:p>
            <a:pPr algn="ctr"/>
            <a:r>
              <a:rPr lang="en-US" dirty="0" smtClean="0">
                <a:solidFill>
                  <a:srgbClr val="0070C0"/>
                </a:solidFill>
              </a:rPr>
              <a:t>http://en.wikipedia.org/wiki/File:Animal_Cell.svg</a:t>
            </a:r>
            <a:endParaRPr lang="en-US" dirty="0">
              <a:solidFill>
                <a:srgbClr val="0070C0"/>
              </a:solidFill>
            </a:endParaRPr>
          </a:p>
        </p:txBody>
      </p:sp>
      <p:sp>
        <p:nvSpPr>
          <p:cNvPr id="13" name="TextBox 12"/>
          <p:cNvSpPr txBox="1"/>
          <p:nvPr/>
        </p:nvSpPr>
        <p:spPr>
          <a:xfrm>
            <a:off x="1752600" y="4495800"/>
            <a:ext cx="3429000" cy="1569660"/>
          </a:xfrm>
          <a:prstGeom prst="rect">
            <a:avLst/>
          </a:prstGeom>
          <a:noFill/>
        </p:spPr>
        <p:txBody>
          <a:bodyPr wrap="square" lIns="91440" tIns="45720" rIns="91440" bIns="45720" rtlCol="0">
            <a:spAutoFit/>
          </a:bodyPr>
          <a:lstStyle/>
          <a:p>
            <a:pPr marL="342900" indent="-342900">
              <a:buAutoNum type="arabicPeriod"/>
            </a:pPr>
            <a:r>
              <a:rPr lang="en-US" sz="1600" dirty="0" smtClean="0"/>
              <a:t>Nucleolus</a:t>
            </a:r>
          </a:p>
          <a:p>
            <a:pPr marL="342900" indent="-342900">
              <a:buAutoNum type="arabicPeriod"/>
            </a:pPr>
            <a:r>
              <a:rPr lang="en-US" sz="1600" dirty="0" smtClean="0"/>
              <a:t>Nucleus</a:t>
            </a:r>
          </a:p>
          <a:p>
            <a:pPr marL="342900" indent="-342900">
              <a:buAutoNum type="arabicPeriod"/>
            </a:pPr>
            <a:r>
              <a:rPr lang="en-US" sz="1600" dirty="0" smtClean="0"/>
              <a:t>Ribosome</a:t>
            </a:r>
          </a:p>
          <a:p>
            <a:pPr marL="342900" indent="-342900">
              <a:buAutoNum type="arabicPeriod"/>
            </a:pPr>
            <a:r>
              <a:rPr lang="en-US" sz="1600" dirty="0" smtClean="0"/>
              <a:t>Vesicle</a:t>
            </a:r>
          </a:p>
          <a:p>
            <a:pPr marL="342900" indent="-342900">
              <a:buAutoNum type="arabicPeriod"/>
            </a:pPr>
            <a:r>
              <a:rPr lang="en-US" sz="1600" dirty="0" smtClean="0"/>
              <a:t>Rough Endoplasmic reticulum</a:t>
            </a:r>
          </a:p>
          <a:p>
            <a:pPr marL="342900" indent="-342900">
              <a:buAutoNum type="arabicPeriod"/>
            </a:pPr>
            <a:r>
              <a:rPr lang="en-US" sz="1600" dirty="0" smtClean="0"/>
              <a:t>Golgi Apparatus</a:t>
            </a:r>
            <a:endParaRPr lang="en-US" sz="1600" dirty="0"/>
          </a:p>
        </p:txBody>
      </p:sp>
      <p:sp>
        <p:nvSpPr>
          <p:cNvPr id="14" name="TextBox 13"/>
          <p:cNvSpPr txBox="1"/>
          <p:nvPr/>
        </p:nvSpPr>
        <p:spPr>
          <a:xfrm>
            <a:off x="5257800" y="4495800"/>
            <a:ext cx="3429000" cy="1569660"/>
          </a:xfrm>
          <a:prstGeom prst="rect">
            <a:avLst/>
          </a:prstGeom>
          <a:noFill/>
        </p:spPr>
        <p:txBody>
          <a:bodyPr wrap="square" lIns="91440" tIns="45720" rIns="91440" bIns="45720" rtlCol="0">
            <a:spAutoFit/>
          </a:bodyPr>
          <a:lstStyle/>
          <a:p>
            <a:pPr marL="342900" indent="-342900">
              <a:buAutoNum type="arabicPeriod" startAt="7"/>
            </a:pPr>
            <a:r>
              <a:rPr lang="en-US" sz="1600" dirty="0" smtClean="0"/>
              <a:t>Cytoskeleton</a:t>
            </a:r>
          </a:p>
          <a:p>
            <a:pPr marL="342900" indent="-342900">
              <a:buAutoNum type="arabicPeriod" startAt="7"/>
            </a:pPr>
            <a:r>
              <a:rPr lang="en-US" sz="1600" dirty="0" smtClean="0"/>
              <a:t>Smooth E.R.</a:t>
            </a:r>
            <a:endParaRPr lang="en-US" sz="1600" dirty="0"/>
          </a:p>
          <a:p>
            <a:pPr marL="342900" indent="-342900">
              <a:buAutoNum type="arabicPeriod" startAt="7"/>
            </a:pPr>
            <a:r>
              <a:rPr lang="en-US" sz="1600" dirty="0" smtClean="0"/>
              <a:t>Mitochondria</a:t>
            </a:r>
            <a:endParaRPr lang="en-US" sz="1600" dirty="0"/>
          </a:p>
          <a:p>
            <a:pPr marL="342900" indent="-342900">
              <a:buAutoNum type="arabicPeriod" startAt="7"/>
            </a:pPr>
            <a:r>
              <a:rPr lang="en-US" sz="1600" dirty="0" smtClean="0"/>
              <a:t>Vacuole</a:t>
            </a:r>
            <a:endParaRPr lang="en-US" sz="1600" dirty="0"/>
          </a:p>
          <a:p>
            <a:pPr marL="342900" indent="-342900">
              <a:buAutoNum type="arabicPeriod" startAt="7"/>
            </a:pPr>
            <a:r>
              <a:rPr lang="en-US" sz="1600" dirty="0" smtClean="0"/>
              <a:t>Cytosol</a:t>
            </a:r>
            <a:endParaRPr lang="en-US" sz="1600" dirty="0"/>
          </a:p>
          <a:p>
            <a:pPr marL="342900" indent="-342900">
              <a:buAutoNum type="arabicPeriod" startAt="7"/>
            </a:pPr>
            <a:r>
              <a:rPr lang="en-US" sz="1600" dirty="0" smtClean="0"/>
              <a:t>Lysosome</a:t>
            </a:r>
            <a:endParaRPr lang="en-U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upload.wikimedia.org/wikipedia/commons/thumb/b/b8/Endomembrane_system_diagram_en.svg/350px-Endomembrane_system_diagram_en.svg.png">
            <a:hlinkClick r:id="rId2"/>
          </p:cNvPr>
          <p:cNvPicPr>
            <a:picLocks noChangeAspect="1" noChangeArrowheads="1"/>
          </p:cNvPicPr>
          <p:nvPr/>
        </p:nvPicPr>
        <p:blipFill>
          <a:blip r:embed="rId3" cstate="print"/>
          <a:srcRect/>
          <a:stretch>
            <a:fillRect/>
          </a:stretch>
        </p:blipFill>
        <p:spPr bwMode="auto">
          <a:xfrm>
            <a:off x="1828800" y="914400"/>
            <a:ext cx="5564242" cy="4419600"/>
          </a:xfrm>
          <a:prstGeom prst="rect">
            <a:avLst/>
          </a:prstGeom>
          <a:noFill/>
        </p:spPr>
      </p:pic>
      <p:sp>
        <p:nvSpPr>
          <p:cNvPr id="3" name="Rectangle 2"/>
          <p:cNvSpPr/>
          <p:nvPr/>
        </p:nvSpPr>
        <p:spPr>
          <a:xfrm>
            <a:off x="2743200" y="5943600"/>
            <a:ext cx="4010072" cy="369332"/>
          </a:xfrm>
          <a:prstGeom prst="rect">
            <a:avLst/>
          </a:prstGeom>
        </p:spPr>
        <p:txBody>
          <a:bodyPr wrap="none" lIns="91440" tIns="45720" rIns="91440" bIns="45720">
            <a:spAutoFit/>
          </a:bodyPr>
          <a:lstStyle/>
          <a:p>
            <a:r>
              <a:rPr lang="en-US" dirty="0" smtClean="0">
                <a:solidFill>
                  <a:srgbClr val="0070C0"/>
                </a:solidFill>
              </a:rPr>
              <a:t>http://en.wikipedia.org/wiki/Animal_cell</a:t>
            </a:r>
            <a:endParaRPr lang="en-US" dirty="0">
              <a:solidFill>
                <a:srgbClr val="0070C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anorma_EM.jpg"/>
          <p:cNvPicPr>
            <a:picLocks noChangeAspect="1"/>
          </p:cNvPicPr>
          <p:nvPr/>
        </p:nvPicPr>
        <p:blipFill>
          <a:blip r:embed="rId2" cstate="print"/>
          <a:stretch>
            <a:fillRect/>
          </a:stretch>
        </p:blipFill>
        <p:spPr>
          <a:xfrm>
            <a:off x="2895600" y="1371600"/>
            <a:ext cx="3352800" cy="2932176"/>
          </a:xfrm>
          <a:prstGeom prst="rect">
            <a:avLst/>
          </a:prstGeom>
        </p:spPr>
      </p:pic>
      <p:grpSp>
        <p:nvGrpSpPr>
          <p:cNvPr id="2" name="Group 11"/>
          <p:cNvGrpSpPr/>
          <p:nvPr/>
        </p:nvGrpSpPr>
        <p:grpSpPr>
          <a:xfrm>
            <a:off x="228600" y="2971801"/>
            <a:ext cx="8686800" cy="2981451"/>
            <a:chOff x="228600" y="2971800"/>
            <a:chExt cx="8686800" cy="2981451"/>
          </a:xfrm>
        </p:grpSpPr>
        <p:pic>
          <p:nvPicPr>
            <p:cNvPr id="6" name="Picture 5" descr="exploded panorama.jpg"/>
            <p:cNvPicPr>
              <a:picLocks noChangeAspect="1"/>
            </p:cNvPicPr>
            <p:nvPr/>
          </p:nvPicPr>
          <p:blipFill>
            <a:blip r:embed="rId3" cstate="print"/>
            <a:stretch>
              <a:fillRect/>
            </a:stretch>
          </p:blipFill>
          <p:spPr>
            <a:xfrm>
              <a:off x="228600" y="4800600"/>
              <a:ext cx="8686800" cy="1152651"/>
            </a:xfrm>
            <a:prstGeom prst="rect">
              <a:avLst/>
            </a:prstGeom>
          </p:spPr>
        </p:pic>
        <p:cxnSp>
          <p:nvCxnSpPr>
            <p:cNvPr id="8" name="Straight Connector 7"/>
            <p:cNvCxnSpPr/>
            <p:nvPr/>
          </p:nvCxnSpPr>
          <p:spPr>
            <a:xfrm flipV="1">
              <a:off x="228600" y="2971800"/>
              <a:ext cx="4267200" cy="1828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flipV="1">
              <a:off x="5638800" y="2971800"/>
              <a:ext cx="3200400" cy="1828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TextBox 10"/>
          <p:cNvSpPr txBox="1"/>
          <p:nvPr/>
        </p:nvSpPr>
        <p:spPr>
          <a:xfrm>
            <a:off x="838200" y="762000"/>
            <a:ext cx="7467600" cy="369332"/>
          </a:xfrm>
          <a:prstGeom prst="rect">
            <a:avLst/>
          </a:prstGeom>
          <a:noFill/>
        </p:spPr>
        <p:txBody>
          <a:bodyPr wrap="square" lIns="91440" tIns="45720" rIns="91440" bIns="45720" rtlCol="0">
            <a:spAutoFit/>
          </a:bodyPr>
          <a:lstStyle/>
          <a:p>
            <a:pPr algn="ctr"/>
            <a:r>
              <a:rPr lang="en-US" dirty="0" smtClean="0"/>
              <a:t>An electron micrograph of an antibody-producing B-cell</a:t>
            </a:r>
            <a:endParaRPr lang="en-US" dirty="0"/>
          </a:p>
        </p:txBody>
      </p:sp>
      <p:sp>
        <p:nvSpPr>
          <p:cNvPr id="9" name="TextBox 8"/>
          <p:cNvSpPr txBox="1"/>
          <p:nvPr/>
        </p:nvSpPr>
        <p:spPr>
          <a:xfrm>
            <a:off x="2133600" y="6019800"/>
            <a:ext cx="5105400" cy="369332"/>
          </a:xfrm>
          <a:prstGeom prst="rect">
            <a:avLst/>
          </a:prstGeom>
          <a:noFill/>
        </p:spPr>
        <p:txBody>
          <a:bodyPr wrap="square" lIns="91440" tIns="45720" rIns="91440" bIns="45720" rtlCol="0">
            <a:spAutoFit/>
          </a:bodyPr>
          <a:lstStyle/>
          <a:p>
            <a:pPr algn="ctr"/>
            <a:r>
              <a:rPr lang="en-US" i="1" dirty="0" smtClean="0"/>
              <a:t>Your recent flu shot,….in action.</a:t>
            </a:r>
            <a:endParaRPr lang="en-US" i="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 y="1447800"/>
            <a:ext cx="7848600" cy="4616648"/>
          </a:xfrm>
          <a:prstGeom prst="rect">
            <a:avLst/>
          </a:prstGeom>
        </p:spPr>
        <p:txBody>
          <a:bodyPr wrap="square" lIns="91440" tIns="45720" rIns="91440" bIns="45720">
            <a:spAutoFit/>
          </a:bodyPr>
          <a:lstStyle/>
          <a:p>
            <a:r>
              <a:rPr lang="en-US" sz="1200" dirty="0" smtClean="0"/>
              <a:t>Article</a:t>
            </a:r>
          </a:p>
          <a:p>
            <a:endParaRPr lang="en-US" sz="1200" dirty="0" smtClean="0"/>
          </a:p>
          <a:p>
            <a:r>
              <a:rPr lang="en-US" sz="2400" b="1" dirty="0" smtClean="0"/>
              <a:t>Miniseries: Illustrating the Machinery of Life</a:t>
            </a:r>
          </a:p>
          <a:p>
            <a:endParaRPr lang="en-US" sz="2400" b="1" dirty="0" smtClean="0"/>
          </a:p>
          <a:p>
            <a:r>
              <a:rPr lang="en-US" sz="2400" b="1" dirty="0" smtClean="0"/>
              <a:t>Eukaryotic Cell Panorama</a:t>
            </a:r>
            <a:endParaRPr lang="en-US" sz="1200" b="1" dirty="0" smtClean="0"/>
          </a:p>
          <a:p>
            <a:endParaRPr lang="en-US" sz="1200" dirty="0" smtClean="0"/>
          </a:p>
          <a:p>
            <a:r>
              <a:rPr lang="en-US" sz="1200" dirty="0" smtClean="0"/>
              <a:t>Received for publication, October 7, 2010, and in revised form, December 13, 2010</a:t>
            </a:r>
          </a:p>
          <a:p>
            <a:endParaRPr lang="en-US" sz="1200" dirty="0" smtClean="0"/>
          </a:p>
          <a:p>
            <a:r>
              <a:rPr lang="en-US" sz="1400" b="1" dirty="0" smtClean="0"/>
              <a:t>David S. </a:t>
            </a:r>
            <a:r>
              <a:rPr lang="en-US" sz="1400" b="1" dirty="0" err="1" smtClean="0"/>
              <a:t>Goodsell</a:t>
            </a:r>
            <a:r>
              <a:rPr lang="en-US" sz="1400" b="1" dirty="0" smtClean="0"/>
              <a:t>‡</a:t>
            </a:r>
          </a:p>
          <a:p>
            <a:endParaRPr lang="en-US" sz="1200" dirty="0" smtClean="0"/>
          </a:p>
          <a:p>
            <a:r>
              <a:rPr lang="en-US" sz="1200" dirty="0" smtClean="0"/>
              <a:t>From the Department of Molecular Biology, The Scripps Research Institute, La Jolla, CA 92102</a:t>
            </a:r>
          </a:p>
          <a:p>
            <a:endParaRPr lang="en-US" sz="1200" dirty="0" smtClean="0"/>
          </a:p>
          <a:p>
            <a:r>
              <a:rPr lang="en-US" sz="1600" dirty="0" smtClean="0"/>
              <a:t>Diverse biological data may be used to create illustrations of molecules in their cellular context. This report describes the scientific results that support an illustration of a eukaryotic cell, enlarged by one million times to show the distribution and arrangement of macromolecules. The panoramic cross section includes eight panels that extend from the nucleus to the cell surface, showing the process of protein synthesis and export. Results from biochemistry, electron microscopy, NMR spectroscopy and x-ray crystallography were used to create the image.</a:t>
            </a:r>
            <a:endParaRPr lang="en-US" sz="1600" dirty="0"/>
          </a:p>
        </p:txBody>
      </p:sp>
      <p:sp>
        <p:nvSpPr>
          <p:cNvPr id="4" name="TextBox 3"/>
          <p:cNvSpPr txBox="1"/>
          <p:nvPr/>
        </p:nvSpPr>
        <p:spPr>
          <a:xfrm>
            <a:off x="1219200" y="609600"/>
            <a:ext cx="6705600" cy="369332"/>
          </a:xfrm>
          <a:prstGeom prst="rect">
            <a:avLst/>
          </a:prstGeom>
          <a:noFill/>
        </p:spPr>
        <p:txBody>
          <a:bodyPr wrap="square" lIns="91440" tIns="45720" rIns="91440" bIns="45720" rtlCol="0">
            <a:spAutoFit/>
          </a:bodyPr>
          <a:lstStyle/>
          <a:p>
            <a:pPr algn="ctr"/>
            <a:r>
              <a:rPr lang="en-US" dirty="0" smtClean="0"/>
              <a:t>BAMBED … Biochemistry and Molecular Biology Education</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828800" y="457200"/>
            <a:ext cx="5562600" cy="58053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228</Words>
  <Application>Microsoft Office PowerPoint</Application>
  <PresentationFormat>On-screen Show (4:3)</PresentationFormat>
  <Paragraphs>42</Paragraphs>
  <Slides>22</Slides>
  <Notes>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6" baseType="lpstr">
      <vt:lpstr>Arial</vt:lpstr>
      <vt:lpstr>Calibri</vt:lpstr>
      <vt:lpstr>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Milwaukee School of Engineering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Shannon</cp:lastModifiedBy>
  <cp:revision>16</cp:revision>
  <dcterms:created xsi:type="dcterms:W3CDTF">2012-10-20T03:38:25Z</dcterms:created>
  <dcterms:modified xsi:type="dcterms:W3CDTF">2014-11-21T20:07:45Z</dcterms:modified>
</cp:coreProperties>
</file>