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12" r:id="rId3"/>
    <p:sldId id="311" r:id="rId4"/>
    <p:sldId id="310" r:id="rId5"/>
    <p:sldId id="309" r:id="rId6"/>
    <p:sldId id="313" r:id="rId7"/>
    <p:sldId id="314" r:id="rId8"/>
    <p:sldId id="315" r:id="rId9"/>
    <p:sldId id="31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51" y="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BEBBD-23DB-4D14-A00B-A6CD59C2FF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543C4-70A1-4F88-B558-F5785FE97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8172D-3410-466B-A77B-6AC325B1E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A0AC-CC50-47BB-B06E-5F18FA10E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B9054-3716-459E-B6C6-BED6BB77F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28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9A961-CAE2-4CD1-BAAC-EED34C21F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F87921-D563-4423-9EF0-6C5EA3118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23B07-C9AC-4C06-A457-8EAE01AA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A614-67FA-4C22-A9AA-6CED6C4C6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6B716-4F24-43EE-AAAD-38D0BD223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0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01DC03-78E5-45FD-BCD1-2CE91C6F6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9B1AF5-F1E8-467B-99D8-452A24ED0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06795-0CE3-473D-A75F-70231D4DC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E5B5C-AF0C-4928-AFE9-A4F50C6F0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0C74D-1C31-47B0-BB63-215EAFDC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4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41722-9292-4BC4-BBB0-356ACAB63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E8DD5-FE3F-4B5C-A423-7172871A3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2C0CF-A636-414D-B2C2-2C132BF9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A614F-E0D5-4239-B221-27DD1AF7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26D1F-5FDE-46C4-B91E-6A8F9C270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19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2FC11-909C-4EDF-961D-8E93053C4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73301-FE2A-470E-878B-04702C7FB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AAD78-E51D-43B3-B5BF-CE4155184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3B595-2096-4CF2-BB37-3273C3925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9FA5C-73D4-4A6C-9613-A50C19D5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1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98A55-97D6-4E00-9647-FE300A9DA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B9A66-75AC-4B48-AE7D-EA35BC8FB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E599B-9A96-4891-995D-37A91CF29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A5B6E-E831-413A-8B54-FDBC23533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2A191-EBCC-4602-A1C2-B84FEB1B4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0B6099-F4D8-4111-9AF6-88C2E6214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0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A74A7-FA68-48D3-88B1-16120B88B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5464D-BFBC-4679-948D-711D24FB9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4DF05-80FF-42E3-A620-D28F9888B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B0BF7-E4F1-4D75-A1CA-17CA1556A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8942BD-987D-4F09-B141-CFF24E4EA6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AFF9AB-8295-4A3E-A43E-B4AE7B64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0B387-BF79-4D3B-818E-E4AD9CE1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3D3D89-44AE-454A-AAED-CF5409C29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01B3-9328-4C94-A14B-088649FAD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17423E-2A60-4D62-A400-04B3E2DF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D2C73-6407-4B6B-AFB4-40330467B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0A512-0C5A-4FC0-9E58-F76989E8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29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42F429-C36A-4672-AF80-7F379D95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917C8B-8C96-4638-A28A-D294358CB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9127A-6EDD-446E-9789-94FB4632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5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FA4A0-23A0-4966-AFAE-BE348B067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14B5C-6B61-4E19-8487-B471B2A8F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F1FFC-D091-4EC0-827C-7EDFD5903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5B76A-60A9-4C14-A5E8-616D17B61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D3739-2012-433F-B0FB-63FB6BA96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E77A0-ED4C-4F04-B2F9-5B98564E9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73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28CBB-F75F-440B-8A03-F6D622AF8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4FAA46-B498-40F7-89BE-201D2C06DA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568BB-A3C6-4DD5-9DDC-1489FB600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BDED6-EBDD-41D3-ACAF-2F7DE728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B7DA3-47E1-446B-90A2-5846E15E6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B58D7-D372-42AA-9B92-DA81C6CE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A35C6-A6B6-4021-9C8C-69BC97CC6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A7673-60F9-4671-B619-12FC10271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A946A-2B44-4036-87CC-0A64AB1616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7D8FE-9405-4B30-9131-22D2C8C0334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E6CF8-2D2C-48AC-B15C-BDC04740D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6620A-F1D1-4525-8F0E-7B6EE6614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6971B-3243-40C6-B818-5AB524CF1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2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189" t="18680" r="19452" b="30428"/>
          <a:stretch/>
        </p:blipFill>
        <p:spPr>
          <a:xfrm>
            <a:off x="215686" y="571746"/>
            <a:ext cx="11760627" cy="5073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FF0867-FF01-497A-B93B-A1D69BDDA941}"/>
              </a:ext>
            </a:extLst>
          </p:cNvPr>
          <p:cNvSpPr txBox="1"/>
          <p:nvPr/>
        </p:nvSpPr>
        <p:spPr>
          <a:xfrm>
            <a:off x="1043939" y="5852160"/>
            <a:ext cx="101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CRISPR</a:t>
            </a:r>
            <a:r>
              <a:rPr lang="en-US" sz="2800" dirty="0"/>
              <a:t> – </a:t>
            </a:r>
            <a:r>
              <a:rPr lang="en-US" sz="2800" b="1" dirty="0">
                <a:solidFill>
                  <a:srgbClr val="FF0000"/>
                </a:solidFill>
              </a:rPr>
              <a:t>C</a:t>
            </a:r>
            <a:r>
              <a:rPr lang="en-US" sz="2800" dirty="0"/>
              <a:t>lustered </a:t>
            </a:r>
            <a:r>
              <a:rPr lang="en-US" sz="2800" b="1" dirty="0">
                <a:solidFill>
                  <a:srgbClr val="FF0000"/>
                </a:solidFill>
              </a:rPr>
              <a:t>R</a:t>
            </a:r>
            <a:r>
              <a:rPr lang="en-US" sz="2800" dirty="0"/>
              <a:t>egularly </a:t>
            </a:r>
            <a:r>
              <a:rPr lang="en-US" sz="2800" b="1" dirty="0">
                <a:solidFill>
                  <a:srgbClr val="FF0000"/>
                </a:solidFill>
              </a:rPr>
              <a:t>I</a:t>
            </a:r>
            <a:r>
              <a:rPr lang="en-US" sz="2800" dirty="0"/>
              <a:t>nterspaced </a:t>
            </a:r>
            <a:r>
              <a:rPr lang="en-US" sz="2800" b="1" dirty="0">
                <a:solidFill>
                  <a:srgbClr val="FF0000"/>
                </a:solidFill>
              </a:rPr>
              <a:t>S</a:t>
            </a:r>
            <a:r>
              <a:rPr lang="en-US" sz="2800" dirty="0"/>
              <a:t>hort </a:t>
            </a:r>
            <a:r>
              <a:rPr lang="en-US" sz="2800" b="1" dirty="0">
                <a:solidFill>
                  <a:srgbClr val="FF0000"/>
                </a:solidFill>
              </a:rPr>
              <a:t>P</a:t>
            </a:r>
            <a:r>
              <a:rPr lang="en-US" sz="2800" dirty="0"/>
              <a:t>alindromic </a:t>
            </a:r>
            <a:r>
              <a:rPr lang="en-US" sz="2800" b="1" dirty="0">
                <a:solidFill>
                  <a:srgbClr val="FF0000"/>
                </a:solidFill>
              </a:rPr>
              <a:t>R</a:t>
            </a:r>
            <a:r>
              <a:rPr lang="en-US" sz="2800" dirty="0"/>
              <a:t>epeats</a:t>
            </a:r>
          </a:p>
        </p:txBody>
      </p:sp>
    </p:spTree>
    <p:extLst>
      <p:ext uri="{BB962C8B-B14F-4D97-AF65-F5344CB8AC3E}">
        <p14:creationId xmlns:p14="http://schemas.microsoft.com/office/powerpoint/2010/main" val="200952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63D64F-9134-4D2C-B2E4-461ACEAF61BE}"/>
              </a:ext>
            </a:extLst>
          </p:cNvPr>
          <p:cNvSpPr txBox="1"/>
          <p:nvPr/>
        </p:nvSpPr>
        <p:spPr>
          <a:xfrm>
            <a:off x="1180213" y="499199"/>
            <a:ext cx="9622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Could you have discovered CRISPR?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5558C9-EE2F-4C93-B99D-DCBB0B308658}"/>
              </a:ext>
            </a:extLst>
          </p:cNvPr>
          <p:cNvSpPr/>
          <p:nvPr/>
        </p:nvSpPr>
        <p:spPr>
          <a:xfrm>
            <a:off x="1180213" y="1378576"/>
            <a:ext cx="9622465" cy="4259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sz="32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GGAGTTCTACCGCAGAGGCGGGGGAACTCCAAGTGATATCCATCATCGCATCCAGTGCGCCCGGTTTATCCCCGCTGATGCGGGGAACACCAGCGTCAGGCGTGAAATCTCACCGTCGTTGCCGGTTTATCCCTGCTGGCGCGGGGAACTCTCGGTTCAGGCGTTGCAAACCTGGCTACCGGGCGGTTTATCCCCGCTAACGCGGGGAACTCGTAGTCCATCATTCCACCTATGTCTGAACTCCCGGTTTATCCCCGCTGGCGCGGGGAACTCG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8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63D64F-9134-4D2C-B2E4-461ACEAF61BE}"/>
              </a:ext>
            </a:extLst>
          </p:cNvPr>
          <p:cNvSpPr txBox="1"/>
          <p:nvPr/>
        </p:nvSpPr>
        <p:spPr>
          <a:xfrm>
            <a:off x="1180213" y="499199"/>
            <a:ext cx="9622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Could you have discovered CRISPR?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5558C9-EE2F-4C93-B99D-DCBB0B308658}"/>
              </a:ext>
            </a:extLst>
          </p:cNvPr>
          <p:cNvSpPr/>
          <p:nvPr/>
        </p:nvSpPr>
        <p:spPr>
          <a:xfrm>
            <a:off x="1180213" y="1378576"/>
            <a:ext cx="9622465" cy="1262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EE8A3C-960D-450F-98D6-27E890C5AE3F}"/>
              </a:ext>
            </a:extLst>
          </p:cNvPr>
          <p:cNvGrpSpPr/>
          <p:nvPr/>
        </p:nvGrpSpPr>
        <p:grpSpPr>
          <a:xfrm>
            <a:off x="1262575" y="4951886"/>
            <a:ext cx="3923412" cy="1064044"/>
            <a:chOff x="1329070" y="5686296"/>
            <a:chExt cx="3923412" cy="10640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F86AEE-7E7A-4995-9742-22E1FD272E8E}"/>
                </a:ext>
              </a:extLst>
            </p:cNvPr>
            <p:cNvSpPr txBox="1"/>
            <p:nvPr/>
          </p:nvSpPr>
          <p:spPr>
            <a:xfrm>
              <a:off x="1407485" y="5919343"/>
              <a:ext cx="37665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29 nucleotide </a:t>
              </a:r>
            </a:p>
            <a:p>
              <a:pPr algn="ctr"/>
              <a:r>
                <a:rPr lang="en-US" sz="2400" b="1" dirty="0"/>
                <a:t>“short palindromic repeat”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78EB848-080D-4F95-AA63-FAFC0CCD1077}"/>
                </a:ext>
              </a:extLst>
            </p:cNvPr>
            <p:cNvCxnSpPr/>
            <p:nvPr/>
          </p:nvCxnSpPr>
          <p:spPr>
            <a:xfrm>
              <a:off x="1329070" y="5686296"/>
              <a:ext cx="3923412" cy="0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034007D-E0AD-4322-9A9E-CE4F70AC2801}"/>
              </a:ext>
            </a:extLst>
          </p:cNvPr>
          <p:cNvGrpSpPr/>
          <p:nvPr/>
        </p:nvGrpSpPr>
        <p:grpSpPr>
          <a:xfrm>
            <a:off x="5185987" y="4951886"/>
            <a:ext cx="4260200" cy="1029668"/>
            <a:chOff x="5341000" y="5674952"/>
            <a:chExt cx="4260200" cy="102966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AA3181-6F49-40E9-9D66-3285AB144780}"/>
                </a:ext>
              </a:extLst>
            </p:cNvPr>
            <p:cNvSpPr txBox="1"/>
            <p:nvPr/>
          </p:nvSpPr>
          <p:spPr>
            <a:xfrm>
              <a:off x="5753100" y="5873623"/>
              <a:ext cx="37665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32 nucleotide </a:t>
              </a: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“interspersed spacer”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F3F405-4B38-4DC6-8B51-7938E5895BF5}"/>
                </a:ext>
              </a:extLst>
            </p:cNvPr>
            <p:cNvCxnSpPr>
              <a:cxnSpLocks/>
            </p:cNvCxnSpPr>
            <p:nvPr/>
          </p:nvCxnSpPr>
          <p:spPr>
            <a:xfrm>
              <a:off x="5341000" y="5674952"/>
              <a:ext cx="4260200" cy="0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9CDD54A-F473-40D3-A84D-C350A9F7A5B4}"/>
              </a:ext>
            </a:extLst>
          </p:cNvPr>
          <p:cNvSpPr/>
          <p:nvPr/>
        </p:nvSpPr>
        <p:spPr>
          <a:xfrm>
            <a:off x="1180213" y="3296932"/>
            <a:ext cx="8569577" cy="155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69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63D64F-9134-4D2C-B2E4-461ACEAF61BE}"/>
              </a:ext>
            </a:extLst>
          </p:cNvPr>
          <p:cNvSpPr txBox="1"/>
          <p:nvPr/>
        </p:nvSpPr>
        <p:spPr>
          <a:xfrm>
            <a:off x="1180213" y="499199"/>
            <a:ext cx="9622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Could you have discovered CRISPR?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5558C9-EE2F-4C93-B99D-DCBB0B308658}"/>
              </a:ext>
            </a:extLst>
          </p:cNvPr>
          <p:cNvSpPr/>
          <p:nvPr/>
        </p:nvSpPr>
        <p:spPr>
          <a:xfrm>
            <a:off x="1180213" y="1378576"/>
            <a:ext cx="9622465" cy="1262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EE8A3C-960D-450F-98D6-27E890C5AE3F}"/>
              </a:ext>
            </a:extLst>
          </p:cNvPr>
          <p:cNvGrpSpPr/>
          <p:nvPr/>
        </p:nvGrpSpPr>
        <p:grpSpPr>
          <a:xfrm>
            <a:off x="1262575" y="4951886"/>
            <a:ext cx="3923412" cy="1064044"/>
            <a:chOff x="1329070" y="5686296"/>
            <a:chExt cx="3923412" cy="10640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F86AEE-7E7A-4995-9742-22E1FD272E8E}"/>
                </a:ext>
              </a:extLst>
            </p:cNvPr>
            <p:cNvSpPr txBox="1"/>
            <p:nvPr/>
          </p:nvSpPr>
          <p:spPr>
            <a:xfrm>
              <a:off x="1407485" y="5919343"/>
              <a:ext cx="37665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29 nucleotide </a:t>
              </a:r>
            </a:p>
            <a:p>
              <a:pPr algn="ctr"/>
              <a:r>
                <a:rPr lang="en-US" sz="2400" b="1" dirty="0"/>
                <a:t>“short palindromic repeat”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78EB848-080D-4F95-AA63-FAFC0CCD1077}"/>
                </a:ext>
              </a:extLst>
            </p:cNvPr>
            <p:cNvCxnSpPr/>
            <p:nvPr/>
          </p:nvCxnSpPr>
          <p:spPr>
            <a:xfrm>
              <a:off x="1329070" y="5686296"/>
              <a:ext cx="3923412" cy="0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034007D-E0AD-4322-9A9E-CE4F70AC2801}"/>
              </a:ext>
            </a:extLst>
          </p:cNvPr>
          <p:cNvGrpSpPr/>
          <p:nvPr/>
        </p:nvGrpSpPr>
        <p:grpSpPr>
          <a:xfrm>
            <a:off x="5185987" y="4951886"/>
            <a:ext cx="4260200" cy="1029668"/>
            <a:chOff x="5341000" y="5674952"/>
            <a:chExt cx="4260200" cy="102966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AA3181-6F49-40E9-9D66-3285AB144780}"/>
                </a:ext>
              </a:extLst>
            </p:cNvPr>
            <p:cNvSpPr txBox="1"/>
            <p:nvPr/>
          </p:nvSpPr>
          <p:spPr>
            <a:xfrm>
              <a:off x="5753100" y="5873623"/>
              <a:ext cx="37665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32 nucleotide </a:t>
              </a: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“interspersed spacer”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F3F405-4B38-4DC6-8B51-7938E5895BF5}"/>
                </a:ext>
              </a:extLst>
            </p:cNvPr>
            <p:cNvCxnSpPr>
              <a:cxnSpLocks/>
            </p:cNvCxnSpPr>
            <p:nvPr/>
          </p:nvCxnSpPr>
          <p:spPr>
            <a:xfrm>
              <a:off x="5341000" y="5674952"/>
              <a:ext cx="4260200" cy="0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9CDD54A-F473-40D3-A84D-C350A9F7A5B4}"/>
              </a:ext>
            </a:extLst>
          </p:cNvPr>
          <p:cNvSpPr/>
          <p:nvPr/>
        </p:nvSpPr>
        <p:spPr>
          <a:xfrm>
            <a:off x="1180213" y="3296932"/>
            <a:ext cx="8569577" cy="155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CT</a:t>
            </a: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CCAAGTGATATCCATCATCGCATCCAGTGCGCC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CCAGCGTCAGGCGTGAAATCTCACCGTCGTTGC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CT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CTCGGTTCAGGCGTTGCAAACCTGGCTACCGGG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CT</a:t>
            </a:r>
            <a:r>
              <a:rPr lang="en-US" b="1" dirty="0">
                <a:solidFill>
                  <a:srgbClr val="00B0F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CGTAGTCCATCATTCCACCTATGTCTGAACTCC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TTT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CCCC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GGGG</a:t>
            </a:r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AA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70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7200" y="1537635"/>
            <a:ext cx="11404600" cy="2061783"/>
            <a:chOff x="266700" y="-128070"/>
            <a:chExt cx="11404600" cy="1928938"/>
          </a:xfrm>
        </p:grpSpPr>
        <p:grpSp>
          <p:nvGrpSpPr>
            <p:cNvPr id="13" name="Group 12"/>
            <p:cNvGrpSpPr/>
            <p:nvPr/>
          </p:nvGrpSpPr>
          <p:grpSpPr>
            <a:xfrm>
              <a:off x="1700643" y="1727266"/>
              <a:ext cx="3172743" cy="10341"/>
              <a:chOff x="1883113" y="2181203"/>
              <a:chExt cx="3172743" cy="10341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3903570" y="2181203"/>
                <a:ext cx="1152286" cy="10341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1883113" y="2181203"/>
                <a:ext cx="1224973" cy="10341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Rectangle 11"/>
            <p:cNvSpPr/>
            <p:nvPr/>
          </p:nvSpPr>
          <p:spPr>
            <a:xfrm>
              <a:off x="266700" y="-128070"/>
              <a:ext cx="11404600" cy="1928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AG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TT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CC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GCAG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AG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GCG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GGGGAACTC</a:t>
              </a:r>
              <a:r>
                <a:rPr lang="en-US" sz="2400" b="1" dirty="0">
                  <a:solidFill>
                    <a:srgbClr val="7030A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CAAGTGATATCCATCATCGCATCCAGTGCGCC</a:t>
              </a:r>
              <a:b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CGGTTTATCCCCGCTGA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GCGGGGAAC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r>
                <a:rPr lang="en-US" sz="2400" b="1" dirty="0">
                  <a:solidFill>
                    <a:schemeClr val="accent4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CAGCGTCAGGCGTGAAATCTCACCGTCGTTGC</a:t>
              </a:r>
              <a:b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CGGTTTATCCC</a:t>
              </a:r>
              <a: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GCTGGCGCGGGGAACTC</a:t>
              </a:r>
              <a:r>
                <a:rPr lang="en-US" sz="2400" b="1" dirty="0">
                  <a:solidFill>
                    <a:schemeClr val="accent6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TCGGTTCAGGCGTTGCAAACCTGGCTACCGGG</a:t>
              </a:r>
              <a:b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CGGTTTATCCCCGCTAACGCGGGGAACTC</a:t>
              </a:r>
              <a:r>
                <a:rPr lang="en-US" sz="2400" b="1" dirty="0">
                  <a:solidFill>
                    <a:srgbClr val="00B0F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GTAGTCCATCATTCCACCTATGTCTGAACTCC</a:t>
              </a:r>
              <a:br>
                <a:rPr lang="en-US" sz="2400" b="1" dirty="0"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2400" b="1" dirty="0">
                  <a:solidFill>
                    <a:srgbClr val="FF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CGGTTTATCCCCGCTGGCGCGGGGAACTCG</a:t>
              </a:r>
              <a:endParaRPr lang="en-US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44286" y="3796377"/>
            <a:ext cx="9728200" cy="1498375"/>
            <a:chOff x="644286" y="3796377"/>
            <a:chExt cx="9728200" cy="1498375"/>
          </a:xfrm>
        </p:grpSpPr>
        <p:sp>
          <p:nvSpPr>
            <p:cNvPr id="17" name="Right Brace 16"/>
            <p:cNvSpPr/>
            <p:nvPr/>
          </p:nvSpPr>
          <p:spPr>
            <a:xfrm rot="5400000">
              <a:off x="3136565" y="1305261"/>
              <a:ext cx="162302" cy="5144534"/>
            </a:xfrm>
            <a:prstGeom prst="rightBrace">
              <a:avLst>
                <a:gd name="adj1" fmla="val 8333"/>
                <a:gd name="adj2" fmla="val 50772"/>
              </a:avLst>
            </a:prstGeom>
            <a:noFill/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644286" y="4308995"/>
              <a:ext cx="9728200" cy="985757"/>
              <a:chOff x="644286" y="4319595"/>
              <a:chExt cx="9728200" cy="985757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644286" y="4905242"/>
                <a:ext cx="9728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0000"/>
                    </a:solidFill>
                  </a:rPr>
                  <a:t>C</a:t>
                </a:r>
                <a:r>
                  <a:rPr lang="en-US" sz="2000" dirty="0"/>
                  <a:t>lustered 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R</a:t>
                </a:r>
                <a:r>
                  <a:rPr lang="en-US" sz="2000" dirty="0"/>
                  <a:t>egularly 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I</a:t>
                </a:r>
                <a:r>
                  <a:rPr lang="en-US" sz="2000" dirty="0"/>
                  <a:t>nterspersed 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P</a:t>
                </a:r>
                <a:r>
                  <a:rPr lang="en-US" sz="2000" dirty="0"/>
                  <a:t>alindromic 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R</a:t>
                </a:r>
                <a:r>
                  <a:rPr lang="en-US" sz="2000" dirty="0"/>
                  <a:t>epeats 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725466" y="4319595"/>
                <a:ext cx="32103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rgbClr val="FF0000"/>
                    </a:solidFill>
                  </a:rPr>
                  <a:t>CRISPR repeats </a:t>
                </a:r>
                <a:r>
                  <a:rPr lang="en-US" sz="2000" dirty="0">
                    <a:solidFill>
                      <a:srgbClr val="FF0000"/>
                    </a:solidFill>
                  </a:rPr>
                  <a:t>(29)</a:t>
                </a: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5941348" y="3806976"/>
            <a:ext cx="5704551" cy="1498376"/>
            <a:chOff x="5941348" y="3806976"/>
            <a:chExt cx="5704551" cy="1498376"/>
          </a:xfrm>
        </p:grpSpPr>
        <p:sp>
          <p:nvSpPr>
            <p:cNvPr id="18" name="Right Brace 17"/>
            <p:cNvSpPr/>
            <p:nvPr/>
          </p:nvSpPr>
          <p:spPr>
            <a:xfrm rot="5400000">
              <a:off x="8692024" y="1056300"/>
              <a:ext cx="203200" cy="5704551"/>
            </a:xfrm>
            <a:prstGeom prst="rightBrace">
              <a:avLst>
                <a:gd name="adj1" fmla="val 8333"/>
                <a:gd name="adj2" fmla="val 50772"/>
              </a:avLst>
            </a:prstGeom>
            <a:noFill/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7172952" y="4422919"/>
              <a:ext cx="3750686" cy="882433"/>
              <a:chOff x="7172952" y="4422919"/>
              <a:chExt cx="3750686" cy="882433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7387985" y="4422919"/>
                <a:ext cx="35356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Spacer sequences </a:t>
                </a:r>
                <a:r>
                  <a:rPr lang="en-US" sz="2000" dirty="0"/>
                  <a:t>(32)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172952" y="4905242"/>
                <a:ext cx="37506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     (later shown to be foreign DNA)</a:t>
                </a:r>
              </a:p>
            </p:txBody>
          </p:sp>
        </p:grpSp>
      </p:grpSp>
      <p:cxnSp>
        <p:nvCxnSpPr>
          <p:cNvPr id="38" name="Straight Connector 37"/>
          <p:cNvCxnSpPr/>
          <p:nvPr/>
        </p:nvCxnSpPr>
        <p:spPr>
          <a:xfrm>
            <a:off x="10547498" y="670914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708948" y="5382928"/>
            <a:ext cx="10464800" cy="1108283"/>
            <a:chOff x="708948" y="5382928"/>
            <a:chExt cx="10464800" cy="1108283"/>
          </a:xfrm>
        </p:grpSpPr>
        <p:grpSp>
          <p:nvGrpSpPr>
            <p:cNvPr id="56" name="Group 55"/>
            <p:cNvGrpSpPr/>
            <p:nvPr/>
          </p:nvGrpSpPr>
          <p:grpSpPr>
            <a:xfrm>
              <a:off x="708948" y="5382928"/>
              <a:ext cx="10464800" cy="674972"/>
              <a:chOff x="708948" y="5382928"/>
              <a:chExt cx="10464800" cy="674972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708948" y="6057900"/>
                <a:ext cx="10464800" cy="0"/>
                <a:chOff x="1333500" y="5969000"/>
                <a:chExt cx="10464800" cy="0"/>
              </a:xfrm>
            </p:grpSpPr>
            <p:grpSp>
              <p:nvGrpSpPr>
                <p:cNvPr id="26" name="Group 25"/>
                <p:cNvGrpSpPr/>
                <p:nvPr/>
              </p:nvGrpSpPr>
              <p:grpSpPr>
                <a:xfrm>
                  <a:off x="1333500" y="5969000"/>
                  <a:ext cx="2616200" cy="0"/>
                  <a:chOff x="1333500" y="5969000"/>
                  <a:chExt cx="2616200" cy="0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13335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26416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oup 26"/>
                <p:cNvGrpSpPr/>
                <p:nvPr/>
              </p:nvGrpSpPr>
              <p:grpSpPr>
                <a:xfrm>
                  <a:off x="3949700" y="5969000"/>
                  <a:ext cx="2616200" cy="0"/>
                  <a:chOff x="1333500" y="5969000"/>
                  <a:chExt cx="2616200" cy="0"/>
                </a:xfrm>
              </p:grpSpPr>
              <p:cxnSp>
                <p:nvCxnSpPr>
                  <p:cNvPr id="28" name="Straight Connector 27"/>
                  <p:cNvCxnSpPr/>
                  <p:nvPr/>
                </p:nvCxnSpPr>
                <p:spPr>
                  <a:xfrm>
                    <a:off x="13335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/>
                  <p:cNvCxnSpPr/>
                  <p:nvPr/>
                </p:nvCxnSpPr>
                <p:spPr>
                  <a:xfrm>
                    <a:off x="26416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 29"/>
                <p:cNvGrpSpPr/>
                <p:nvPr/>
              </p:nvGrpSpPr>
              <p:grpSpPr>
                <a:xfrm>
                  <a:off x="6565900" y="5969000"/>
                  <a:ext cx="2616200" cy="0"/>
                  <a:chOff x="1333500" y="5969000"/>
                  <a:chExt cx="2616200" cy="0"/>
                </a:xfrm>
              </p:grpSpPr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13335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6416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3" name="Group 32"/>
                <p:cNvGrpSpPr/>
                <p:nvPr/>
              </p:nvGrpSpPr>
              <p:grpSpPr>
                <a:xfrm>
                  <a:off x="9182100" y="5969000"/>
                  <a:ext cx="2616200" cy="0"/>
                  <a:chOff x="1333500" y="5969000"/>
                  <a:chExt cx="2616200" cy="0"/>
                </a:xfrm>
              </p:grpSpPr>
              <p:cxnSp>
                <p:nvCxnSpPr>
                  <p:cNvPr id="34" name="Straight Connector 33"/>
                  <p:cNvCxnSpPr/>
                  <p:nvPr/>
                </p:nvCxnSpPr>
                <p:spPr>
                  <a:xfrm>
                    <a:off x="13335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/>
                  <p:cNvCxnSpPr/>
                  <p:nvPr/>
                </p:nvCxnSpPr>
                <p:spPr>
                  <a:xfrm>
                    <a:off x="2641600" y="5969000"/>
                    <a:ext cx="1308100" cy="0"/>
                  </a:xfrm>
                  <a:prstGeom prst="line">
                    <a:avLst/>
                  </a:prstGeom>
                  <a:ln w="635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Group 54"/>
              <p:cNvGrpSpPr/>
              <p:nvPr/>
            </p:nvGrpSpPr>
            <p:grpSpPr>
              <a:xfrm>
                <a:off x="2775098" y="5382928"/>
                <a:ext cx="7744600" cy="608781"/>
                <a:chOff x="2775098" y="5382928"/>
                <a:chExt cx="7744600" cy="608781"/>
              </a:xfrm>
            </p:grpSpPr>
            <p:grpSp>
              <p:nvGrpSpPr>
                <p:cNvPr id="53" name="Group 52"/>
                <p:cNvGrpSpPr/>
                <p:nvPr/>
              </p:nvGrpSpPr>
              <p:grpSpPr>
                <a:xfrm>
                  <a:off x="2775098" y="5382928"/>
                  <a:ext cx="7744600" cy="608781"/>
                  <a:chOff x="2775098" y="5382928"/>
                  <a:chExt cx="7744600" cy="608781"/>
                </a:xfrm>
              </p:grpSpPr>
              <p:cxnSp>
                <p:nvCxnSpPr>
                  <p:cNvPr id="40" name="Straight Connector 39"/>
                  <p:cNvCxnSpPr/>
                  <p:nvPr/>
                </p:nvCxnSpPr>
                <p:spPr>
                  <a:xfrm flipH="1">
                    <a:off x="2775098" y="5390707"/>
                    <a:ext cx="341018" cy="478465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/>
                  <p:cNvCxnSpPr/>
                  <p:nvPr/>
                </p:nvCxnSpPr>
                <p:spPr>
                  <a:xfrm>
                    <a:off x="3107627" y="5405804"/>
                    <a:ext cx="2202303" cy="512134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/>
                  <p:nvPr/>
                </p:nvCxnSpPr>
                <p:spPr>
                  <a:xfrm>
                    <a:off x="3116116" y="5399519"/>
                    <a:ext cx="4787382" cy="592190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/>
                  <p:cNvCxnSpPr/>
                  <p:nvPr/>
                </p:nvCxnSpPr>
                <p:spPr>
                  <a:xfrm>
                    <a:off x="3106555" y="5382928"/>
                    <a:ext cx="7413143" cy="574520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" name="Group 53"/>
                <p:cNvGrpSpPr/>
                <p:nvPr/>
              </p:nvGrpSpPr>
              <p:grpSpPr>
                <a:xfrm>
                  <a:off x="3979198" y="5420120"/>
                  <a:ext cx="5011127" cy="526832"/>
                  <a:chOff x="3979198" y="5420120"/>
                  <a:chExt cx="5011127" cy="526832"/>
                </a:xfrm>
              </p:grpSpPr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8880236" y="5425559"/>
                    <a:ext cx="110089" cy="4436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 flipH="1">
                    <a:off x="6576810" y="5427993"/>
                    <a:ext cx="2303426" cy="51895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/>
                  <p:cNvCxnSpPr/>
                  <p:nvPr/>
                </p:nvCxnSpPr>
                <p:spPr>
                  <a:xfrm flipH="1">
                    <a:off x="3979198" y="5420120"/>
                    <a:ext cx="4901038" cy="48350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" name="TextBox 1"/>
            <p:cNvSpPr txBox="1"/>
            <p:nvPr/>
          </p:nvSpPr>
          <p:spPr>
            <a:xfrm>
              <a:off x="2338847" y="6109591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29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728523" y="6134150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29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0372486" y="6134150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29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166851" y="6152657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29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42072" y="6086182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32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669924" y="6120257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32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367949" y="6117540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32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998695" y="6123648"/>
              <a:ext cx="4321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32</a:t>
              </a:r>
            </a:p>
          </p:txBody>
        </p:sp>
      </p:grp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2"/>
          <a:srcRect l="20250" t="16488" r="40373" b="71689"/>
          <a:stretch/>
        </p:blipFill>
        <p:spPr>
          <a:xfrm>
            <a:off x="2438829" y="267570"/>
            <a:ext cx="6925476" cy="116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7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189" t="18680" r="19452" b="30428"/>
          <a:stretch/>
        </p:blipFill>
        <p:spPr>
          <a:xfrm>
            <a:off x="215686" y="571746"/>
            <a:ext cx="11760627" cy="5073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FF0867-FF01-497A-B93B-A1D69BDDA941}"/>
              </a:ext>
            </a:extLst>
          </p:cNvPr>
          <p:cNvSpPr txBox="1"/>
          <p:nvPr/>
        </p:nvSpPr>
        <p:spPr>
          <a:xfrm>
            <a:off x="1043939" y="5852160"/>
            <a:ext cx="101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CRISPR</a:t>
            </a:r>
            <a:r>
              <a:rPr lang="en-US" sz="2800" dirty="0"/>
              <a:t> – </a:t>
            </a:r>
            <a:r>
              <a:rPr lang="en-US" sz="2800" b="1" dirty="0">
                <a:solidFill>
                  <a:srgbClr val="FF0000"/>
                </a:solidFill>
              </a:rPr>
              <a:t>C</a:t>
            </a:r>
            <a:r>
              <a:rPr lang="en-US" sz="2800" dirty="0"/>
              <a:t>lustered </a:t>
            </a:r>
            <a:r>
              <a:rPr lang="en-US" sz="2800" b="1" dirty="0">
                <a:solidFill>
                  <a:srgbClr val="FF0000"/>
                </a:solidFill>
              </a:rPr>
              <a:t>R</a:t>
            </a:r>
            <a:r>
              <a:rPr lang="en-US" sz="2800" dirty="0"/>
              <a:t>egularly </a:t>
            </a:r>
            <a:r>
              <a:rPr lang="en-US" sz="2800" b="1" dirty="0">
                <a:solidFill>
                  <a:srgbClr val="FF0000"/>
                </a:solidFill>
              </a:rPr>
              <a:t>I</a:t>
            </a:r>
            <a:r>
              <a:rPr lang="en-US" sz="2800" dirty="0"/>
              <a:t>nterspaced </a:t>
            </a:r>
            <a:r>
              <a:rPr lang="en-US" sz="2800" b="1" dirty="0">
                <a:solidFill>
                  <a:srgbClr val="FF0000"/>
                </a:solidFill>
              </a:rPr>
              <a:t>S</a:t>
            </a:r>
            <a:r>
              <a:rPr lang="en-US" sz="2800" dirty="0"/>
              <a:t>hort </a:t>
            </a:r>
            <a:r>
              <a:rPr lang="en-US" sz="2800" b="1" dirty="0">
                <a:solidFill>
                  <a:srgbClr val="FF0000"/>
                </a:solidFill>
              </a:rPr>
              <a:t>P</a:t>
            </a:r>
            <a:r>
              <a:rPr lang="en-US" sz="2800" dirty="0"/>
              <a:t>alindromic </a:t>
            </a:r>
            <a:r>
              <a:rPr lang="en-US" sz="2800" b="1" dirty="0">
                <a:solidFill>
                  <a:srgbClr val="FF0000"/>
                </a:solidFill>
              </a:rPr>
              <a:t>R</a:t>
            </a:r>
            <a:r>
              <a:rPr lang="en-US" sz="2800" dirty="0"/>
              <a:t>epeats</a:t>
            </a:r>
          </a:p>
        </p:txBody>
      </p:sp>
    </p:spTree>
    <p:extLst>
      <p:ext uri="{BB962C8B-B14F-4D97-AF65-F5344CB8AC3E}">
        <p14:creationId xmlns:p14="http://schemas.microsoft.com/office/powerpoint/2010/main" val="242870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84D62603-A551-4B1D-806A-E8F1418DB42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36" y="133053"/>
            <a:ext cx="5102419" cy="672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8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F725F8C4-2DFB-459C-944A-1C61ED64722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32" y="65681"/>
            <a:ext cx="5066839" cy="679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3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A09CFDB-A3D8-4C6F-A046-A09E01F4CEF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26" y="117987"/>
            <a:ext cx="5511748" cy="692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0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13" ma:contentTypeDescription="Create a new document." ma:contentTypeScope="" ma:versionID="9f6928aba159e848acb52affd70fa29c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9be2483742389b7cb51951385911b94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B2B48BD-2CA7-4894-A3D1-F4AC21CB8BFC}"/>
</file>

<file path=customXml/itemProps2.xml><?xml version="1.0" encoding="utf-8"?>
<ds:datastoreItem xmlns:ds="http://schemas.openxmlformats.org/officeDocument/2006/customXml" ds:itemID="{4D63FAF4-6681-40C6-B409-DE8971314791}"/>
</file>

<file path=customXml/itemProps3.xml><?xml version="1.0" encoding="utf-8"?>
<ds:datastoreItem xmlns:ds="http://schemas.openxmlformats.org/officeDocument/2006/customXml" ds:itemID="{DB0ED93A-FFBA-4386-B144-B345CA437A7A}"/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106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Herman, Dr. Timothy</dc:creator>
  <cp:lastModifiedBy>Heather Ryan</cp:lastModifiedBy>
  <cp:revision>11</cp:revision>
  <dcterms:created xsi:type="dcterms:W3CDTF">2018-11-14T23:40:36Z</dcterms:created>
  <dcterms:modified xsi:type="dcterms:W3CDTF">2021-03-08T19:28:29Z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